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vml" ContentType="application/vnd.openxmlformats-officedocument.vmlDrawing"/>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411" r:id="rId2"/>
    <p:sldId id="436" r:id="rId3"/>
    <p:sldId id="438" r:id="rId4"/>
    <p:sldId id="447" r:id="rId5"/>
    <p:sldId id="440" r:id="rId6"/>
    <p:sldId id="441" r:id="rId7"/>
    <p:sldId id="443" r:id="rId8"/>
    <p:sldId id="444" r:id="rId9"/>
    <p:sldId id="453" r:id="rId10"/>
    <p:sldId id="454" r:id="rId11"/>
    <p:sldId id="455" r:id="rId12"/>
    <p:sldId id="452" r:id="rId13"/>
    <p:sldId id="446" r:id="rId14"/>
    <p:sldId id="442" r:id="rId15"/>
    <p:sldId id="448" r:id="rId16"/>
    <p:sldId id="478" r:id="rId17"/>
    <p:sldId id="479" r:id="rId18"/>
    <p:sldId id="458" r:id="rId19"/>
    <p:sldId id="417" r:id="rId20"/>
    <p:sldId id="469" r:id="rId21"/>
    <p:sldId id="480" r:id="rId22"/>
    <p:sldId id="481" r:id="rId23"/>
    <p:sldId id="482" r:id="rId24"/>
    <p:sldId id="468" r:id="rId25"/>
    <p:sldId id="470" r:id="rId26"/>
    <p:sldId id="483" r:id="rId27"/>
    <p:sldId id="484" r:id="rId28"/>
    <p:sldId id="459" r:id="rId29"/>
    <p:sldId id="460" r:id="rId30"/>
    <p:sldId id="461" r:id="rId31"/>
    <p:sldId id="462" r:id="rId32"/>
    <p:sldId id="463" r:id="rId33"/>
    <p:sldId id="467" r:id="rId34"/>
    <p:sldId id="465" r:id="rId35"/>
    <p:sldId id="466" r:id="rId36"/>
    <p:sldId id="471" r:id="rId37"/>
    <p:sldId id="485" r:id="rId38"/>
    <p:sldId id="486" r:id="rId39"/>
    <p:sldId id="487" r:id="rId40"/>
    <p:sldId id="488" r:id="rId41"/>
    <p:sldId id="489" r:id="rId42"/>
    <p:sldId id="475" r:id="rId43"/>
    <p:sldId id="476" r:id="rId44"/>
    <p:sldId id="434" r:id="rId4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FFFF"/>
    <a:srgbClr val="881704"/>
    <a:srgbClr val="F4E59C"/>
    <a:srgbClr val="C62106"/>
    <a:srgbClr val="1D208F"/>
    <a:srgbClr val="211E54"/>
    <a:srgbClr val="9900CC"/>
    <a:srgbClr val="0B287C"/>
    <a:srgbClr val="142D74"/>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14" autoAdjust="0"/>
    <p:restoredTop sz="78995" autoAdjust="0"/>
  </p:normalViewPr>
  <p:slideViewPr>
    <p:cSldViewPr>
      <p:cViewPr>
        <p:scale>
          <a:sx n="73" d="100"/>
          <a:sy n="73" d="100"/>
        </p:scale>
        <p:origin x="-120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8" d="100"/>
          <a:sy n="58" d="100"/>
        </p:scale>
        <p:origin x="-2532" y="-7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fld id="{B9E09973-161B-49DC-A8CB-DD76913B834C}" type="datetimeFigureOut">
              <a:rPr lang="zh-CN" altLang="en-US"/>
              <a:pPr>
                <a:defRPr/>
              </a:pPr>
              <a:t>2014-5-4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EC879E86-6B5F-4EAA-B7DA-8E8877D9A90C}" type="slidenum">
              <a:rPr lang="zh-CN" altLang="en-US"/>
              <a:pPr>
                <a:defRPr/>
              </a:pPr>
              <a:t>‹#›</a:t>
            </a:fld>
            <a:endParaRPr lang="zh-CN" altLang="en-US"/>
          </a:p>
        </p:txBody>
      </p:sp>
    </p:spTree>
    <p:extLst>
      <p:ext uri="{BB962C8B-B14F-4D97-AF65-F5344CB8AC3E}">
        <p14:creationId xmlns="" xmlns:p14="http://schemas.microsoft.com/office/powerpoint/2010/main" val="1913664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fld id="{D41D443A-5E4B-4D3B-ADC8-36E3DBD52410}" type="datetimeFigureOut">
              <a:rPr lang="zh-CN" altLang="en-US"/>
              <a:pPr>
                <a:defRPr/>
              </a:pPr>
              <a:t>2014-5-4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9CC5036B-F9BB-4FC2-A8EA-E6533AE5EB8B}" type="slidenum">
              <a:rPr lang="zh-CN" altLang="en-US"/>
              <a:pPr>
                <a:defRPr/>
              </a:pPr>
              <a:t>‹#›</a:t>
            </a:fld>
            <a:endParaRPr lang="zh-CN" altLang="en-US"/>
          </a:p>
        </p:txBody>
      </p:sp>
    </p:spTree>
    <p:extLst>
      <p:ext uri="{BB962C8B-B14F-4D97-AF65-F5344CB8AC3E}">
        <p14:creationId xmlns="" xmlns:p14="http://schemas.microsoft.com/office/powerpoint/2010/main" val="9652585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0177" name="Rectangle 2"/>
          <p:cNvSpPr>
            <a:spLocks noGrp="1" noChangeArrowheads="1"/>
          </p:cNvSpPr>
          <p:nvPr>
            <p:ph type="hdr" sz="quarter"/>
          </p:nvPr>
        </p:nvSpPr>
        <p:spPr>
          <a:noFill/>
        </p:spPr>
        <p:txBody>
          <a:bodyPr/>
          <a:lstStyle/>
          <a:p>
            <a:r>
              <a:rPr lang="zh-CN" altLang="en-US" smtClean="0"/>
              <a:t>课程名称</a:t>
            </a:r>
          </a:p>
        </p:txBody>
      </p:sp>
      <p:sp>
        <p:nvSpPr>
          <p:cNvPr id="1970178"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pitchFamily="34" charset="0"/>
              <a:ea typeface="宋体" pitchFamily="2" charset="-122"/>
            </a:endParaRPr>
          </a:p>
        </p:txBody>
      </p:sp>
      <p:sp>
        <p:nvSpPr>
          <p:cNvPr id="1970179" name="Rectangle 7"/>
          <p:cNvSpPr>
            <a:spLocks noGrp="1" noChangeArrowheads="1"/>
          </p:cNvSpPr>
          <p:nvPr>
            <p:ph type="sldNum" sz="quarter" idx="4294967295"/>
          </p:nvPr>
        </p:nvSpPr>
        <p:spPr bwMode="auto">
          <a:xfrm>
            <a:off x="3884064" y="8685335"/>
            <a:ext cx="2972335" cy="457200"/>
          </a:xfrm>
          <a:prstGeom prst="rect">
            <a:avLst/>
          </a:prstGeom>
          <a:noFill/>
          <a:ln>
            <a:miter lim="800000"/>
            <a:headEnd/>
            <a:tailEnd/>
          </a:ln>
        </p:spPr>
        <p:txBody>
          <a:bodyPr lIns="88093" tIns="44047" rIns="88093" bIns="44047"/>
          <a:lstStyle/>
          <a:p>
            <a:pPr fontAlgn="t"/>
            <a:r>
              <a:rPr lang="en-US" altLang="zh-CN"/>
              <a:t>x-</a:t>
            </a:r>
            <a:fld id="{AF34A53C-DA4D-4EF8-A057-D7F34E2C2A5E}" type="slidenum">
              <a:rPr lang="en-US" altLang="zh-CN"/>
              <a:pPr fontAlgn="t"/>
              <a:t>9</a:t>
            </a:fld>
            <a:endParaRPr lang="en-US" altLang="zh-CN"/>
          </a:p>
        </p:txBody>
      </p:sp>
      <p:sp>
        <p:nvSpPr>
          <p:cNvPr id="1970180" name="Rectangle 2"/>
          <p:cNvSpPr>
            <a:spLocks noGrp="1" noRot="1" noChangeAspect="1" noChangeArrowheads="1" noTextEdit="1"/>
          </p:cNvSpPr>
          <p:nvPr>
            <p:ph type="sldImg"/>
          </p:nvPr>
        </p:nvSpPr>
        <p:spPr>
          <a:xfrm>
            <a:off x="1144588" y="687388"/>
            <a:ext cx="4568825" cy="3425825"/>
          </a:xfrm>
          <a:ln/>
        </p:spPr>
      </p:sp>
      <p:sp>
        <p:nvSpPr>
          <p:cNvPr id="1970181" name="Rectangle 3"/>
          <p:cNvSpPr>
            <a:spLocks noGrp="1" noChangeArrowheads="1"/>
          </p:cNvSpPr>
          <p:nvPr>
            <p:ph type="body" idx="1"/>
          </p:nvPr>
        </p:nvSpPr>
        <p:spPr>
          <a:xfrm>
            <a:off x="685800" y="4343400"/>
            <a:ext cx="5486400" cy="4114800"/>
          </a:xfrm>
          <a:noFill/>
          <a:ln/>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497" name="Rectangle 2"/>
          <p:cNvSpPr>
            <a:spLocks noGrp="1" noChangeArrowheads="1"/>
          </p:cNvSpPr>
          <p:nvPr>
            <p:ph type="hdr" sz="quarter"/>
          </p:nvPr>
        </p:nvSpPr>
        <p:spPr>
          <a:noFill/>
        </p:spPr>
        <p:txBody>
          <a:bodyPr/>
          <a:lstStyle/>
          <a:p>
            <a:r>
              <a:rPr lang="en-US" altLang="zh-CN" smtClean="0"/>
              <a:t>LTE</a:t>
            </a:r>
            <a:r>
              <a:rPr lang="zh-CN" altLang="en-US" smtClean="0"/>
              <a:t>概述</a:t>
            </a:r>
          </a:p>
        </p:txBody>
      </p:sp>
      <p:sp>
        <p:nvSpPr>
          <p:cNvPr id="1898498"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pitchFamily="34" charset="0"/>
              <a:ea typeface="宋体" pitchFamily="2" charset="-122"/>
            </a:endParaRPr>
          </a:p>
        </p:txBody>
      </p:sp>
      <p:sp>
        <p:nvSpPr>
          <p:cNvPr id="1898499" name="Rectangle 2"/>
          <p:cNvSpPr>
            <a:spLocks noGrp="1" noRot="1" noChangeAspect="1" noChangeArrowheads="1" noTextEdit="1"/>
          </p:cNvSpPr>
          <p:nvPr>
            <p:ph type="sldImg"/>
          </p:nvPr>
        </p:nvSpPr>
        <p:spPr>
          <a:xfrm>
            <a:off x="1141413" y="685800"/>
            <a:ext cx="4575175" cy="3430588"/>
          </a:xfrm>
          <a:ln/>
        </p:spPr>
      </p:sp>
      <p:sp>
        <p:nvSpPr>
          <p:cNvPr id="1898500" name="Rectangle 3"/>
          <p:cNvSpPr>
            <a:spLocks noGrp="1" noChangeArrowheads="1"/>
          </p:cNvSpPr>
          <p:nvPr>
            <p:ph type="body" idx="1"/>
          </p:nvPr>
        </p:nvSpPr>
        <p:spPr>
          <a:xfrm>
            <a:off x="914935" y="4344866"/>
            <a:ext cx="5028132" cy="4113334"/>
          </a:xfrm>
          <a:noFill/>
          <a:ln/>
        </p:spPr>
        <p:txBody>
          <a:bodyPr/>
          <a:lstStyle/>
          <a:p>
            <a:pPr eaLnBrk="1" hangingPunct="1"/>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0545" name="Rectangle 2"/>
          <p:cNvSpPr>
            <a:spLocks noGrp="1" noChangeArrowheads="1"/>
          </p:cNvSpPr>
          <p:nvPr>
            <p:ph type="hdr" sz="quarter"/>
          </p:nvPr>
        </p:nvSpPr>
        <p:spPr>
          <a:noFill/>
        </p:spPr>
        <p:txBody>
          <a:bodyPr/>
          <a:lstStyle/>
          <a:p>
            <a:r>
              <a:rPr lang="en-US" altLang="zh-CN" smtClean="0"/>
              <a:t>LTE</a:t>
            </a:r>
            <a:r>
              <a:rPr lang="zh-CN" altLang="en-US" smtClean="0"/>
              <a:t>概述</a:t>
            </a:r>
          </a:p>
        </p:txBody>
      </p:sp>
      <p:sp>
        <p:nvSpPr>
          <p:cNvPr id="1900546"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pitchFamily="34" charset="0"/>
              <a:ea typeface="宋体" pitchFamily="2" charset="-122"/>
            </a:endParaRPr>
          </a:p>
        </p:txBody>
      </p:sp>
      <p:sp>
        <p:nvSpPr>
          <p:cNvPr id="1900547" name="Rectangle 2"/>
          <p:cNvSpPr>
            <a:spLocks noGrp="1" noRot="1" noChangeAspect="1" noChangeArrowheads="1" noTextEdit="1"/>
          </p:cNvSpPr>
          <p:nvPr>
            <p:ph type="sldImg"/>
          </p:nvPr>
        </p:nvSpPr>
        <p:spPr>
          <a:xfrm>
            <a:off x="1141413" y="685800"/>
            <a:ext cx="4575175" cy="3430588"/>
          </a:xfrm>
          <a:ln/>
        </p:spPr>
      </p:sp>
      <p:sp>
        <p:nvSpPr>
          <p:cNvPr id="1900548" name="Rectangle 3"/>
          <p:cNvSpPr>
            <a:spLocks noGrp="1" noChangeArrowheads="1"/>
          </p:cNvSpPr>
          <p:nvPr>
            <p:ph type="body" idx="1"/>
          </p:nvPr>
        </p:nvSpPr>
        <p:spPr>
          <a:xfrm>
            <a:off x="914935" y="4344866"/>
            <a:ext cx="5028132" cy="4113334"/>
          </a:xfrm>
          <a:noFill/>
          <a:ln/>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583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583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787030C-7FB1-4EB7-8CEB-F9BE2183D8D5}" type="slidenum">
              <a:rPr lang="en-US" altLang="zh-CN" smtClean="0">
                <a:latin typeface="Arial" pitchFamily="34" charset="0"/>
              </a:rPr>
              <a:pPr/>
              <a:t>14</a:t>
            </a:fld>
            <a:endParaRPr lang="en-US" altLang="zh-CN"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zh-CN"/>
              <a:t>www.</a:t>
            </a:r>
          </a:p>
        </p:txBody>
      </p:sp>
      <p:sp>
        <p:nvSpPr>
          <p:cNvPr id="5" name="Rectangle 6"/>
          <p:cNvSpPr>
            <a:spLocks noGrp="1" noChangeArrowheads="1"/>
          </p:cNvSpPr>
          <p:nvPr>
            <p:ph type="ftr" sz="quarter" idx="4"/>
          </p:nvPr>
        </p:nvSpPr>
        <p:spPr>
          <a:ln/>
        </p:spPr>
        <p:txBody>
          <a:bodyPr/>
          <a:lstStyle/>
          <a:p>
            <a:r>
              <a:rPr lang="en-US" altLang="zh-CN"/>
              <a:t>© Nokia Siemens Networks     Author   Presentation   Department</a:t>
            </a:r>
          </a:p>
        </p:txBody>
      </p:sp>
      <p:sp>
        <p:nvSpPr>
          <p:cNvPr id="6" name="Rectangle 7"/>
          <p:cNvSpPr>
            <a:spLocks noGrp="1" noChangeArrowheads="1"/>
          </p:cNvSpPr>
          <p:nvPr>
            <p:ph type="sldNum" sz="quarter" idx="5"/>
          </p:nvPr>
        </p:nvSpPr>
        <p:spPr>
          <a:ln/>
        </p:spPr>
        <p:txBody>
          <a:bodyPr/>
          <a:lstStyle/>
          <a:p>
            <a:fld id="{7E3D9484-41C3-4A6F-8022-7BCD9FD19A64}" type="slidenum">
              <a:rPr lang="en-US" altLang="zh-CN"/>
              <a:pPr/>
              <a:t>15</a:t>
            </a:fld>
            <a:endParaRPr lang="en-US" altLang="zh-CN"/>
          </a:p>
        </p:txBody>
      </p:sp>
      <p:sp>
        <p:nvSpPr>
          <p:cNvPr id="2647042" name="Rectangle 2"/>
          <p:cNvSpPr>
            <a:spLocks noGrp="1" noRot="1" noChangeAspect="1" noChangeArrowheads="1" noTextEdit="1"/>
          </p:cNvSpPr>
          <p:nvPr>
            <p:ph type="sldImg"/>
          </p:nvPr>
        </p:nvSpPr>
        <p:spPr>
          <a:ln/>
        </p:spPr>
      </p:sp>
      <p:sp>
        <p:nvSpPr>
          <p:cNvPr id="2647043" name="Rectangle 3"/>
          <p:cNvSpPr>
            <a:spLocks noGrp="1" noChangeArrowheads="1"/>
          </p:cNvSpPr>
          <p:nvPr>
            <p:ph type="body" idx="1"/>
          </p:nvPr>
        </p:nvSpPr>
        <p:spPr>
          <a:xfrm>
            <a:off x="914189" y="4343400"/>
            <a:ext cx="5029622" cy="4114800"/>
          </a:xfrm>
        </p:spPr>
        <p:txBody>
          <a:bodyPr/>
          <a:lstStyle/>
          <a:p>
            <a:endParaRPr lang="fi-FI"/>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cstate="print">
            <a:extLst>
              <a:ext uri="{28A0092B-C50C-407E-A947-70E740481C1C}">
                <a14:useLocalDpi xmlns=""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457200" y="1371600"/>
            <a:ext cx="7543800" cy="838200"/>
          </a:xfrm>
        </p:spPr>
        <p:txBody>
          <a:bodyPr/>
          <a:lstStyle>
            <a:lvl1pPr algn="l">
              <a:defRPr sz="4800"/>
            </a:lvl1pPr>
          </a:lstStyle>
          <a:p>
            <a:r>
              <a:rPr lang="zh-CN" altLang="en-US" dirty="0"/>
              <a:t>单击此处编辑母版标题样式</a:t>
            </a:r>
          </a:p>
        </p:txBody>
      </p:sp>
      <p:sp>
        <p:nvSpPr>
          <p:cNvPr id="3075" name="Rectangle 3"/>
          <p:cNvSpPr>
            <a:spLocks noGrp="1" noChangeArrowheads="1"/>
          </p:cNvSpPr>
          <p:nvPr>
            <p:ph type="subTitle" idx="1"/>
          </p:nvPr>
        </p:nvSpPr>
        <p:spPr bwMode="gray">
          <a:xfrm>
            <a:off x="533400" y="2514600"/>
            <a:ext cx="5181600" cy="457200"/>
          </a:xfrm>
        </p:spPr>
        <p:txBody>
          <a:bodyPr/>
          <a:lstStyle>
            <a:lvl1pPr marL="0" indent="0">
              <a:buFont typeface="Wingdings" pitchFamily="2" charset="2"/>
              <a:buNone/>
              <a:defRPr sz="2400"/>
            </a:lvl1pPr>
          </a:lstStyle>
          <a:p>
            <a:r>
              <a:rPr lang="zh-CN" altLang="en-US"/>
              <a:t>单击此处编辑母版副标题样式</a:t>
            </a:r>
          </a:p>
        </p:txBody>
      </p:sp>
    </p:spTree>
    <p:extLst>
      <p:ext uri="{BB962C8B-B14F-4D97-AF65-F5344CB8AC3E}">
        <p14:creationId xmlns="" xmlns:p14="http://schemas.microsoft.com/office/powerpoint/2010/main" val="2977496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785917" y="685800"/>
            <a:ext cx="7282927" cy="457200"/>
          </a:xfrm>
        </p:spPr>
        <p:txBody>
          <a:bodyPr/>
          <a:lstStyle>
            <a:lvl1pPr>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855841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638150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1" name="AutoShape 44"/>
          <p:cNvSpPr>
            <a:spLocks noChangeArrowheads="1"/>
          </p:cNvSpPr>
          <p:nvPr userDrawn="1"/>
        </p:nvSpPr>
        <p:spPr bwMode="ltGray">
          <a:xfrm>
            <a:off x="0" y="533400"/>
            <a:ext cx="9144000" cy="762000"/>
          </a:xfrm>
          <a:prstGeom prst="roundRect">
            <a:avLst>
              <a:gd name="adj" fmla="val 0"/>
            </a:avLst>
          </a:prstGeom>
          <a:gradFill rotWithShape="1">
            <a:gsLst>
              <a:gs pos="0">
                <a:schemeClr val="tx2"/>
              </a:gs>
              <a:gs pos="50000">
                <a:schemeClr val="tx2">
                  <a:gamma/>
                  <a:tint val="40000"/>
                  <a:invGamma/>
                </a:schemeClr>
              </a:gs>
              <a:gs pos="100000">
                <a:schemeClr val="tx2"/>
              </a:gs>
            </a:gsLst>
            <a:lin ang="27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12" name="Rectangle 45"/>
          <p:cNvSpPr>
            <a:spLocks noChangeArrowheads="1"/>
          </p:cNvSpPr>
          <p:nvPr userDrawn="1"/>
        </p:nvSpPr>
        <p:spPr bwMode="gray">
          <a:xfrm>
            <a:off x="1785938" y="600075"/>
            <a:ext cx="7281862" cy="628650"/>
          </a:xfrm>
          <a:prstGeom prst="rect">
            <a:avLst/>
          </a:prstGeom>
          <a:gradFill rotWithShape="1">
            <a:gsLst>
              <a:gs pos="0">
                <a:schemeClr val="tx2"/>
              </a:gs>
              <a:gs pos="50000">
                <a:schemeClr val="tx2">
                  <a:gamma/>
                  <a:tint val="0"/>
                  <a:invGamma/>
                </a:schemeClr>
              </a:gs>
              <a:gs pos="100000">
                <a:schemeClr val="tx2"/>
              </a:gs>
            </a:gsLst>
            <a:lin ang="2700000" scaled="1"/>
          </a:gradFill>
          <a:ln w="6350">
            <a:solidFill>
              <a:schemeClr val="tx1"/>
            </a:solidFill>
            <a:miter lim="800000"/>
            <a:headEnd/>
            <a:tailEnd/>
          </a:ln>
          <a:effectLst/>
        </p:spPr>
        <p:txBody>
          <a:bodyPr wrap="none" anchor="ctr"/>
          <a:lstStyle/>
          <a:p>
            <a:pPr>
              <a:defRPr/>
            </a:pPr>
            <a:endParaRPr lang="zh-CN" altLang="en-US">
              <a:latin typeface="Arial" pitchFamily="34" charset="0"/>
              <a:ea typeface="宋体" pitchFamily="2" charset="-122"/>
            </a:endParaRPr>
          </a:p>
        </p:txBody>
      </p:sp>
      <p:sp>
        <p:nvSpPr>
          <p:cNvPr id="13" name="Rectangle 2"/>
          <p:cNvSpPr>
            <a:spLocks noGrp="1" noChangeArrowheads="1"/>
          </p:cNvSpPr>
          <p:nvPr>
            <p:ph type="title"/>
          </p:nvPr>
        </p:nvSpPr>
        <p:spPr bwMode="gray">
          <a:xfrm>
            <a:off x="1785938" y="685800"/>
            <a:ext cx="7296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cstate="print">
            <a:extLst>
              <a:ext uri="{28A0092B-C50C-407E-A947-70E740481C1C}">
                <a14:useLocalDpi xmlns=""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68" name="AutoShape 44"/>
          <p:cNvSpPr>
            <a:spLocks noChangeArrowheads="1"/>
          </p:cNvSpPr>
          <p:nvPr/>
        </p:nvSpPr>
        <p:spPr bwMode="ltGray">
          <a:xfrm>
            <a:off x="0" y="533400"/>
            <a:ext cx="9144000" cy="762000"/>
          </a:xfrm>
          <a:prstGeom prst="roundRect">
            <a:avLst>
              <a:gd name="adj" fmla="val 0"/>
            </a:avLst>
          </a:prstGeom>
          <a:gradFill rotWithShape="1">
            <a:gsLst>
              <a:gs pos="0">
                <a:schemeClr val="tx2"/>
              </a:gs>
              <a:gs pos="50000">
                <a:schemeClr val="tx2">
                  <a:gamma/>
                  <a:tint val="40000"/>
                  <a:invGamma/>
                </a:schemeClr>
              </a:gs>
              <a:gs pos="100000">
                <a:schemeClr val="tx2"/>
              </a:gs>
            </a:gsLst>
            <a:lin ang="27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1069" name="Rectangle 45"/>
          <p:cNvSpPr>
            <a:spLocks noChangeArrowheads="1"/>
          </p:cNvSpPr>
          <p:nvPr/>
        </p:nvSpPr>
        <p:spPr bwMode="gray">
          <a:xfrm>
            <a:off x="1785938" y="600075"/>
            <a:ext cx="7281862" cy="628650"/>
          </a:xfrm>
          <a:prstGeom prst="rect">
            <a:avLst/>
          </a:prstGeom>
          <a:gradFill rotWithShape="1">
            <a:gsLst>
              <a:gs pos="0">
                <a:schemeClr val="tx2"/>
              </a:gs>
              <a:gs pos="50000">
                <a:schemeClr val="tx2">
                  <a:gamma/>
                  <a:tint val="0"/>
                  <a:invGamma/>
                </a:schemeClr>
              </a:gs>
              <a:gs pos="100000">
                <a:schemeClr val="tx2"/>
              </a:gs>
            </a:gsLst>
            <a:lin ang="2700000" scaled="1"/>
          </a:gradFill>
          <a:ln w="6350">
            <a:solidFill>
              <a:schemeClr val="tx1"/>
            </a:solidFill>
            <a:miter lim="800000"/>
            <a:headEnd/>
            <a:tailEnd/>
          </a:ln>
          <a:effectLst/>
        </p:spPr>
        <p:txBody>
          <a:bodyPr wrap="none" anchor="ctr"/>
          <a:lstStyle/>
          <a:p>
            <a:pPr>
              <a:defRPr/>
            </a:pPr>
            <a:endParaRPr lang="zh-CN" altLang="en-US">
              <a:latin typeface="Arial" pitchFamily="34" charset="0"/>
              <a:ea typeface="宋体" pitchFamily="2" charset="-122"/>
            </a:endParaRPr>
          </a:p>
        </p:txBody>
      </p:sp>
      <p:sp>
        <p:nvSpPr>
          <p:cNvPr id="1028" name="Rectangle 2"/>
          <p:cNvSpPr>
            <a:spLocks noGrp="1" noChangeArrowheads="1"/>
          </p:cNvSpPr>
          <p:nvPr>
            <p:ph type="title"/>
          </p:nvPr>
        </p:nvSpPr>
        <p:spPr bwMode="gray">
          <a:xfrm>
            <a:off x="1785938" y="685800"/>
            <a:ext cx="7296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9" name="Rectangle 3"/>
          <p:cNvSpPr>
            <a:spLocks noGrp="1" noChangeArrowheads="1"/>
          </p:cNvSpPr>
          <p:nvPr>
            <p:ph type="body" idx="1"/>
          </p:nvPr>
        </p:nvSpPr>
        <p:spPr bwMode="auto">
          <a:xfrm>
            <a:off x="457200" y="1752600"/>
            <a:ext cx="8153400"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dk2" tx1="lt1" bg2="dk1" tx2="lt2" accent1="accent1" accent2="accent2" accent3="accent3" accent4="accent4" accent5="accent5" accent6="accent6" hlink="hlink" folHlink="folHlink"/>
  <p:sldLayoutIdLst>
    <p:sldLayoutId id="2147483744" r:id="rId1"/>
    <p:sldLayoutId id="2147483742" r:id="rId2"/>
    <p:sldLayoutId id="2147483743" r:id="rId3"/>
    <p:sldLayoutId id="2147483745" r:id="rId4"/>
    <p:sldLayoutId id="2147483746" r:id="rId5"/>
    <p:sldLayoutId id="2147483747" r:id="rId6"/>
  </p:sldLayoutIdLst>
  <p:timing>
    <p:tnLst>
      <p:par>
        <p:cTn id="1" dur="indefinite" restart="never" nodeType="tmRoot"/>
      </p:par>
    </p:tnLst>
  </p:timing>
  <p:hf sldNum="0" hdr="0" dt="0"/>
  <p:txStyles>
    <p:titleStyle>
      <a:lvl1pPr algn="ctr" rtl="0" eaLnBrk="0" fontAlgn="base" hangingPunct="0">
        <a:spcBef>
          <a:spcPct val="0"/>
        </a:spcBef>
        <a:spcAft>
          <a:spcPct val="0"/>
        </a:spcAft>
        <a:defRPr sz="3600" b="1">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5pPr>
      <a:lvl6pPr marL="457200" algn="ctr" rtl="0" fontAlgn="base">
        <a:spcBef>
          <a:spcPct val="0"/>
        </a:spcBef>
        <a:spcAft>
          <a:spcPct val="0"/>
        </a:spcAft>
        <a:defRPr sz="3600" b="1">
          <a:solidFill>
            <a:schemeClr val="bg1"/>
          </a:solidFill>
          <a:latin typeface="Arial" pitchFamily="34" charset="0"/>
        </a:defRPr>
      </a:lvl6pPr>
      <a:lvl7pPr marL="914400" algn="ctr" rtl="0" fontAlgn="base">
        <a:spcBef>
          <a:spcPct val="0"/>
        </a:spcBef>
        <a:spcAft>
          <a:spcPct val="0"/>
        </a:spcAft>
        <a:defRPr sz="3600" b="1">
          <a:solidFill>
            <a:schemeClr val="bg1"/>
          </a:solidFill>
          <a:latin typeface="Arial" pitchFamily="34" charset="0"/>
        </a:defRPr>
      </a:lvl7pPr>
      <a:lvl8pPr marL="1371600" algn="ctr" rtl="0" fontAlgn="base">
        <a:spcBef>
          <a:spcPct val="0"/>
        </a:spcBef>
        <a:spcAft>
          <a:spcPct val="0"/>
        </a:spcAft>
        <a:defRPr sz="3600" b="1">
          <a:solidFill>
            <a:schemeClr val="bg1"/>
          </a:solidFill>
          <a:latin typeface="Arial" pitchFamily="34" charset="0"/>
        </a:defRPr>
      </a:lvl8pPr>
      <a:lvl9pPr marL="1828800" algn="ctr" rtl="0" fontAlgn="base">
        <a:spcBef>
          <a:spcPct val="0"/>
        </a:spcBef>
        <a:spcAft>
          <a:spcPct val="0"/>
        </a:spcAft>
        <a:defRPr sz="3600" b="1">
          <a:solidFill>
            <a:schemeClr val="bg1"/>
          </a:solidFill>
          <a:latin typeface="Arial" pitchFamily="34" charset="0"/>
        </a:defRPr>
      </a:lvl9pPr>
    </p:titleStyle>
    <p:bodyStyle>
      <a:lvl1pPr marL="342900" indent="-342900" algn="l" rtl="0" eaLnBrk="0" fontAlgn="base" hangingPunct="0">
        <a:spcBef>
          <a:spcPct val="20000"/>
        </a:spcBef>
        <a:spcAft>
          <a:spcPct val="0"/>
        </a:spcAft>
        <a:buClr>
          <a:schemeClr val="tx2"/>
        </a:buClr>
        <a:buSzPct val="115000"/>
        <a:buFont typeface="Wingdings" pitchFamily="2" charset="2"/>
        <a:buChar char="§"/>
        <a:defRPr sz="2800">
          <a:solidFill>
            <a:schemeClr val="tx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微软雅黑" pitchFamily="34" charset="-122"/>
          <a:ea typeface="微软雅黑" pitchFamily="34" charset="-122"/>
        </a:defRPr>
      </a:lvl2pPr>
      <a:lvl3pPr marL="1143000" indent="-228600" algn="l" rtl="0" eaLnBrk="0" fontAlgn="base" hangingPunct="0">
        <a:spcBef>
          <a:spcPct val="20000"/>
        </a:spcBef>
        <a:spcAft>
          <a:spcPct val="0"/>
        </a:spcAft>
        <a:buChar char="•"/>
        <a:defRPr sz="2000">
          <a:solidFill>
            <a:schemeClr val="tx1"/>
          </a:solidFill>
          <a:latin typeface="微软雅黑" pitchFamily="34" charset="-122"/>
          <a:ea typeface="微软雅黑" pitchFamily="34" charset="-122"/>
        </a:defRPr>
      </a:lvl3pPr>
      <a:lvl4pPr marL="1600200" indent="-228600" algn="l" rtl="0" eaLnBrk="0" fontAlgn="base" hangingPunct="0">
        <a:spcBef>
          <a:spcPct val="20000"/>
        </a:spcBef>
        <a:spcAft>
          <a:spcPct val="0"/>
        </a:spcAft>
        <a:buChar char="–"/>
        <a:defRPr sz="2000">
          <a:solidFill>
            <a:schemeClr val="tx1"/>
          </a:solidFill>
          <a:latin typeface="微软雅黑" pitchFamily="34" charset="-122"/>
          <a:ea typeface="微软雅黑" pitchFamily="34" charset="-122"/>
        </a:defRPr>
      </a:lvl4pPr>
      <a:lvl5pPr marL="2057400" indent="-228600" algn="l" rtl="0" eaLnBrk="0" fontAlgn="base" hangingPunct="0">
        <a:spcBef>
          <a:spcPct val="20000"/>
        </a:spcBef>
        <a:spcAft>
          <a:spcPct val="0"/>
        </a:spcAft>
        <a:buChar char="»"/>
        <a:defRPr sz="2000">
          <a:solidFill>
            <a:schemeClr val="tx1"/>
          </a:solidFill>
          <a:latin typeface="微软雅黑" pitchFamily="34" charset="-122"/>
          <a:ea typeface="微软雅黑" pitchFamily="34"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oleObject" Target="../embeddings/oleObject1.bin"/><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jpeg"/><Relationship Id="rId18" Type="http://schemas.openxmlformats.org/officeDocument/2006/relationships/image" Target="../media/image31.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0.png"/><Relationship Id="rId2" Type="http://schemas.openxmlformats.org/officeDocument/2006/relationships/image" Target="../media/image16.png"/><Relationship Id="rId16"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hyperlink" Target="http://cnet.search.com/click?sp,techsearch.2.103.1179.super.0,chkpt.zdnet.com/chkpt/astg.dau.74.1179.0.techsearch.sp/http://shopper.cnet.com/shopping/search/results/1,10214,0-1257,00.html?tag=st.sh.1257.sbsr&amp;qt=x" TargetMode="External"/><Relationship Id="rId10" Type="http://schemas.openxmlformats.org/officeDocument/2006/relationships/image" Target="../media/image24.wmf"/><Relationship Id="rId19" Type="http://schemas.openxmlformats.org/officeDocument/2006/relationships/image" Target="../media/image32.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4.jpeg"/><Relationship Id="rId7" Type="http://schemas.openxmlformats.org/officeDocument/2006/relationships/image" Target="../media/image37.jpeg"/><Relationship Id="rId2" Type="http://schemas.openxmlformats.org/officeDocument/2006/relationships/image" Target="../media/image33.jpeg"/><Relationship Id="rId1" Type="http://schemas.openxmlformats.org/officeDocument/2006/relationships/slideLayout" Target="../slideLayouts/slideLayout5.xml"/><Relationship Id="rId6" Type="http://schemas.openxmlformats.org/officeDocument/2006/relationships/hyperlink" Target="http://images.google.cn/imgres?imgurl=http://jdhb.xjetc.gov.cn/UploadFiles/20060122080706747.jpg&amp;imgrefurl=http://jdhb.xjetc.gov.cn/ShowArticle.asp?ArticleID=671&amp;h=674&amp;w=567&amp;sz=135&amp;hl=zh-CN&amp;start=7&amp;tbnid=n3zK6CIkxemzWM:&amp;tbnh=138&amp;tbnw=116&amp;prev=/images?q=%E7%8E%AF%E5%A2%83%E7%9B%91%E6%B5%8B&amp;gbv=2&amp;ndsp=20&amp;complete=1&amp;hl=zh-CN&amp;newwindow=1&amp;sa=N" TargetMode="External"/><Relationship Id="rId5" Type="http://schemas.openxmlformats.org/officeDocument/2006/relationships/image" Target="../media/image36.jpeg"/><Relationship Id="rId10" Type="http://schemas.openxmlformats.org/officeDocument/2006/relationships/image" Target="../media/image40.jpeg"/><Relationship Id="rId4" Type="http://schemas.openxmlformats.org/officeDocument/2006/relationships/image" Target="../media/image35.jpeg"/><Relationship Id="rId9" Type="http://schemas.openxmlformats.org/officeDocument/2006/relationships/image" Target="../media/image39.jpeg"/></Relationships>
</file>

<file path=ppt/slides/_rels/slide14.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image" Target="../media/image51.emf"/><Relationship Id="rId18" Type="http://schemas.openxmlformats.org/officeDocument/2006/relationships/image" Target="../media/image56.emf"/><Relationship Id="rId3" Type="http://schemas.openxmlformats.org/officeDocument/2006/relationships/image" Target="../media/image41.emf"/><Relationship Id="rId7" Type="http://schemas.openxmlformats.org/officeDocument/2006/relationships/image" Target="../media/image45.emf"/><Relationship Id="rId12" Type="http://schemas.openxmlformats.org/officeDocument/2006/relationships/image" Target="../media/image50.emf"/><Relationship Id="rId17" Type="http://schemas.openxmlformats.org/officeDocument/2006/relationships/image" Target="../media/image55.emf"/><Relationship Id="rId2" Type="http://schemas.openxmlformats.org/officeDocument/2006/relationships/notesSlide" Target="../notesSlides/notesSlide4.xml"/><Relationship Id="rId16" Type="http://schemas.openxmlformats.org/officeDocument/2006/relationships/image" Target="../media/image54.emf"/><Relationship Id="rId20" Type="http://schemas.openxmlformats.org/officeDocument/2006/relationships/image" Target="../media/image58.emf"/><Relationship Id="rId1" Type="http://schemas.openxmlformats.org/officeDocument/2006/relationships/slideLayout" Target="../slideLayouts/slideLayout5.xml"/><Relationship Id="rId6" Type="http://schemas.openxmlformats.org/officeDocument/2006/relationships/image" Target="../media/image44.emf"/><Relationship Id="rId11" Type="http://schemas.openxmlformats.org/officeDocument/2006/relationships/image" Target="../media/image49.emf"/><Relationship Id="rId5" Type="http://schemas.openxmlformats.org/officeDocument/2006/relationships/image" Target="../media/image43.emf"/><Relationship Id="rId15" Type="http://schemas.openxmlformats.org/officeDocument/2006/relationships/image" Target="../media/image53.emf"/><Relationship Id="rId10" Type="http://schemas.openxmlformats.org/officeDocument/2006/relationships/image" Target="../media/image48.emf"/><Relationship Id="rId19" Type="http://schemas.openxmlformats.org/officeDocument/2006/relationships/image" Target="../media/image57.emf"/><Relationship Id="rId4" Type="http://schemas.openxmlformats.org/officeDocument/2006/relationships/image" Target="../media/image42.emf"/><Relationship Id="rId9" Type="http://schemas.openxmlformats.org/officeDocument/2006/relationships/image" Target="../media/image47.emf"/><Relationship Id="rId14" Type="http://schemas.openxmlformats.org/officeDocument/2006/relationships/image" Target="../media/image52.emf"/></Relationships>
</file>

<file path=ppt/slides/_rels/slide15.xml.rels><?xml version="1.0" encoding="UTF-8" standalone="yes"?>
<Relationships xmlns="http://schemas.openxmlformats.org/package/2006/relationships"><Relationship Id="rId8" Type="http://schemas.openxmlformats.org/officeDocument/2006/relationships/image" Target="../media/image64.jpeg"/><Relationship Id="rId13" Type="http://schemas.openxmlformats.org/officeDocument/2006/relationships/image" Target="../media/image69.png"/><Relationship Id="rId18" Type="http://schemas.openxmlformats.org/officeDocument/2006/relationships/image" Target="../media/image74.emf"/><Relationship Id="rId3" Type="http://schemas.openxmlformats.org/officeDocument/2006/relationships/image" Target="../media/image59.png"/><Relationship Id="rId21" Type="http://schemas.openxmlformats.org/officeDocument/2006/relationships/image" Target="../media/image77.emf"/><Relationship Id="rId7" Type="http://schemas.openxmlformats.org/officeDocument/2006/relationships/image" Target="../media/image63.jpeg"/><Relationship Id="rId12" Type="http://schemas.openxmlformats.org/officeDocument/2006/relationships/image" Target="../media/image68.emf"/><Relationship Id="rId17" Type="http://schemas.openxmlformats.org/officeDocument/2006/relationships/image" Target="../media/image73.emf"/><Relationship Id="rId2" Type="http://schemas.openxmlformats.org/officeDocument/2006/relationships/notesSlide" Target="../notesSlides/notesSlide5.xml"/><Relationship Id="rId16" Type="http://schemas.openxmlformats.org/officeDocument/2006/relationships/image" Target="../media/image72.emf"/><Relationship Id="rId20" Type="http://schemas.openxmlformats.org/officeDocument/2006/relationships/image" Target="../media/image76.emf"/><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67.jpeg"/><Relationship Id="rId5" Type="http://schemas.openxmlformats.org/officeDocument/2006/relationships/image" Target="../media/image61.emf"/><Relationship Id="rId15" Type="http://schemas.openxmlformats.org/officeDocument/2006/relationships/image" Target="../media/image71.emf"/><Relationship Id="rId10" Type="http://schemas.openxmlformats.org/officeDocument/2006/relationships/image" Target="../media/image66.png"/><Relationship Id="rId19" Type="http://schemas.openxmlformats.org/officeDocument/2006/relationships/image" Target="../media/image75.emf"/><Relationship Id="rId4" Type="http://schemas.openxmlformats.org/officeDocument/2006/relationships/image" Target="../media/image60.png"/><Relationship Id="rId9" Type="http://schemas.openxmlformats.org/officeDocument/2006/relationships/image" Target="../media/image65.jpeg"/><Relationship Id="rId14" Type="http://schemas.openxmlformats.org/officeDocument/2006/relationships/image" Target="../media/image70.png"/><Relationship Id="rId22" Type="http://schemas.openxmlformats.org/officeDocument/2006/relationships/image" Target="../media/image78.png"/></Relationships>
</file>

<file path=ppt/slides/_rels/slide1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2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gif"/><Relationship Id="rId1" Type="http://schemas.openxmlformats.org/officeDocument/2006/relationships/slideLayout" Target="../slideLayouts/slideLayout2.xml"/><Relationship Id="rId6" Type="http://schemas.openxmlformats.org/officeDocument/2006/relationships/image" Target="../media/image88.gif"/><Relationship Id="rId5" Type="http://schemas.openxmlformats.org/officeDocument/2006/relationships/image" Target="../media/image87.jpeg"/><Relationship Id="rId4" Type="http://schemas.openxmlformats.org/officeDocument/2006/relationships/image" Target="../media/image86.jpeg"/></Relationships>
</file>

<file path=ppt/slides/_rels/slide2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2.v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96.png"/><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bwMode="grayWhite">
          <a:xfrm>
            <a:off x="0" y="2564904"/>
            <a:ext cx="9144000" cy="2088232"/>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wrap="none" rtlCol="0" anchor="ctr"/>
          <a:lstStyle/>
          <a:p>
            <a:pPr algn="ctr" eaLnBrk="0" hangingPunct="0"/>
            <a:endParaRPr lang="zh-CN" altLang="en-US">
              <a:latin typeface="Verdana" pitchFamily="34" charset="0"/>
              <a:ea typeface="SimSun" pitchFamily="2" charset="-122"/>
            </a:endParaRPr>
          </a:p>
        </p:txBody>
      </p:sp>
      <p:sp>
        <p:nvSpPr>
          <p:cNvPr id="7" name="Rectangle 6"/>
          <p:cNvSpPr/>
          <p:nvPr/>
        </p:nvSpPr>
        <p:spPr>
          <a:xfrm>
            <a:off x="1611902" y="2636912"/>
            <a:ext cx="5969648"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75057" dist="38100" dir="5400000" sy="-20000" rotWithShape="0">
                    <a:prstClr val="black">
                      <a:alpha val="25000"/>
                    </a:prstClr>
                  </a:outerShdw>
                </a:effectLst>
                <a:latin typeface="微软雅黑" pitchFamily="34" charset="-122"/>
                <a:ea typeface="微软雅黑" pitchFamily="34" charset="-122"/>
              </a:rPr>
              <a:t>4G LTE</a:t>
            </a:r>
            <a:r>
              <a:rPr lang="zh-CN" alt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75057" dist="38100" dir="5400000" sy="-20000" rotWithShape="0">
                    <a:prstClr val="black">
                      <a:alpha val="25000"/>
                    </a:prstClr>
                  </a:outerShdw>
                </a:effectLst>
                <a:latin typeface="微软雅黑" pitchFamily="34" charset="-122"/>
                <a:ea typeface="微软雅黑" pitchFamily="34" charset="-122"/>
              </a:rPr>
              <a:t>移动</a:t>
            </a:r>
            <a:r>
              <a:rPr lang="zh-CN" alt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75057" dist="38100" dir="5400000" sy="-20000" rotWithShape="0">
                    <a:prstClr val="black">
                      <a:alpha val="25000"/>
                    </a:prstClr>
                  </a:outerShdw>
                </a:effectLst>
                <a:latin typeface="微软雅黑" pitchFamily="34" charset="-122"/>
                <a:ea typeface="微软雅黑" pitchFamily="34" charset="-122"/>
              </a:rPr>
              <a:t>物联网</a:t>
            </a:r>
            <a:endParaRPr lang="en-US" altLang="zh-C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75057" dist="38100" dir="5400000" sy="-20000" rotWithShape="0">
                  <a:prstClr val="black">
                    <a:alpha val="25000"/>
                  </a:prstClr>
                </a:outerShdw>
              </a:effectLst>
              <a:latin typeface="微软雅黑" pitchFamily="34" charset="-122"/>
              <a:ea typeface="微软雅黑" pitchFamily="34" charset="-122"/>
            </a:endParaRPr>
          </a:p>
          <a:p>
            <a:pPr algn="ctr"/>
            <a:r>
              <a:rPr lang="zh-CN" alt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75057" dist="38100" dir="5400000" sy="-20000" rotWithShape="0">
                    <a:prstClr val="black">
                      <a:alpha val="25000"/>
                    </a:prstClr>
                  </a:outerShdw>
                </a:effectLst>
                <a:latin typeface="微软雅黑" pitchFamily="34" charset="-122"/>
                <a:ea typeface="微软雅黑" pitchFamily="34" charset="-122"/>
              </a:rPr>
              <a:t>实验室建设</a:t>
            </a:r>
            <a:r>
              <a:rPr lang="zh-CN" alt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75057" dist="38100" dir="5400000" sy="-20000" rotWithShape="0">
                    <a:prstClr val="black">
                      <a:alpha val="25000"/>
                    </a:prstClr>
                  </a:outerShdw>
                </a:effectLst>
                <a:latin typeface="微软雅黑" pitchFamily="34" charset="-122"/>
                <a:ea typeface="微软雅黑" pitchFamily="34" charset="-122"/>
              </a:rPr>
              <a:t>方案</a:t>
            </a:r>
            <a:endParaRPr lang="zh-CN" alt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75057" dist="38100" dir="5400000" sy="-20000" rotWithShape="0">
                  <a:prstClr val="black">
                    <a:alpha val="25000"/>
                  </a:prstClr>
                </a:outerShdw>
              </a:effectLst>
            </a:endParaRPr>
          </a:p>
        </p:txBody>
      </p:sp>
      <p:pic>
        <p:nvPicPr>
          <p:cNvPr id="5" name="Picture 4" descr="zigbee_member_hort_cmyk"/>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26083" y="555153"/>
            <a:ext cx="1528745" cy="605989"/>
          </a:xfrm>
          <a:prstGeom prst="rect">
            <a:avLst/>
          </a:prstGeom>
          <a:noFill/>
          <a:ln>
            <a:noFill/>
          </a:ln>
        </p:spPr>
      </p:pic>
    </p:spTree>
    <p:extLst>
      <p:ext uri="{BB962C8B-B14F-4D97-AF65-F5344CB8AC3E}">
        <p14:creationId xmlns="" xmlns:p14="http://schemas.microsoft.com/office/powerpoint/2010/main" val="30768319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4682" name="Rectangle 21"/>
          <p:cNvSpPr>
            <a:spLocks noGrp="1" noChangeArrowheads="1"/>
          </p:cNvSpPr>
          <p:nvPr>
            <p:ph type="title"/>
          </p:nvPr>
        </p:nvSpPr>
        <p:spPr/>
        <p:txBody>
          <a:bodyPr/>
          <a:lstStyle/>
          <a:p>
            <a:pPr eaLnBrk="1" hangingPunct="1"/>
            <a:r>
              <a:rPr lang="en-US" altLang="zh-CN" sz="3200" dirty="0" smtClean="0"/>
              <a:t>LTE</a:t>
            </a:r>
            <a:r>
              <a:rPr lang="zh-CN" altLang="en-US" sz="3200" dirty="0" smtClean="0"/>
              <a:t>技术优势：高速、高效、低时延</a:t>
            </a:r>
          </a:p>
        </p:txBody>
      </p:sp>
      <p:sp>
        <p:nvSpPr>
          <p:cNvPr id="1564683" name="Rectangle 3"/>
          <p:cNvSpPr>
            <a:spLocks noChangeArrowheads="1"/>
          </p:cNvSpPr>
          <p:nvPr/>
        </p:nvSpPr>
        <p:spPr bwMode="auto">
          <a:xfrm>
            <a:off x="251520" y="4071516"/>
            <a:ext cx="4104455" cy="2525836"/>
          </a:xfrm>
          <a:prstGeom prst="rect">
            <a:avLst/>
          </a:prstGeom>
          <a:noFill/>
          <a:ln w="9525">
            <a:solidFill>
              <a:schemeClr val="tx1"/>
            </a:solidFill>
            <a:miter lim="800000"/>
            <a:headEnd/>
            <a:tailEnd/>
          </a:ln>
        </p:spPr>
        <p:txBody>
          <a:bodyPr wrap="none" anchor="ctr"/>
          <a:lstStyle/>
          <a:p>
            <a:pPr fontAlgn="t"/>
            <a:endParaRPr lang="zh-CN" altLang="en-US"/>
          </a:p>
        </p:txBody>
      </p:sp>
      <p:grpSp>
        <p:nvGrpSpPr>
          <p:cNvPr id="2" name="Group 4"/>
          <p:cNvGrpSpPr>
            <a:grpSpLocks/>
          </p:cNvGrpSpPr>
          <p:nvPr/>
        </p:nvGrpSpPr>
        <p:grpSpPr bwMode="auto">
          <a:xfrm>
            <a:off x="250868" y="1341043"/>
            <a:ext cx="8513011" cy="5259782"/>
            <a:chOff x="185" y="785"/>
            <a:chExt cx="6257" cy="3866"/>
          </a:xfrm>
        </p:grpSpPr>
        <p:pic>
          <p:nvPicPr>
            <p:cNvPr id="1564685" name="Picture 5" descr="guang2"/>
            <p:cNvPicPr>
              <a:picLocks noChangeAspect="1" noChangeArrowheads="1"/>
            </p:cNvPicPr>
            <p:nvPr/>
          </p:nvPicPr>
          <p:blipFill>
            <a:blip r:embed="rId4" cstate="print"/>
            <a:srcRect/>
            <a:stretch>
              <a:fillRect/>
            </a:stretch>
          </p:blipFill>
          <p:spPr bwMode="auto">
            <a:xfrm>
              <a:off x="2371" y="1374"/>
              <a:ext cx="2588" cy="174"/>
            </a:xfrm>
            <a:prstGeom prst="rect">
              <a:avLst/>
            </a:prstGeom>
            <a:noFill/>
            <a:ln w="9525">
              <a:noFill/>
              <a:miter lim="800000"/>
              <a:headEnd/>
              <a:tailEnd/>
            </a:ln>
          </p:spPr>
        </p:pic>
        <p:graphicFrame>
          <p:nvGraphicFramePr>
            <p:cNvPr id="1564678" name="Object 6"/>
            <p:cNvGraphicFramePr>
              <a:graphicFrameLocks noChangeAspect="1"/>
            </p:cNvGraphicFramePr>
            <p:nvPr/>
          </p:nvGraphicFramePr>
          <p:xfrm>
            <a:off x="3467" y="997"/>
            <a:ext cx="2975" cy="1694"/>
          </p:xfrm>
          <a:graphic>
            <a:graphicData uri="http://schemas.openxmlformats.org/presentationml/2006/ole">
              <p:oleObj spid="_x0000_s2050" name="图表" r:id="rId5" imgW="7162800" imgH="4076700" progId="MSGraph.Chart.8">
                <p:embed followColorScheme="full"/>
              </p:oleObj>
            </a:graphicData>
          </a:graphic>
        </p:graphicFrame>
        <p:graphicFrame>
          <p:nvGraphicFramePr>
            <p:cNvPr id="1564679" name="Object 7"/>
            <p:cNvGraphicFramePr>
              <a:graphicFrameLocks noChangeAspect="1"/>
            </p:cNvGraphicFramePr>
            <p:nvPr/>
          </p:nvGraphicFramePr>
          <p:xfrm>
            <a:off x="220" y="944"/>
            <a:ext cx="2985" cy="1738"/>
          </p:xfrm>
          <a:graphic>
            <a:graphicData uri="http://schemas.openxmlformats.org/presentationml/2006/ole">
              <p:oleObj spid="_x0000_s2051" name="图表" r:id="rId6" imgW="7000875" imgH="4086225" progId="MSGraph.Chart.8">
                <p:embed followColorScheme="full"/>
              </p:oleObj>
            </a:graphicData>
          </a:graphic>
        </p:graphicFrame>
        <p:graphicFrame>
          <p:nvGraphicFramePr>
            <p:cNvPr id="1564680" name="Object 8"/>
            <p:cNvGraphicFramePr>
              <a:graphicFrameLocks noChangeAspect="1"/>
            </p:cNvGraphicFramePr>
            <p:nvPr/>
          </p:nvGraphicFramePr>
          <p:xfrm>
            <a:off x="291" y="2927"/>
            <a:ext cx="2515" cy="1721"/>
          </p:xfrm>
          <a:graphic>
            <a:graphicData uri="http://schemas.openxmlformats.org/presentationml/2006/ole">
              <p:oleObj spid="_x0000_s2052" name="图表" r:id="rId7" imgW="2809875" imgH="1609725" progId="MSGraph.Chart.8">
                <p:embed followColorScheme="full"/>
              </p:oleObj>
            </a:graphicData>
          </a:graphic>
        </p:graphicFrame>
        <p:sp>
          <p:nvSpPr>
            <p:cNvPr id="1564686" name="Text Box 9"/>
            <p:cNvSpPr txBox="1">
              <a:spLocks noChangeArrowheads="1"/>
            </p:cNvSpPr>
            <p:nvPr/>
          </p:nvSpPr>
          <p:spPr bwMode="auto">
            <a:xfrm>
              <a:off x="1085" y="785"/>
              <a:ext cx="868" cy="376"/>
            </a:xfrm>
            <a:prstGeom prst="rect">
              <a:avLst/>
            </a:prstGeom>
            <a:noFill/>
            <a:ln w="9525" algn="ctr">
              <a:noFill/>
              <a:miter lim="800000"/>
              <a:headEnd/>
              <a:tailEnd/>
            </a:ln>
          </p:spPr>
          <p:txBody>
            <a:bodyPr wrap="none" lIns="77108" tIns="40096" rIns="77108" bIns="40096">
              <a:spAutoFit/>
            </a:bodyPr>
            <a:lstStyle/>
            <a:p>
              <a:pPr marL="214313" indent="-214313" defTabSz="687388">
                <a:lnSpc>
                  <a:spcPct val="140000"/>
                </a:lnSpc>
                <a:buClr>
                  <a:srgbClr val="CC3300"/>
                </a:buClr>
                <a:buFont typeface="Wingdings" pitchFamily="2" charset="2"/>
                <a:buNone/>
              </a:pPr>
              <a:r>
                <a:rPr lang="zh-CN" altLang="en-US" sz="2000" dirty="0">
                  <a:latin typeface="FrutigerNext LT Medium" pitchFamily="34" charset="0"/>
                </a:rPr>
                <a:t>峰值速率</a:t>
              </a:r>
            </a:p>
          </p:txBody>
        </p:sp>
        <p:sp>
          <p:nvSpPr>
            <p:cNvPr id="1564687" name="Text Box 10"/>
            <p:cNvSpPr txBox="1">
              <a:spLocks noChangeArrowheads="1"/>
            </p:cNvSpPr>
            <p:nvPr/>
          </p:nvSpPr>
          <p:spPr bwMode="auto">
            <a:xfrm>
              <a:off x="4208" y="785"/>
              <a:ext cx="1246" cy="376"/>
            </a:xfrm>
            <a:prstGeom prst="rect">
              <a:avLst/>
            </a:prstGeom>
            <a:noFill/>
            <a:ln w="9525" algn="ctr">
              <a:noFill/>
              <a:miter lim="800000"/>
              <a:headEnd/>
              <a:tailEnd/>
            </a:ln>
          </p:spPr>
          <p:txBody>
            <a:bodyPr wrap="none" lIns="77108" tIns="40096" rIns="77108" bIns="40096">
              <a:spAutoFit/>
            </a:bodyPr>
            <a:lstStyle/>
            <a:p>
              <a:pPr marL="214313" indent="-214313" defTabSz="687388">
                <a:lnSpc>
                  <a:spcPct val="140000"/>
                </a:lnSpc>
                <a:buClr>
                  <a:srgbClr val="CC3300"/>
                </a:buClr>
                <a:buFont typeface="Wingdings" pitchFamily="2" charset="2"/>
                <a:buNone/>
              </a:pPr>
              <a:r>
                <a:rPr lang="zh-CN" altLang="en-US" sz="2000" dirty="0">
                  <a:latin typeface="FrutigerNext LT Medium" pitchFamily="34" charset="0"/>
                </a:rPr>
                <a:t>平均频谱效率</a:t>
              </a:r>
            </a:p>
          </p:txBody>
        </p:sp>
        <p:sp>
          <p:nvSpPr>
            <p:cNvPr id="1564688" name="Text Box 11"/>
            <p:cNvSpPr txBox="1">
              <a:spLocks noChangeArrowheads="1"/>
            </p:cNvSpPr>
            <p:nvPr/>
          </p:nvSpPr>
          <p:spPr bwMode="auto">
            <a:xfrm>
              <a:off x="1464" y="2814"/>
              <a:ext cx="491" cy="376"/>
            </a:xfrm>
            <a:prstGeom prst="rect">
              <a:avLst/>
            </a:prstGeom>
            <a:noFill/>
            <a:ln w="9525" algn="ctr">
              <a:noFill/>
              <a:miter lim="800000"/>
              <a:headEnd/>
              <a:tailEnd/>
            </a:ln>
          </p:spPr>
          <p:txBody>
            <a:bodyPr wrap="none" lIns="77108" tIns="40096" rIns="77108" bIns="40096">
              <a:spAutoFit/>
            </a:bodyPr>
            <a:lstStyle/>
            <a:p>
              <a:pPr marL="214313" indent="-214313" defTabSz="687388">
                <a:lnSpc>
                  <a:spcPct val="140000"/>
                </a:lnSpc>
                <a:buClr>
                  <a:srgbClr val="CC3300"/>
                </a:buClr>
                <a:buFont typeface="Wingdings" pitchFamily="2" charset="2"/>
                <a:buNone/>
              </a:pPr>
              <a:r>
                <a:rPr lang="zh-CN" altLang="en-US" sz="2000" dirty="0">
                  <a:latin typeface="FrutigerNext LT Medium" pitchFamily="34" charset="0"/>
                </a:rPr>
                <a:t>延迟</a:t>
              </a:r>
            </a:p>
          </p:txBody>
        </p:sp>
        <p:sp>
          <p:nvSpPr>
            <p:cNvPr id="1564689" name="Text Box 12"/>
            <p:cNvSpPr txBox="1">
              <a:spLocks noChangeArrowheads="1"/>
            </p:cNvSpPr>
            <p:nvPr/>
          </p:nvSpPr>
          <p:spPr bwMode="auto">
            <a:xfrm>
              <a:off x="701" y="2935"/>
              <a:ext cx="241" cy="206"/>
            </a:xfrm>
            <a:prstGeom prst="rect">
              <a:avLst/>
            </a:prstGeom>
            <a:noFill/>
            <a:ln w="9525" algn="ctr">
              <a:noFill/>
              <a:miter lim="800000"/>
              <a:headEnd/>
              <a:tailEnd/>
            </a:ln>
          </p:spPr>
          <p:txBody>
            <a:bodyPr wrap="none" lIns="77108" tIns="40096" rIns="77108" bIns="40096">
              <a:spAutoFit/>
            </a:bodyPr>
            <a:lstStyle/>
            <a:p>
              <a:pPr marL="214313" indent="-214313" defTabSz="687388">
                <a:lnSpc>
                  <a:spcPct val="140000"/>
                </a:lnSpc>
                <a:buClr>
                  <a:srgbClr val="CC3300"/>
                </a:buClr>
                <a:buFont typeface="Wingdings" pitchFamily="2" charset="2"/>
                <a:buNone/>
              </a:pPr>
              <a:r>
                <a:rPr lang="en-US" altLang="zh-CN" sz="900" b="1">
                  <a:latin typeface="FrutigerNext LT Medium" pitchFamily="34" charset="0"/>
                  <a:ea typeface="宋体" pitchFamily="2" charset="-122"/>
                </a:rPr>
                <a:t>ms</a:t>
              </a:r>
            </a:p>
          </p:txBody>
        </p:sp>
        <p:sp>
          <p:nvSpPr>
            <p:cNvPr id="1564690" name="Text Box 13"/>
            <p:cNvSpPr txBox="1">
              <a:spLocks noChangeArrowheads="1"/>
            </p:cNvSpPr>
            <p:nvPr/>
          </p:nvSpPr>
          <p:spPr bwMode="auto">
            <a:xfrm>
              <a:off x="3634" y="962"/>
              <a:ext cx="403" cy="206"/>
            </a:xfrm>
            <a:prstGeom prst="rect">
              <a:avLst/>
            </a:prstGeom>
            <a:noFill/>
            <a:ln w="9525" algn="ctr">
              <a:noFill/>
              <a:miter lim="800000"/>
              <a:headEnd/>
              <a:tailEnd/>
            </a:ln>
          </p:spPr>
          <p:txBody>
            <a:bodyPr wrap="none" lIns="77108" tIns="40096" rIns="77108" bIns="40096">
              <a:spAutoFit/>
            </a:bodyPr>
            <a:lstStyle/>
            <a:p>
              <a:pPr marL="214313" indent="-214313" defTabSz="687388">
                <a:lnSpc>
                  <a:spcPct val="140000"/>
                </a:lnSpc>
                <a:buClr>
                  <a:srgbClr val="CC3300"/>
                </a:buClr>
                <a:buFont typeface="Wingdings" pitchFamily="2" charset="2"/>
                <a:buNone/>
              </a:pPr>
              <a:r>
                <a:rPr lang="en-US" altLang="zh-CN" sz="900" b="1">
                  <a:latin typeface="FrutigerNext LT Medium" pitchFamily="34" charset="0"/>
                  <a:ea typeface="宋体" pitchFamily="2" charset="-122"/>
                </a:rPr>
                <a:t>bps/Hz</a:t>
              </a:r>
            </a:p>
          </p:txBody>
        </p:sp>
        <p:sp>
          <p:nvSpPr>
            <p:cNvPr id="1564691" name="Text Box 14"/>
            <p:cNvSpPr txBox="1">
              <a:spLocks noChangeArrowheads="1"/>
            </p:cNvSpPr>
            <p:nvPr/>
          </p:nvSpPr>
          <p:spPr bwMode="auto">
            <a:xfrm>
              <a:off x="728" y="1079"/>
              <a:ext cx="405" cy="206"/>
            </a:xfrm>
            <a:prstGeom prst="rect">
              <a:avLst/>
            </a:prstGeom>
            <a:noFill/>
            <a:ln w="9525" algn="ctr">
              <a:noFill/>
              <a:miter lim="800000"/>
              <a:headEnd/>
              <a:tailEnd/>
            </a:ln>
          </p:spPr>
          <p:txBody>
            <a:bodyPr lIns="77108" tIns="40096" rIns="77108" bIns="40096">
              <a:spAutoFit/>
            </a:bodyPr>
            <a:lstStyle/>
            <a:p>
              <a:pPr marL="214313" indent="-214313" defTabSz="687388">
                <a:lnSpc>
                  <a:spcPct val="140000"/>
                </a:lnSpc>
                <a:buClr>
                  <a:srgbClr val="CC3300"/>
                </a:buClr>
                <a:buFont typeface="Wingdings" pitchFamily="2" charset="2"/>
                <a:buNone/>
              </a:pPr>
              <a:r>
                <a:rPr lang="en-US" altLang="zh-CN" sz="900" b="1">
                  <a:latin typeface="FrutigerNext LT Medium" pitchFamily="34" charset="0"/>
                  <a:ea typeface="宋体" pitchFamily="2" charset="-122"/>
                </a:rPr>
                <a:t>Mbps</a:t>
              </a:r>
            </a:p>
          </p:txBody>
        </p:sp>
        <p:sp>
          <p:nvSpPr>
            <p:cNvPr id="1564692" name="AutoShape 15"/>
            <p:cNvSpPr>
              <a:spLocks noChangeArrowheads="1"/>
            </p:cNvSpPr>
            <p:nvPr/>
          </p:nvSpPr>
          <p:spPr bwMode="auto">
            <a:xfrm>
              <a:off x="2541" y="1030"/>
              <a:ext cx="664" cy="319"/>
            </a:xfrm>
            <a:prstGeom prst="cloudCallout">
              <a:avLst>
                <a:gd name="adj1" fmla="val -72593"/>
                <a:gd name="adj2" fmla="val 163481"/>
              </a:avLst>
            </a:prstGeom>
            <a:noFill/>
            <a:ln w="9525">
              <a:solidFill>
                <a:srgbClr val="800000"/>
              </a:solidFill>
              <a:round/>
              <a:headEnd/>
              <a:tailEnd/>
            </a:ln>
          </p:spPr>
          <p:txBody>
            <a:bodyPr lIns="77108" tIns="40096" rIns="77108" bIns="40096"/>
            <a:lstStyle/>
            <a:p>
              <a:pPr marL="214313" indent="-214313" algn="ctr" defTabSz="687388">
                <a:lnSpc>
                  <a:spcPct val="140000"/>
                </a:lnSpc>
                <a:buClr>
                  <a:srgbClr val="CC3300"/>
                </a:buClr>
                <a:buFont typeface="Wingdings" pitchFamily="2" charset="2"/>
                <a:buNone/>
              </a:pPr>
              <a:r>
                <a:rPr lang="en-US" altLang="zh-CN" sz="1200" b="1">
                  <a:latin typeface="FrutigerNext LT Medium" pitchFamily="34" charset="0"/>
                  <a:ea typeface="宋体" pitchFamily="2" charset="-122"/>
                </a:rPr>
                <a:t>×10+</a:t>
              </a:r>
            </a:p>
          </p:txBody>
        </p:sp>
        <p:sp>
          <p:nvSpPr>
            <p:cNvPr id="1564693" name="AutoShape 16"/>
            <p:cNvSpPr>
              <a:spLocks noChangeArrowheads="1"/>
            </p:cNvSpPr>
            <p:nvPr/>
          </p:nvSpPr>
          <p:spPr bwMode="auto">
            <a:xfrm>
              <a:off x="5634" y="1114"/>
              <a:ext cx="539" cy="319"/>
            </a:xfrm>
            <a:prstGeom prst="cloudCallout">
              <a:avLst>
                <a:gd name="adj1" fmla="val -125880"/>
                <a:gd name="adj2" fmla="val 136208"/>
              </a:avLst>
            </a:prstGeom>
            <a:noFill/>
            <a:ln w="9525">
              <a:solidFill>
                <a:srgbClr val="800000"/>
              </a:solidFill>
              <a:round/>
              <a:headEnd/>
              <a:tailEnd/>
            </a:ln>
          </p:spPr>
          <p:txBody>
            <a:bodyPr lIns="77108" tIns="40096" rIns="77108" bIns="40096"/>
            <a:lstStyle/>
            <a:p>
              <a:pPr marL="214313" indent="-214313" algn="ctr" defTabSz="687388">
                <a:lnSpc>
                  <a:spcPct val="140000"/>
                </a:lnSpc>
                <a:buClr>
                  <a:srgbClr val="CC3300"/>
                </a:buClr>
                <a:buFont typeface="Wingdings" pitchFamily="2" charset="2"/>
                <a:buNone/>
              </a:pPr>
              <a:r>
                <a:rPr lang="en-US" altLang="zh-CN" sz="1200" b="1">
                  <a:latin typeface="FrutigerNext LT Medium" pitchFamily="34" charset="0"/>
                  <a:ea typeface="宋体" pitchFamily="2" charset="-122"/>
                </a:rPr>
                <a:t>×4</a:t>
              </a:r>
            </a:p>
          </p:txBody>
        </p:sp>
        <p:sp>
          <p:nvSpPr>
            <p:cNvPr id="1564694" name="AutoShape 17"/>
            <p:cNvSpPr>
              <a:spLocks noChangeArrowheads="1"/>
            </p:cNvSpPr>
            <p:nvPr/>
          </p:nvSpPr>
          <p:spPr bwMode="auto">
            <a:xfrm>
              <a:off x="2641" y="2927"/>
              <a:ext cx="539" cy="319"/>
            </a:xfrm>
            <a:prstGeom prst="cloudCallout">
              <a:avLst>
                <a:gd name="adj1" fmla="val -88403"/>
                <a:gd name="adj2" fmla="val 253449"/>
              </a:avLst>
            </a:prstGeom>
            <a:noFill/>
            <a:ln w="9525">
              <a:solidFill>
                <a:srgbClr val="800000"/>
              </a:solidFill>
              <a:round/>
              <a:headEnd/>
              <a:tailEnd/>
            </a:ln>
          </p:spPr>
          <p:txBody>
            <a:bodyPr lIns="77108" tIns="40096" rIns="77108" bIns="40096"/>
            <a:lstStyle/>
            <a:p>
              <a:pPr marL="214313" indent="-214313" algn="ctr" defTabSz="687388">
                <a:lnSpc>
                  <a:spcPct val="140000"/>
                </a:lnSpc>
                <a:buClr>
                  <a:srgbClr val="CC3300"/>
                </a:buClr>
                <a:buFont typeface="Wingdings" pitchFamily="2" charset="2"/>
                <a:buNone/>
              </a:pPr>
              <a:r>
                <a:rPr lang="en-US" altLang="zh-CN" sz="1200" b="1">
                  <a:latin typeface="宋体" pitchFamily="2" charset="-122"/>
                  <a:ea typeface="宋体" pitchFamily="2" charset="-122"/>
                </a:rPr>
                <a:t>÷</a:t>
              </a:r>
              <a:r>
                <a:rPr lang="en-US" altLang="zh-CN" sz="1200" b="1">
                  <a:latin typeface="FrutigerNext LT Medium" pitchFamily="34" charset="0"/>
                  <a:ea typeface="宋体" pitchFamily="2" charset="-122"/>
                </a:rPr>
                <a:t>6</a:t>
              </a:r>
            </a:p>
          </p:txBody>
        </p:sp>
        <p:sp>
          <p:nvSpPr>
            <p:cNvPr id="1564695" name="Rectangle 18"/>
            <p:cNvSpPr>
              <a:spLocks noChangeArrowheads="1"/>
            </p:cNvSpPr>
            <p:nvPr/>
          </p:nvSpPr>
          <p:spPr bwMode="auto">
            <a:xfrm>
              <a:off x="185" y="785"/>
              <a:ext cx="3020" cy="1889"/>
            </a:xfrm>
            <a:prstGeom prst="rect">
              <a:avLst/>
            </a:prstGeom>
            <a:noFill/>
            <a:ln w="9525">
              <a:solidFill>
                <a:schemeClr val="tx1"/>
              </a:solidFill>
              <a:miter lim="800000"/>
              <a:headEnd/>
              <a:tailEnd/>
            </a:ln>
          </p:spPr>
          <p:txBody>
            <a:bodyPr wrap="none" anchor="ctr"/>
            <a:lstStyle/>
            <a:p>
              <a:pPr fontAlgn="t"/>
              <a:endParaRPr lang="zh-CN" altLang="en-US"/>
            </a:p>
          </p:txBody>
        </p:sp>
        <p:sp>
          <p:nvSpPr>
            <p:cNvPr id="1564696" name="Rectangle 19"/>
            <p:cNvSpPr>
              <a:spLocks noChangeArrowheads="1"/>
            </p:cNvSpPr>
            <p:nvPr/>
          </p:nvSpPr>
          <p:spPr bwMode="auto">
            <a:xfrm>
              <a:off x="3316" y="785"/>
              <a:ext cx="3115" cy="1889"/>
            </a:xfrm>
            <a:prstGeom prst="rect">
              <a:avLst/>
            </a:prstGeom>
            <a:noFill/>
            <a:ln w="9525">
              <a:solidFill>
                <a:schemeClr val="tx1"/>
              </a:solidFill>
              <a:miter lim="800000"/>
              <a:headEnd/>
              <a:tailEnd/>
            </a:ln>
          </p:spPr>
          <p:txBody>
            <a:bodyPr wrap="none" anchor="ctr"/>
            <a:lstStyle/>
            <a:p>
              <a:pPr fontAlgn="t"/>
              <a:endParaRPr lang="zh-CN" altLang="en-US"/>
            </a:p>
          </p:txBody>
        </p:sp>
        <p:sp>
          <p:nvSpPr>
            <p:cNvPr id="1564697" name="Text Box 20"/>
            <p:cNvSpPr txBox="1">
              <a:spLocks noChangeArrowheads="1"/>
            </p:cNvSpPr>
            <p:nvPr/>
          </p:nvSpPr>
          <p:spPr bwMode="auto">
            <a:xfrm>
              <a:off x="3331" y="2792"/>
              <a:ext cx="3100" cy="1859"/>
            </a:xfrm>
            <a:prstGeom prst="rect">
              <a:avLst/>
            </a:prstGeom>
            <a:noFill/>
            <a:ln w="9525">
              <a:solidFill>
                <a:schemeClr val="tx1"/>
              </a:solidFill>
              <a:miter lim="800000"/>
              <a:headEnd/>
              <a:tailEnd/>
            </a:ln>
          </p:spPr>
          <p:txBody>
            <a:bodyPr wrap="square" lIns="78342" tIns="39171" rIns="78342" bIns="39171">
              <a:spAutoFit/>
            </a:bodyPr>
            <a:lstStyle/>
            <a:p>
              <a:pPr marL="231775" indent="-231775" defTabSz="784225" eaLnBrk="0" hangingPunct="0">
                <a:spcBef>
                  <a:spcPct val="20000"/>
                </a:spcBef>
                <a:buClr>
                  <a:srgbClr val="800000"/>
                </a:buClr>
                <a:buSzPct val="60000"/>
                <a:buFont typeface="Wingdings" pitchFamily="2" charset="2"/>
                <a:buChar char="n"/>
              </a:pPr>
              <a:r>
                <a:rPr lang="zh-CN" altLang="en-US" b="1" dirty="0">
                  <a:latin typeface="华文细黑" pitchFamily="2" charset="-122"/>
                </a:rPr>
                <a:t>更高的速率</a:t>
              </a:r>
            </a:p>
            <a:p>
              <a:pPr marL="534988" lvl="1" indent="-149225" defTabSz="784225" eaLnBrk="0" hangingPunct="0">
                <a:spcBef>
                  <a:spcPct val="20000"/>
                </a:spcBef>
                <a:buClr>
                  <a:srgbClr val="800000"/>
                </a:buClr>
                <a:buSzPct val="60000"/>
                <a:buFont typeface="Wingdings" pitchFamily="2" charset="2"/>
                <a:buChar char="ü"/>
              </a:pPr>
              <a:r>
                <a:rPr lang="en-US" altLang="zh-CN" sz="1400" dirty="0">
                  <a:latin typeface="Times New Roman" pitchFamily="18" charset="0"/>
                </a:rPr>
                <a:t>DL: 90Mbps SISO; </a:t>
              </a:r>
              <a:r>
                <a:rPr lang="en-US" altLang="zh-CN" sz="1400" dirty="0">
                  <a:solidFill>
                    <a:srgbClr val="FF0000"/>
                  </a:solidFill>
                  <a:latin typeface="Times New Roman" pitchFamily="18" charset="0"/>
                </a:rPr>
                <a:t>172Mbps 2*2 MIMO</a:t>
              </a:r>
              <a:r>
                <a:rPr lang="en-US" altLang="zh-CN" sz="1400" dirty="0">
                  <a:latin typeface="Times New Roman" pitchFamily="18" charset="0"/>
                </a:rPr>
                <a:t>; 326Mbps 4*4 MIMO</a:t>
              </a:r>
            </a:p>
            <a:p>
              <a:pPr marL="534988" lvl="1" indent="-149225" defTabSz="784225" eaLnBrk="0" hangingPunct="0">
                <a:spcBef>
                  <a:spcPct val="20000"/>
                </a:spcBef>
                <a:buClr>
                  <a:srgbClr val="800000"/>
                </a:buClr>
                <a:buSzPct val="60000"/>
                <a:buFont typeface="Wingdings" pitchFamily="2" charset="2"/>
                <a:buChar char="ü"/>
              </a:pPr>
              <a:r>
                <a:rPr lang="en-US" altLang="zh-CN" sz="1400" dirty="0">
                  <a:latin typeface="Times New Roman" pitchFamily="18" charset="0"/>
                </a:rPr>
                <a:t>UL: 58Mbps 16QAM; 84Mbps 64QAM</a:t>
              </a:r>
            </a:p>
            <a:p>
              <a:pPr marL="231775" indent="-231775" defTabSz="784225" eaLnBrk="0" hangingPunct="0">
                <a:spcBef>
                  <a:spcPct val="20000"/>
                </a:spcBef>
                <a:buClr>
                  <a:srgbClr val="800000"/>
                </a:buClr>
                <a:buSzPct val="60000"/>
                <a:buFont typeface="Wingdings" pitchFamily="2" charset="2"/>
                <a:buChar char="n"/>
              </a:pPr>
              <a:r>
                <a:rPr lang="zh-CN" altLang="en-US" b="1" dirty="0">
                  <a:latin typeface="华文细黑" pitchFamily="2" charset="-122"/>
                </a:rPr>
                <a:t>更高频谱效率</a:t>
              </a:r>
            </a:p>
            <a:p>
              <a:pPr marL="534988" lvl="1" indent="-149225" defTabSz="784225" eaLnBrk="0" hangingPunct="0">
                <a:spcBef>
                  <a:spcPct val="20000"/>
                </a:spcBef>
                <a:buClr>
                  <a:srgbClr val="800000"/>
                </a:buClr>
                <a:buSzPct val="60000"/>
                <a:buFont typeface="Wingdings" pitchFamily="2" charset="2"/>
                <a:buChar char="ü"/>
              </a:pPr>
              <a:r>
                <a:rPr lang="en-US" altLang="zh-CN" sz="1400" dirty="0">
                  <a:latin typeface="Times New Roman" pitchFamily="18" charset="0"/>
                </a:rPr>
                <a:t>DL: 3~4 times HSDPA (2*2 MIMO)</a:t>
              </a:r>
            </a:p>
            <a:p>
              <a:pPr marL="534988" lvl="1" indent="-149225" defTabSz="784225" eaLnBrk="0" hangingPunct="0">
                <a:spcBef>
                  <a:spcPct val="20000"/>
                </a:spcBef>
                <a:buClr>
                  <a:srgbClr val="800000"/>
                </a:buClr>
                <a:buSzPct val="60000"/>
                <a:buFont typeface="Wingdings" pitchFamily="2" charset="2"/>
                <a:buChar char="ü"/>
              </a:pPr>
              <a:r>
                <a:rPr lang="en-US" altLang="zh-CN" sz="1400" dirty="0">
                  <a:latin typeface="Times New Roman" pitchFamily="18" charset="0"/>
                </a:rPr>
                <a:t>UL: 2~3 times HSPA+ (1*2 MIMO)</a:t>
              </a:r>
            </a:p>
            <a:p>
              <a:pPr marL="231775" indent="-231775" defTabSz="784225" eaLnBrk="0" hangingPunct="0">
                <a:spcBef>
                  <a:spcPct val="20000"/>
                </a:spcBef>
                <a:buClr>
                  <a:srgbClr val="800000"/>
                </a:buClr>
                <a:buSzPct val="60000"/>
                <a:buFont typeface="Wingdings" pitchFamily="2" charset="2"/>
                <a:buChar char="n"/>
              </a:pPr>
              <a:r>
                <a:rPr lang="zh-CN" altLang="en-US" b="1" dirty="0">
                  <a:latin typeface="华文细黑" pitchFamily="2" charset="-122"/>
                </a:rPr>
                <a:t>更低时延</a:t>
              </a:r>
            </a:p>
            <a:p>
              <a:pPr marL="534988" lvl="1" indent="-149225" defTabSz="784225" eaLnBrk="0" hangingPunct="0">
                <a:spcBef>
                  <a:spcPct val="20000"/>
                </a:spcBef>
                <a:buClr>
                  <a:srgbClr val="800000"/>
                </a:buClr>
                <a:buSzPct val="60000"/>
                <a:buFont typeface="Wingdings" pitchFamily="2" charset="2"/>
                <a:buChar char="ü"/>
              </a:pPr>
              <a:r>
                <a:rPr lang="zh-CN" altLang="en-US" sz="1400" dirty="0">
                  <a:solidFill>
                    <a:srgbClr val="FF0000"/>
                  </a:solidFill>
                  <a:latin typeface="华文细黑" pitchFamily="2" charset="-122"/>
                </a:rPr>
                <a:t>信令时延</a:t>
              </a:r>
              <a:r>
                <a:rPr lang="en-US" altLang="zh-CN" sz="1400" dirty="0">
                  <a:solidFill>
                    <a:srgbClr val="FF0000"/>
                  </a:solidFill>
                  <a:latin typeface="华文细黑" pitchFamily="2" charset="-122"/>
                </a:rPr>
                <a:t>&lt;100ms</a:t>
              </a:r>
              <a:r>
                <a:rPr lang="zh-CN" altLang="en-US" sz="1400" dirty="0">
                  <a:solidFill>
                    <a:srgbClr val="FF0000"/>
                  </a:solidFill>
                  <a:latin typeface="华文细黑" pitchFamily="2" charset="-122"/>
                </a:rPr>
                <a:t>，业务环回延迟</a:t>
              </a:r>
              <a:r>
                <a:rPr lang="en-US" altLang="zh-CN" sz="1400" dirty="0">
                  <a:solidFill>
                    <a:srgbClr val="FF0000"/>
                  </a:solidFill>
                  <a:latin typeface="华文细黑" pitchFamily="2" charset="-122"/>
                </a:rPr>
                <a:t>&lt;10ms</a:t>
              </a: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522" name="Rectangle 2"/>
          <p:cNvSpPr>
            <a:spLocks noGrp="1" noChangeArrowheads="1"/>
          </p:cNvSpPr>
          <p:nvPr>
            <p:ph type="title"/>
          </p:nvPr>
        </p:nvSpPr>
        <p:spPr/>
        <p:txBody>
          <a:bodyPr/>
          <a:lstStyle/>
          <a:p>
            <a:pPr eaLnBrk="1" hangingPunct="1"/>
            <a:r>
              <a:rPr lang="en-US" altLang="zh-CN" sz="3200" dirty="0" smtClean="0"/>
              <a:t>LTE</a:t>
            </a:r>
            <a:r>
              <a:rPr lang="zh-CN" altLang="en-US" sz="3200" dirty="0" smtClean="0"/>
              <a:t>技术优势：简单、灵活和统一</a:t>
            </a:r>
            <a:endParaRPr lang="zh-CN" altLang="en-US" sz="2800" dirty="0" smtClean="0"/>
          </a:p>
        </p:txBody>
      </p:sp>
      <p:grpSp>
        <p:nvGrpSpPr>
          <p:cNvPr id="2" name="Group 3"/>
          <p:cNvGrpSpPr>
            <a:grpSpLocks noChangeAspect="1"/>
          </p:cNvGrpSpPr>
          <p:nvPr/>
        </p:nvGrpSpPr>
        <p:grpSpPr bwMode="auto">
          <a:xfrm>
            <a:off x="2352675" y="2024211"/>
            <a:ext cx="442913" cy="212725"/>
            <a:chOff x="2213" y="255"/>
            <a:chExt cx="715" cy="606"/>
          </a:xfrm>
        </p:grpSpPr>
        <p:sp>
          <p:nvSpPr>
            <p:cNvPr id="1899679" name="AutoShape 4"/>
            <p:cNvSpPr>
              <a:spLocks noChangeAspect="1" noChangeArrowheads="1" noTextEdit="1"/>
            </p:cNvSpPr>
            <p:nvPr/>
          </p:nvSpPr>
          <p:spPr bwMode="auto">
            <a:xfrm>
              <a:off x="2213" y="255"/>
              <a:ext cx="715" cy="606"/>
            </a:xfrm>
            <a:prstGeom prst="rect">
              <a:avLst/>
            </a:prstGeom>
            <a:noFill/>
            <a:ln w="9525">
              <a:noFill/>
              <a:miter lim="800000"/>
              <a:headEnd/>
              <a:tailEnd/>
            </a:ln>
          </p:spPr>
          <p:txBody>
            <a:bodyPr/>
            <a:lstStyle/>
            <a:p>
              <a:endParaRPr lang="zh-CN" altLang="en-US"/>
            </a:p>
          </p:txBody>
        </p:sp>
        <p:sp>
          <p:nvSpPr>
            <p:cNvPr id="1899680" name="Freeform 5"/>
            <p:cNvSpPr>
              <a:spLocks/>
            </p:cNvSpPr>
            <p:nvPr/>
          </p:nvSpPr>
          <p:spPr bwMode="auto">
            <a:xfrm>
              <a:off x="2213" y="255"/>
              <a:ext cx="715" cy="606"/>
            </a:xfrm>
            <a:custGeom>
              <a:avLst/>
              <a:gdLst>
                <a:gd name="T0" fmla="*/ 13700 w 16445"/>
                <a:gd name="T1" fmla="*/ 1893 h 13938"/>
                <a:gd name="T2" fmla="*/ 16424 w 16445"/>
                <a:gd name="T3" fmla="*/ 0 h 13938"/>
                <a:gd name="T4" fmla="*/ 2733 w 16445"/>
                <a:gd name="T5" fmla="*/ 26 h 13938"/>
                <a:gd name="T6" fmla="*/ 0 w 16445"/>
                <a:gd name="T7" fmla="*/ 1893 h 13938"/>
                <a:gd name="T8" fmla="*/ 0 w 16445"/>
                <a:gd name="T9" fmla="*/ 13938 h 13938"/>
                <a:gd name="T10" fmla="*/ 13700 w 16445"/>
                <a:gd name="T11" fmla="*/ 13938 h 13938"/>
                <a:gd name="T12" fmla="*/ 16445 w 16445"/>
                <a:gd name="T13" fmla="*/ 12034 h 13938"/>
                <a:gd name="T14" fmla="*/ 16424 w 16445"/>
                <a:gd name="T15" fmla="*/ 0 h 13938"/>
                <a:gd name="T16" fmla="*/ 13700 w 16445"/>
                <a:gd name="T17" fmla="*/ 1893 h 139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445"/>
                <a:gd name="T28" fmla="*/ 0 h 13938"/>
                <a:gd name="T29" fmla="*/ 16445 w 16445"/>
                <a:gd name="T30" fmla="*/ 13938 h 139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445" h="13938">
                  <a:moveTo>
                    <a:pt x="13700" y="1893"/>
                  </a:moveTo>
                  <a:lnTo>
                    <a:pt x="16424" y="0"/>
                  </a:lnTo>
                  <a:lnTo>
                    <a:pt x="2733" y="26"/>
                  </a:lnTo>
                  <a:lnTo>
                    <a:pt x="0" y="1893"/>
                  </a:lnTo>
                  <a:lnTo>
                    <a:pt x="0" y="13938"/>
                  </a:lnTo>
                  <a:lnTo>
                    <a:pt x="13700" y="13938"/>
                  </a:lnTo>
                  <a:lnTo>
                    <a:pt x="16445" y="12034"/>
                  </a:lnTo>
                  <a:lnTo>
                    <a:pt x="16424" y="0"/>
                  </a:lnTo>
                  <a:lnTo>
                    <a:pt x="13700" y="1893"/>
                  </a:lnTo>
                  <a:close/>
                </a:path>
              </a:pathLst>
            </a:custGeom>
            <a:solidFill>
              <a:srgbClr val="4D7299"/>
            </a:solidFill>
            <a:ln w="9525">
              <a:noFill/>
              <a:round/>
              <a:headEnd/>
              <a:tailEnd/>
            </a:ln>
          </p:spPr>
          <p:txBody>
            <a:bodyPr/>
            <a:lstStyle/>
            <a:p>
              <a:endParaRPr lang="zh-CN" altLang="en-US"/>
            </a:p>
          </p:txBody>
        </p:sp>
        <p:sp>
          <p:nvSpPr>
            <p:cNvPr id="1899681" name="Rectangle 6"/>
            <p:cNvSpPr>
              <a:spLocks noChangeArrowheads="1"/>
            </p:cNvSpPr>
            <p:nvPr/>
          </p:nvSpPr>
          <p:spPr bwMode="auto">
            <a:xfrm>
              <a:off x="2213" y="337"/>
              <a:ext cx="596" cy="524"/>
            </a:xfrm>
            <a:prstGeom prst="rect">
              <a:avLst/>
            </a:prstGeom>
            <a:solidFill>
              <a:srgbClr val="7FA6C8"/>
            </a:solidFill>
            <a:ln w="9525">
              <a:noFill/>
              <a:miter lim="800000"/>
              <a:headEnd/>
              <a:tailEnd/>
            </a:ln>
          </p:spPr>
          <p:txBody>
            <a:bodyPr/>
            <a:lstStyle/>
            <a:p>
              <a:pPr fontAlgn="t"/>
              <a:endParaRPr lang="zh-CN" altLang="en-US"/>
            </a:p>
          </p:txBody>
        </p:sp>
        <p:sp>
          <p:nvSpPr>
            <p:cNvPr id="1899682" name="Freeform 7"/>
            <p:cNvSpPr>
              <a:spLocks/>
            </p:cNvSpPr>
            <p:nvPr/>
          </p:nvSpPr>
          <p:spPr bwMode="auto">
            <a:xfrm>
              <a:off x="2809" y="255"/>
              <a:ext cx="119" cy="606"/>
            </a:xfrm>
            <a:custGeom>
              <a:avLst/>
              <a:gdLst>
                <a:gd name="T0" fmla="*/ 2724 w 2745"/>
                <a:gd name="T1" fmla="*/ 0 h 13938"/>
                <a:gd name="T2" fmla="*/ 0 w 2745"/>
                <a:gd name="T3" fmla="*/ 1893 h 13938"/>
                <a:gd name="T4" fmla="*/ 0 w 2745"/>
                <a:gd name="T5" fmla="*/ 13938 h 13938"/>
                <a:gd name="T6" fmla="*/ 2745 w 2745"/>
                <a:gd name="T7" fmla="*/ 12034 h 13938"/>
                <a:gd name="T8" fmla="*/ 2724 w 2745"/>
                <a:gd name="T9" fmla="*/ 0 h 13938"/>
                <a:gd name="T10" fmla="*/ 0 60000 65536"/>
                <a:gd name="T11" fmla="*/ 0 60000 65536"/>
                <a:gd name="T12" fmla="*/ 0 60000 65536"/>
                <a:gd name="T13" fmla="*/ 0 60000 65536"/>
                <a:gd name="T14" fmla="*/ 0 60000 65536"/>
                <a:gd name="T15" fmla="*/ 0 w 2745"/>
                <a:gd name="T16" fmla="*/ 0 h 13938"/>
                <a:gd name="T17" fmla="*/ 2745 w 2745"/>
                <a:gd name="T18" fmla="*/ 13938 h 13938"/>
              </a:gdLst>
              <a:ahLst/>
              <a:cxnLst>
                <a:cxn ang="T10">
                  <a:pos x="T0" y="T1"/>
                </a:cxn>
                <a:cxn ang="T11">
                  <a:pos x="T2" y="T3"/>
                </a:cxn>
                <a:cxn ang="T12">
                  <a:pos x="T4" y="T5"/>
                </a:cxn>
                <a:cxn ang="T13">
                  <a:pos x="T6" y="T7"/>
                </a:cxn>
                <a:cxn ang="T14">
                  <a:pos x="T8" y="T9"/>
                </a:cxn>
              </a:cxnLst>
              <a:rect l="T15" t="T16" r="T17" b="T18"/>
              <a:pathLst>
                <a:path w="2745" h="13938">
                  <a:moveTo>
                    <a:pt x="2724" y="0"/>
                  </a:moveTo>
                  <a:lnTo>
                    <a:pt x="0" y="1893"/>
                  </a:lnTo>
                  <a:lnTo>
                    <a:pt x="0" y="13938"/>
                  </a:lnTo>
                  <a:lnTo>
                    <a:pt x="2745" y="12034"/>
                  </a:lnTo>
                  <a:lnTo>
                    <a:pt x="2724" y="0"/>
                  </a:lnTo>
                  <a:close/>
                </a:path>
              </a:pathLst>
            </a:custGeom>
            <a:solidFill>
              <a:srgbClr val="004264"/>
            </a:solidFill>
            <a:ln w="9525">
              <a:noFill/>
              <a:round/>
              <a:headEnd/>
              <a:tailEnd/>
            </a:ln>
          </p:spPr>
          <p:txBody>
            <a:bodyPr/>
            <a:lstStyle/>
            <a:p>
              <a:endParaRPr lang="zh-CN" altLang="en-US"/>
            </a:p>
          </p:txBody>
        </p:sp>
        <p:sp>
          <p:nvSpPr>
            <p:cNvPr id="1899683" name="Freeform 8"/>
            <p:cNvSpPr>
              <a:spLocks/>
            </p:cNvSpPr>
            <p:nvPr/>
          </p:nvSpPr>
          <p:spPr bwMode="auto">
            <a:xfrm>
              <a:off x="2213" y="255"/>
              <a:ext cx="714" cy="82"/>
            </a:xfrm>
            <a:custGeom>
              <a:avLst/>
              <a:gdLst>
                <a:gd name="T0" fmla="*/ 0 w 16424"/>
                <a:gd name="T1" fmla="*/ 1893 h 1893"/>
                <a:gd name="T2" fmla="*/ 13700 w 16424"/>
                <a:gd name="T3" fmla="*/ 1893 h 1893"/>
                <a:gd name="T4" fmla="*/ 16424 w 16424"/>
                <a:gd name="T5" fmla="*/ 0 h 1893"/>
                <a:gd name="T6" fmla="*/ 2733 w 16424"/>
                <a:gd name="T7" fmla="*/ 26 h 1893"/>
                <a:gd name="T8" fmla="*/ 0 w 16424"/>
                <a:gd name="T9" fmla="*/ 1893 h 1893"/>
                <a:gd name="T10" fmla="*/ 0 60000 65536"/>
                <a:gd name="T11" fmla="*/ 0 60000 65536"/>
                <a:gd name="T12" fmla="*/ 0 60000 65536"/>
                <a:gd name="T13" fmla="*/ 0 60000 65536"/>
                <a:gd name="T14" fmla="*/ 0 60000 65536"/>
                <a:gd name="T15" fmla="*/ 0 w 16424"/>
                <a:gd name="T16" fmla="*/ 0 h 1893"/>
                <a:gd name="T17" fmla="*/ 16424 w 16424"/>
                <a:gd name="T18" fmla="*/ 1893 h 1893"/>
              </a:gdLst>
              <a:ahLst/>
              <a:cxnLst>
                <a:cxn ang="T10">
                  <a:pos x="T0" y="T1"/>
                </a:cxn>
                <a:cxn ang="T11">
                  <a:pos x="T2" y="T3"/>
                </a:cxn>
                <a:cxn ang="T12">
                  <a:pos x="T4" y="T5"/>
                </a:cxn>
                <a:cxn ang="T13">
                  <a:pos x="T6" y="T7"/>
                </a:cxn>
                <a:cxn ang="T14">
                  <a:pos x="T8" y="T9"/>
                </a:cxn>
              </a:cxnLst>
              <a:rect l="T15" t="T16" r="T17" b="T18"/>
              <a:pathLst>
                <a:path w="16424" h="1893">
                  <a:moveTo>
                    <a:pt x="0" y="1893"/>
                  </a:moveTo>
                  <a:lnTo>
                    <a:pt x="13700" y="1893"/>
                  </a:lnTo>
                  <a:lnTo>
                    <a:pt x="16424" y="0"/>
                  </a:lnTo>
                  <a:lnTo>
                    <a:pt x="2733" y="26"/>
                  </a:lnTo>
                  <a:lnTo>
                    <a:pt x="0" y="1893"/>
                  </a:lnTo>
                  <a:close/>
                </a:path>
              </a:pathLst>
            </a:custGeom>
            <a:solidFill>
              <a:srgbClr val="4D7299"/>
            </a:solidFill>
            <a:ln w="9525">
              <a:noFill/>
              <a:round/>
              <a:headEnd/>
              <a:tailEnd/>
            </a:ln>
          </p:spPr>
          <p:txBody>
            <a:bodyPr/>
            <a:lstStyle/>
            <a:p>
              <a:endParaRPr lang="zh-CN" altLang="en-US"/>
            </a:p>
          </p:txBody>
        </p:sp>
        <p:sp>
          <p:nvSpPr>
            <p:cNvPr id="1899684" name="Freeform 9"/>
            <p:cNvSpPr>
              <a:spLocks noEditPoints="1"/>
            </p:cNvSpPr>
            <p:nvPr/>
          </p:nvSpPr>
          <p:spPr bwMode="auto">
            <a:xfrm>
              <a:off x="2257" y="404"/>
              <a:ext cx="527" cy="408"/>
            </a:xfrm>
            <a:custGeom>
              <a:avLst/>
              <a:gdLst>
                <a:gd name="T0" fmla="*/ 12135 w 12135"/>
                <a:gd name="T1" fmla="*/ 1211 h 9373"/>
                <a:gd name="T2" fmla="*/ 6350 w 12135"/>
                <a:gd name="T3" fmla="*/ 2587 h 9373"/>
                <a:gd name="T4" fmla="*/ 6917 w 12135"/>
                <a:gd name="T5" fmla="*/ 2771 h 9373"/>
                <a:gd name="T6" fmla="*/ 7399 w 12135"/>
                <a:gd name="T7" fmla="*/ 3112 h 9373"/>
                <a:gd name="T8" fmla="*/ 7769 w 12135"/>
                <a:gd name="T9" fmla="*/ 3582 h 9373"/>
                <a:gd name="T10" fmla="*/ 7999 w 12135"/>
                <a:gd name="T11" fmla="*/ 4151 h 9373"/>
                <a:gd name="T12" fmla="*/ 8059 w 12135"/>
                <a:gd name="T13" fmla="*/ 4787 h 9373"/>
                <a:gd name="T14" fmla="*/ 7939 w 12135"/>
                <a:gd name="T15" fmla="*/ 5405 h 9373"/>
                <a:gd name="T16" fmla="*/ 7661 w 12135"/>
                <a:gd name="T17" fmla="*/ 5943 h 9373"/>
                <a:gd name="T18" fmla="*/ 7250 w 12135"/>
                <a:gd name="T19" fmla="*/ 6374 h 9373"/>
                <a:gd name="T20" fmla="*/ 6737 w 12135"/>
                <a:gd name="T21" fmla="*/ 6666 h 9373"/>
                <a:gd name="T22" fmla="*/ 6148 w 12135"/>
                <a:gd name="T23" fmla="*/ 6792 h 9373"/>
                <a:gd name="T24" fmla="*/ 5540 w 12135"/>
                <a:gd name="T25" fmla="*/ 6727 h 9373"/>
                <a:gd name="T26" fmla="*/ 4997 w 12135"/>
                <a:gd name="T27" fmla="*/ 6488 h 9373"/>
                <a:gd name="T28" fmla="*/ 4550 w 12135"/>
                <a:gd name="T29" fmla="*/ 6100 h 9373"/>
                <a:gd name="T30" fmla="*/ 4225 w 12135"/>
                <a:gd name="T31" fmla="*/ 5594 h 9373"/>
                <a:gd name="T32" fmla="*/ 4048 w 12135"/>
                <a:gd name="T33" fmla="*/ 5000 h 9373"/>
                <a:gd name="T34" fmla="*/ 4048 w 12135"/>
                <a:gd name="T35" fmla="*/ 4356 h 9373"/>
                <a:gd name="T36" fmla="*/ 4225 w 12135"/>
                <a:gd name="T37" fmla="*/ 3762 h 9373"/>
                <a:gd name="T38" fmla="*/ 4550 w 12135"/>
                <a:gd name="T39" fmla="*/ 3256 h 9373"/>
                <a:gd name="T40" fmla="*/ 4997 w 12135"/>
                <a:gd name="T41" fmla="*/ 2869 h 9373"/>
                <a:gd name="T42" fmla="*/ 5540 w 12135"/>
                <a:gd name="T43" fmla="*/ 2629 h 9373"/>
                <a:gd name="T44" fmla="*/ 6044 w 12135"/>
                <a:gd name="T45" fmla="*/ 3274 h 9373"/>
                <a:gd name="T46" fmla="*/ 6442 w 12135"/>
                <a:gd name="T47" fmla="*/ 3337 h 9373"/>
                <a:gd name="T48" fmla="*/ 6792 w 12135"/>
                <a:gd name="T49" fmla="*/ 3514 h 9373"/>
                <a:gd name="T50" fmla="*/ 7077 w 12135"/>
                <a:gd name="T51" fmla="*/ 3786 h 9373"/>
                <a:gd name="T52" fmla="*/ 7278 w 12135"/>
                <a:gd name="T53" fmla="*/ 4132 h 9373"/>
                <a:gd name="T54" fmla="*/ 7377 w 12135"/>
                <a:gd name="T55" fmla="*/ 4535 h 9373"/>
                <a:gd name="T56" fmla="*/ 7356 w 12135"/>
                <a:gd name="T57" fmla="*/ 4961 h 9373"/>
                <a:gd name="T58" fmla="*/ 7222 w 12135"/>
                <a:gd name="T59" fmla="*/ 5347 h 9373"/>
                <a:gd name="T60" fmla="*/ 6990 w 12135"/>
                <a:gd name="T61" fmla="*/ 5670 h 9373"/>
                <a:gd name="T62" fmla="*/ 6681 w 12135"/>
                <a:gd name="T63" fmla="*/ 5913 h 9373"/>
                <a:gd name="T64" fmla="*/ 6313 w 12135"/>
                <a:gd name="T65" fmla="*/ 6054 h 9373"/>
                <a:gd name="T66" fmla="*/ 5907 w 12135"/>
                <a:gd name="T67" fmla="*/ 6076 h 9373"/>
                <a:gd name="T68" fmla="*/ 5523 w 12135"/>
                <a:gd name="T69" fmla="*/ 5972 h 9373"/>
                <a:gd name="T70" fmla="*/ 5192 w 12135"/>
                <a:gd name="T71" fmla="*/ 5762 h 9373"/>
                <a:gd name="T72" fmla="*/ 4933 w 12135"/>
                <a:gd name="T73" fmla="*/ 5463 h 9373"/>
                <a:gd name="T74" fmla="*/ 4764 w 12135"/>
                <a:gd name="T75" fmla="*/ 5096 h 9373"/>
                <a:gd name="T76" fmla="*/ 4703 w 12135"/>
                <a:gd name="T77" fmla="*/ 4678 h 9373"/>
                <a:gd name="T78" fmla="*/ 4764 w 12135"/>
                <a:gd name="T79" fmla="*/ 4262 h 9373"/>
                <a:gd name="T80" fmla="*/ 4933 w 12135"/>
                <a:gd name="T81" fmla="*/ 3894 h 9373"/>
                <a:gd name="T82" fmla="*/ 5192 w 12135"/>
                <a:gd name="T83" fmla="*/ 3596 h 9373"/>
                <a:gd name="T84" fmla="*/ 5523 w 12135"/>
                <a:gd name="T85" fmla="*/ 3385 h 9373"/>
                <a:gd name="T86" fmla="*/ 5907 w 12135"/>
                <a:gd name="T87" fmla="*/ 3281 h 9373"/>
                <a:gd name="T88" fmla="*/ 1366 w 12135"/>
                <a:gd name="T89" fmla="*/ 7704 h 9373"/>
                <a:gd name="T90" fmla="*/ 5179 w 12135"/>
                <a:gd name="T91" fmla="*/ 7244 h 9373"/>
                <a:gd name="T92" fmla="*/ 3857 w 12135"/>
                <a:gd name="T93" fmla="*/ 7704 h 9373"/>
                <a:gd name="T94" fmla="*/ 10768 w 12135"/>
                <a:gd name="T95" fmla="*/ 7704 h 9373"/>
                <a:gd name="T96" fmla="*/ 6954 w 12135"/>
                <a:gd name="T97" fmla="*/ 7244 h 9373"/>
                <a:gd name="T98" fmla="*/ 8278 w 12135"/>
                <a:gd name="T99" fmla="*/ 7704 h 9373"/>
                <a:gd name="T100" fmla="*/ 1366 w 12135"/>
                <a:gd name="T101" fmla="*/ 1669 h 9373"/>
                <a:gd name="T102" fmla="*/ 5179 w 12135"/>
                <a:gd name="T103" fmla="*/ 2129 h 9373"/>
                <a:gd name="T104" fmla="*/ 3857 w 12135"/>
                <a:gd name="T105" fmla="*/ 1669 h 9373"/>
                <a:gd name="T106" fmla="*/ 8133 w 12135"/>
                <a:gd name="T107" fmla="*/ 1888 h 9373"/>
                <a:gd name="T108" fmla="*/ 9142 w 12135"/>
                <a:gd name="T109" fmla="*/ 832 h 937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135"/>
                <a:gd name="T166" fmla="*/ 0 h 9373"/>
                <a:gd name="T167" fmla="*/ 12135 w 12135"/>
                <a:gd name="T168" fmla="*/ 9373 h 937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135" h="9373">
                  <a:moveTo>
                    <a:pt x="10766" y="832"/>
                  </a:moveTo>
                  <a:lnTo>
                    <a:pt x="9896" y="832"/>
                  </a:lnTo>
                  <a:lnTo>
                    <a:pt x="9896" y="1669"/>
                  </a:lnTo>
                  <a:lnTo>
                    <a:pt x="10768" y="1669"/>
                  </a:lnTo>
                  <a:lnTo>
                    <a:pt x="10768" y="2517"/>
                  </a:lnTo>
                  <a:lnTo>
                    <a:pt x="12135" y="1211"/>
                  </a:lnTo>
                  <a:lnTo>
                    <a:pt x="10766" y="0"/>
                  </a:lnTo>
                  <a:lnTo>
                    <a:pt x="10766" y="832"/>
                  </a:lnTo>
                  <a:close/>
                  <a:moveTo>
                    <a:pt x="6044" y="2562"/>
                  </a:moveTo>
                  <a:lnTo>
                    <a:pt x="6148" y="2564"/>
                  </a:lnTo>
                  <a:lnTo>
                    <a:pt x="6249" y="2573"/>
                  </a:lnTo>
                  <a:lnTo>
                    <a:pt x="6350" y="2587"/>
                  </a:lnTo>
                  <a:lnTo>
                    <a:pt x="6450" y="2605"/>
                  </a:lnTo>
                  <a:lnTo>
                    <a:pt x="6547" y="2629"/>
                  </a:lnTo>
                  <a:lnTo>
                    <a:pt x="6643" y="2658"/>
                  </a:lnTo>
                  <a:lnTo>
                    <a:pt x="6737" y="2691"/>
                  </a:lnTo>
                  <a:lnTo>
                    <a:pt x="6828" y="2729"/>
                  </a:lnTo>
                  <a:lnTo>
                    <a:pt x="6917" y="2771"/>
                  </a:lnTo>
                  <a:lnTo>
                    <a:pt x="7005" y="2818"/>
                  </a:lnTo>
                  <a:lnTo>
                    <a:pt x="7089" y="2869"/>
                  </a:lnTo>
                  <a:lnTo>
                    <a:pt x="7171" y="2924"/>
                  </a:lnTo>
                  <a:lnTo>
                    <a:pt x="7250" y="2983"/>
                  </a:lnTo>
                  <a:lnTo>
                    <a:pt x="7326" y="3047"/>
                  </a:lnTo>
                  <a:lnTo>
                    <a:pt x="7399" y="3112"/>
                  </a:lnTo>
                  <a:lnTo>
                    <a:pt x="7470" y="3183"/>
                  </a:lnTo>
                  <a:lnTo>
                    <a:pt x="7537" y="3256"/>
                  </a:lnTo>
                  <a:lnTo>
                    <a:pt x="7601" y="3333"/>
                  </a:lnTo>
                  <a:lnTo>
                    <a:pt x="7661" y="3414"/>
                  </a:lnTo>
                  <a:lnTo>
                    <a:pt x="7717" y="3496"/>
                  </a:lnTo>
                  <a:lnTo>
                    <a:pt x="7769" y="3582"/>
                  </a:lnTo>
                  <a:lnTo>
                    <a:pt x="7818" y="3671"/>
                  </a:lnTo>
                  <a:lnTo>
                    <a:pt x="7863" y="3762"/>
                  </a:lnTo>
                  <a:lnTo>
                    <a:pt x="7903" y="3856"/>
                  </a:lnTo>
                  <a:lnTo>
                    <a:pt x="7939" y="3951"/>
                  </a:lnTo>
                  <a:lnTo>
                    <a:pt x="7971" y="4050"/>
                  </a:lnTo>
                  <a:lnTo>
                    <a:pt x="7999" y="4151"/>
                  </a:lnTo>
                  <a:lnTo>
                    <a:pt x="8021" y="4253"/>
                  </a:lnTo>
                  <a:lnTo>
                    <a:pt x="8039" y="4356"/>
                  </a:lnTo>
                  <a:lnTo>
                    <a:pt x="8052" y="4462"/>
                  </a:lnTo>
                  <a:lnTo>
                    <a:pt x="8059" y="4569"/>
                  </a:lnTo>
                  <a:lnTo>
                    <a:pt x="8062" y="4678"/>
                  </a:lnTo>
                  <a:lnTo>
                    <a:pt x="8059" y="4787"/>
                  </a:lnTo>
                  <a:lnTo>
                    <a:pt x="8052" y="4894"/>
                  </a:lnTo>
                  <a:lnTo>
                    <a:pt x="8039" y="5000"/>
                  </a:lnTo>
                  <a:lnTo>
                    <a:pt x="8021" y="5104"/>
                  </a:lnTo>
                  <a:lnTo>
                    <a:pt x="7999" y="5207"/>
                  </a:lnTo>
                  <a:lnTo>
                    <a:pt x="7971" y="5306"/>
                  </a:lnTo>
                  <a:lnTo>
                    <a:pt x="7939" y="5405"/>
                  </a:lnTo>
                  <a:lnTo>
                    <a:pt x="7903" y="5501"/>
                  </a:lnTo>
                  <a:lnTo>
                    <a:pt x="7863" y="5594"/>
                  </a:lnTo>
                  <a:lnTo>
                    <a:pt x="7818" y="5686"/>
                  </a:lnTo>
                  <a:lnTo>
                    <a:pt x="7769" y="5774"/>
                  </a:lnTo>
                  <a:lnTo>
                    <a:pt x="7717" y="5861"/>
                  </a:lnTo>
                  <a:lnTo>
                    <a:pt x="7661" y="5943"/>
                  </a:lnTo>
                  <a:lnTo>
                    <a:pt x="7601" y="6023"/>
                  </a:lnTo>
                  <a:lnTo>
                    <a:pt x="7537" y="6100"/>
                  </a:lnTo>
                  <a:lnTo>
                    <a:pt x="7470" y="6173"/>
                  </a:lnTo>
                  <a:lnTo>
                    <a:pt x="7399" y="6244"/>
                  </a:lnTo>
                  <a:lnTo>
                    <a:pt x="7326" y="6310"/>
                  </a:lnTo>
                  <a:lnTo>
                    <a:pt x="7250" y="6374"/>
                  </a:lnTo>
                  <a:lnTo>
                    <a:pt x="7171" y="6432"/>
                  </a:lnTo>
                  <a:lnTo>
                    <a:pt x="7089" y="6488"/>
                  </a:lnTo>
                  <a:lnTo>
                    <a:pt x="7005" y="6538"/>
                  </a:lnTo>
                  <a:lnTo>
                    <a:pt x="6917" y="6585"/>
                  </a:lnTo>
                  <a:lnTo>
                    <a:pt x="6828" y="6628"/>
                  </a:lnTo>
                  <a:lnTo>
                    <a:pt x="6737" y="6666"/>
                  </a:lnTo>
                  <a:lnTo>
                    <a:pt x="6643" y="6700"/>
                  </a:lnTo>
                  <a:lnTo>
                    <a:pt x="6547" y="6727"/>
                  </a:lnTo>
                  <a:lnTo>
                    <a:pt x="6450" y="6751"/>
                  </a:lnTo>
                  <a:lnTo>
                    <a:pt x="6350" y="6771"/>
                  </a:lnTo>
                  <a:lnTo>
                    <a:pt x="6249" y="6784"/>
                  </a:lnTo>
                  <a:lnTo>
                    <a:pt x="6148" y="6792"/>
                  </a:lnTo>
                  <a:lnTo>
                    <a:pt x="6044" y="6794"/>
                  </a:lnTo>
                  <a:lnTo>
                    <a:pt x="5940" y="6792"/>
                  </a:lnTo>
                  <a:lnTo>
                    <a:pt x="5837" y="6784"/>
                  </a:lnTo>
                  <a:lnTo>
                    <a:pt x="5736" y="6771"/>
                  </a:lnTo>
                  <a:lnTo>
                    <a:pt x="5638" y="6751"/>
                  </a:lnTo>
                  <a:lnTo>
                    <a:pt x="5540" y="6727"/>
                  </a:lnTo>
                  <a:lnTo>
                    <a:pt x="5445" y="6700"/>
                  </a:lnTo>
                  <a:lnTo>
                    <a:pt x="5350" y="6666"/>
                  </a:lnTo>
                  <a:lnTo>
                    <a:pt x="5259" y="6628"/>
                  </a:lnTo>
                  <a:lnTo>
                    <a:pt x="5169" y="6585"/>
                  </a:lnTo>
                  <a:lnTo>
                    <a:pt x="5083" y="6538"/>
                  </a:lnTo>
                  <a:lnTo>
                    <a:pt x="4997" y="6488"/>
                  </a:lnTo>
                  <a:lnTo>
                    <a:pt x="4916" y="6432"/>
                  </a:lnTo>
                  <a:lnTo>
                    <a:pt x="4837" y="6374"/>
                  </a:lnTo>
                  <a:lnTo>
                    <a:pt x="4760" y="6310"/>
                  </a:lnTo>
                  <a:lnTo>
                    <a:pt x="4687" y="6244"/>
                  </a:lnTo>
                  <a:lnTo>
                    <a:pt x="4617" y="6173"/>
                  </a:lnTo>
                  <a:lnTo>
                    <a:pt x="4550" y="6100"/>
                  </a:lnTo>
                  <a:lnTo>
                    <a:pt x="4487" y="6023"/>
                  </a:lnTo>
                  <a:lnTo>
                    <a:pt x="4426" y="5943"/>
                  </a:lnTo>
                  <a:lnTo>
                    <a:pt x="4370" y="5861"/>
                  </a:lnTo>
                  <a:lnTo>
                    <a:pt x="4317" y="5774"/>
                  </a:lnTo>
                  <a:lnTo>
                    <a:pt x="4269" y="5686"/>
                  </a:lnTo>
                  <a:lnTo>
                    <a:pt x="4225" y="5594"/>
                  </a:lnTo>
                  <a:lnTo>
                    <a:pt x="4183" y="5501"/>
                  </a:lnTo>
                  <a:lnTo>
                    <a:pt x="4147" y="5405"/>
                  </a:lnTo>
                  <a:lnTo>
                    <a:pt x="4116" y="5306"/>
                  </a:lnTo>
                  <a:lnTo>
                    <a:pt x="4088" y="5207"/>
                  </a:lnTo>
                  <a:lnTo>
                    <a:pt x="4066" y="5104"/>
                  </a:lnTo>
                  <a:lnTo>
                    <a:pt x="4048" y="5000"/>
                  </a:lnTo>
                  <a:lnTo>
                    <a:pt x="4035" y="4894"/>
                  </a:lnTo>
                  <a:lnTo>
                    <a:pt x="4027" y="4787"/>
                  </a:lnTo>
                  <a:lnTo>
                    <a:pt x="4025" y="4678"/>
                  </a:lnTo>
                  <a:lnTo>
                    <a:pt x="4027" y="4569"/>
                  </a:lnTo>
                  <a:lnTo>
                    <a:pt x="4035" y="4462"/>
                  </a:lnTo>
                  <a:lnTo>
                    <a:pt x="4048" y="4356"/>
                  </a:lnTo>
                  <a:lnTo>
                    <a:pt x="4066" y="4253"/>
                  </a:lnTo>
                  <a:lnTo>
                    <a:pt x="4088" y="4151"/>
                  </a:lnTo>
                  <a:lnTo>
                    <a:pt x="4116" y="4050"/>
                  </a:lnTo>
                  <a:lnTo>
                    <a:pt x="4147" y="3951"/>
                  </a:lnTo>
                  <a:lnTo>
                    <a:pt x="4183" y="3856"/>
                  </a:lnTo>
                  <a:lnTo>
                    <a:pt x="4225" y="3762"/>
                  </a:lnTo>
                  <a:lnTo>
                    <a:pt x="4269" y="3671"/>
                  </a:lnTo>
                  <a:lnTo>
                    <a:pt x="4317" y="3582"/>
                  </a:lnTo>
                  <a:lnTo>
                    <a:pt x="4370" y="3496"/>
                  </a:lnTo>
                  <a:lnTo>
                    <a:pt x="4426" y="3414"/>
                  </a:lnTo>
                  <a:lnTo>
                    <a:pt x="4487" y="3333"/>
                  </a:lnTo>
                  <a:lnTo>
                    <a:pt x="4550" y="3256"/>
                  </a:lnTo>
                  <a:lnTo>
                    <a:pt x="4617" y="3183"/>
                  </a:lnTo>
                  <a:lnTo>
                    <a:pt x="4687" y="3112"/>
                  </a:lnTo>
                  <a:lnTo>
                    <a:pt x="4760" y="3047"/>
                  </a:lnTo>
                  <a:lnTo>
                    <a:pt x="4837" y="2983"/>
                  </a:lnTo>
                  <a:lnTo>
                    <a:pt x="4916" y="2924"/>
                  </a:lnTo>
                  <a:lnTo>
                    <a:pt x="4997" y="2869"/>
                  </a:lnTo>
                  <a:lnTo>
                    <a:pt x="5083" y="2818"/>
                  </a:lnTo>
                  <a:lnTo>
                    <a:pt x="5169" y="2771"/>
                  </a:lnTo>
                  <a:lnTo>
                    <a:pt x="5259" y="2729"/>
                  </a:lnTo>
                  <a:lnTo>
                    <a:pt x="5350" y="2691"/>
                  </a:lnTo>
                  <a:lnTo>
                    <a:pt x="5445" y="2658"/>
                  </a:lnTo>
                  <a:lnTo>
                    <a:pt x="5540" y="2629"/>
                  </a:lnTo>
                  <a:lnTo>
                    <a:pt x="5638" y="2605"/>
                  </a:lnTo>
                  <a:lnTo>
                    <a:pt x="5736" y="2587"/>
                  </a:lnTo>
                  <a:lnTo>
                    <a:pt x="5837" y="2573"/>
                  </a:lnTo>
                  <a:lnTo>
                    <a:pt x="5940" y="2564"/>
                  </a:lnTo>
                  <a:lnTo>
                    <a:pt x="6044" y="2562"/>
                  </a:lnTo>
                  <a:close/>
                  <a:moveTo>
                    <a:pt x="6044" y="3274"/>
                  </a:moveTo>
                  <a:lnTo>
                    <a:pt x="6113" y="3276"/>
                  </a:lnTo>
                  <a:lnTo>
                    <a:pt x="6180" y="3281"/>
                  </a:lnTo>
                  <a:lnTo>
                    <a:pt x="6247" y="3290"/>
                  </a:lnTo>
                  <a:lnTo>
                    <a:pt x="6313" y="3303"/>
                  </a:lnTo>
                  <a:lnTo>
                    <a:pt x="6378" y="3318"/>
                  </a:lnTo>
                  <a:lnTo>
                    <a:pt x="6442" y="3337"/>
                  </a:lnTo>
                  <a:lnTo>
                    <a:pt x="6503" y="3359"/>
                  </a:lnTo>
                  <a:lnTo>
                    <a:pt x="6564" y="3385"/>
                  </a:lnTo>
                  <a:lnTo>
                    <a:pt x="6623" y="3413"/>
                  </a:lnTo>
                  <a:lnTo>
                    <a:pt x="6681" y="3443"/>
                  </a:lnTo>
                  <a:lnTo>
                    <a:pt x="6738" y="3477"/>
                  </a:lnTo>
                  <a:lnTo>
                    <a:pt x="6792" y="3514"/>
                  </a:lnTo>
                  <a:lnTo>
                    <a:pt x="6844" y="3553"/>
                  </a:lnTo>
                  <a:lnTo>
                    <a:pt x="6895" y="3596"/>
                  </a:lnTo>
                  <a:lnTo>
                    <a:pt x="6943" y="3640"/>
                  </a:lnTo>
                  <a:lnTo>
                    <a:pt x="6990" y="3686"/>
                  </a:lnTo>
                  <a:lnTo>
                    <a:pt x="7035" y="3734"/>
                  </a:lnTo>
                  <a:lnTo>
                    <a:pt x="7077" y="3786"/>
                  </a:lnTo>
                  <a:lnTo>
                    <a:pt x="7117" y="3839"/>
                  </a:lnTo>
                  <a:lnTo>
                    <a:pt x="7154" y="3894"/>
                  </a:lnTo>
                  <a:lnTo>
                    <a:pt x="7189" y="3951"/>
                  </a:lnTo>
                  <a:lnTo>
                    <a:pt x="7222" y="4010"/>
                  </a:lnTo>
                  <a:lnTo>
                    <a:pt x="7250" y="4071"/>
                  </a:lnTo>
                  <a:lnTo>
                    <a:pt x="7278" y="4132"/>
                  </a:lnTo>
                  <a:lnTo>
                    <a:pt x="7302" y="4196"/>
                  </a:lnTo>
                  <a:lnTo>
                    <a:pt x="7323" y="4262"/>
                  </a:lnTo>
                  <a:lnTo>
                    <a:pt x="7341" y="4328"/>
                  </a:lnTo>
                  <a:lnTo>
                    <a:pt x="7356" y="4395"/>
                  </a:lnTo>
                  <a:lnTo>
                    <a:pt x="7368" y="4464"/>
                  </a:lnTo>
                  <a:lnTo>
                    <a:pt x="7377" y="4535"/>
                  </a:lnTo>
                  <a:lnTo>
                    <a:pt x="7382" y="4606"/>
                  </a:lnTo>
                  <a:lnTo>
                    <a:pt x="7383" y="4678"/>
                  </a:lnTo>
                  <a:lnTo>
                    <a:pt x="7382" y="4750"/>
                  </a:lnTo>
                  <a:lnTo>
                    <a:pt x="7377" y="4821"/>
                  </a:lnTo>
                  <a:lnTo>
                    <a:pt x="7368" y="4892"/>
                  </a:lnTo>
                  <a:lnTo>
                    <a:pt x="7356" y="4961"/>
                  </a:lnTo>
                  <a:lnTo>
                    <a:pt x="7341" y="5029"/>
                  </a:lnTo>
                  <a:lnTo>
                    <a:pt x="7323" y="5096"/>
                  </a:lnTo>
                  <a:lnTo>
                    <a:pt x="7302" y="5160"/>
                  </a:lnTo>
                  <a:lnTo>
                    <a:pt x="7278" y="5224"/>
                  </a:lnTo>
                  <a:lnTo>
                    <a:pt x="7250" y="5286"/>
                  </a:lnTo>
                  <a:lnTo>
                    <a:pt x="7222" y="5347"/>
                  </a:lnTo>
                  <a:lnTo>
                    <a:pt x="7189" y="5406"/>
                  </a:lnTo>
                  <a:lnTo>
                    <a:pt x="7154" y="5463"/>
                  </a:lnTo>
                  <a:lnTo>
                    <a:pt x="7117" y="5518"/>
                  </a:lnTo>
                  <a:lnTo>
                    <a:pt x="7077" y="5571"/>
                  </a:lnTo>
                  <a:lnTo>
                    <a:pt x="7035" y="5622"/>
                  </a:lnTo>
                  <a:lnTo>
                    <a:pt x="6990" y="5670"/>
                  </a:lnTo>
                  <a:lnTo>
                    <a:pt x="6943" y="5718"/>
                  </a:lnTo>
                  <a:lnTo>
                    <a:pt x="6895" y="5762"/>
                  </a:lnTo>
                  <a:lnTo>
                    <a:pt x="6844" y="5803"/>
                  </a:lnTo>
                  <a:lnTo>
                    <a:pt x="6792" y="5842"/>
                  </a:lnTo>
                  <a:lnTo>
                    <a:pt x="6738" y="5879"/>
                  </a:lnTo>
                  <a:lnTo>
                    <a:pt x="6681" y="5913"/>
                  </a:lnTo>
                  <a:lnTo>
                    <a:pt x="6623" y="5944"/>
                  </a:lnTo>
                  <a:lnTo>
                    <a:pt x="6564" y="5972"/>
                  </a:lnTo>
                  <a:lnTo>
                    <a:pt x="6503" y="5997"/>
                  </a:lnTo>
                  <a:lnTo>
                    <a:pt x="6442" y="6019"/>
                  </a:lnTo>
                  <a:lnTo>
                    <a:pt x="6378" y="6039"/>
                  </a:lnTo>
                  <a:lnTo>
                    <a:pt x="6313" y="6054"/>
                  </a:lnTo>
                  <a:lnTo>
                    <a:pt x="6247" y="6066"/>
                  </a:lnTo>
                  <a:lnTo>
                    <a:pt x="6180" y="6076"/>
                  </a:lnTo>
                  <a:lnTo>
                    <a:pt x="6113" y="6081"/>
                  </a:lnTo>
                  <a:lnTo>
                    <a:pt x="6044" y="6083"/>
                  </a:lnTo>
                  <a:lnTo>
                    <a:pt x="5975" y="6081"/>
                  </a:lnTo>
                  <a:lnTo>
                    <a:pt x="5907" y="6076"/>
                  </a:lnTo>
                  <a:lnTo>
                    <a:pt x="5840" y="6066"/>
                  </a:lnTo>
                  <a:lnTo>
                    <a:pt x="5774" y="6054"/>
                  </a:lnTo>
                  <a:lnTo>
                    <a:pt x="5710" y="6039"/>
                  </a:lnTo>
                  <a:lnTo>
                    <a:pt x="5646" y="6019"/>
                  </a:lnTo>
                  <a:lnTo>
                    <a:pt x="5583" y="5997"/>
                  </a:lnTo>
                  <a:lnTo>
                    <a:pt x="5523" y="5972"/>
                  </a:lnTo>
                  <a:lnTo>
                    <a:pt x="5463" y="5944"/>
                  </a:lnTo>
                  <a:lnTo>
                    <a:pt x="5405" y="5913"/>
                  </a:lnTo>
                  <a:lnTo>
                    <a:pt x="5350" y="5879"/>
                  </a:lnTo>
                  <a:lnTo>
                    <a:pt x="5296" y="5842"/>
                  </a:lnTo>
                  <a:lnTo>
                    <a:pt x="5243" y="5803"/>
                  </a:lnTo>
                  <a:lnTo>
                    <a:pt x="5192" y="5762"/>
                  </a:lnTo>
                  <a:lnTo>
                    <a:pt x="5143" y="5718"/>
                  </a:lnTo>
                  <a:lnTo>
                    <a:pt x="5097" y="5670"/>
                  </a:lnTo>
                  <a:lnTo>
                    <a:pt x="5052" y="5622"/>
                  </a:lnTo>
                  <a:lnTo>
                    <a:pt x="5010" y="5571"/>
                  </a:lnTo>
                  <a:lnTo>
                    <a:pt x="4971" y="5518"/>
                  </a:lnTo>
                  <a:lnTo>
                    <a:pt x="4933" y="5463"/>
                  </a:lnTo>
                  <a:lnTo>
                    <a:pt x="4898" y="5406"/>
                  </a:lnTo>
                  <a:lnTo>
                    <a:pt x="4866" y="5347"/>
                  </a:lnTo>
                  <a:lnTo>
                    <a:pt x="4836" y="5286"/>
                  </a:lnTo>
                  <a:lnTo>
                    <a:pt x="4809" y="5224"/>
                  </a:lnTo>
                  <a:lnTo>
                    <a:pt x="4785" y="5160"/>
                  </a:lnTo>
                  <a:lnTo>
                    <a:pt x="4764" y="5096"/>
                  </a:lnTo>
                  <a:lnTo>
                    <a:pt x="4746" y="5029"/>
                  </a:lnTo>
                  <a:lnTo>
                    <a:pt x="4731" y="4961"/>
                  </a:lnTo>
                  <a:lnTo>
                    <a:pt x="4719" y="4892"/>
                  </a:lnTo>
                  <a:lnTo>
                    <a:pt x="4711" y="4821"/>
                  </a:lnTo>
                  <a:lnTo>
                    <a:pt x="4706" y="4750"/>
                  </a:lnTo>
                  <a:lnTo>
                    <a:pt x="4703" y="4678"/>
                  </a:lnTo>
                  <a:lnTo>
                    <a:pt x="4706" y="4606"/>
                  </a:lnTo>
                  <a:lnTo>
                    <a:pt x="4711" y="4535"/>
                  </a:lnTo>
                  <a:lnTo>
                    <a:pt x="4719" y="4464"/>
                  </a:lnTo>
                  <a:lnTo>
                    <a:pt x="4731" y="4395"/>
                  </a:lnTo>
                  <a:lnTo>
                    <a:pt x="4746" y="4328"/>
                  </a:lnTo>
                  <a:lnTo>
                    <a:pt x="4764" y="4262"/>
                  </a:lnTo>
                  <a:lnTo>
                    <a:pt x="4785" y="4196"/>
                  </a:lnTo>
                  <a:lnTo>
                    <a:pt x="4809" y="4132"/>
                  </a:lnTo>
                  <a:lnTo>
                    <a:pt x="4836" y="4071"/>
                  </a:lnTo>
                  <a:lnTo>
                    <a:pt x="4866" y="4010"/>
                  </a:lnTo>
                  <a:lnTo>
                    <a:pt x="4898" y="3951"/>
                  </a:lnTo>
                  <a:lnTo>
                    <a:pt x="4933" y="3894"/>
                  </a:lnTo>
                  <a:lnTo>
                    <a:pt x="4971" y="3839"/>
                  </a:lnTo>
                  <a:lnTo>
                    <a:pt x="5010" y="3786"/>
                  </a:lnTo>
                  <a:lnTo>
                    <a:pt x="5052" y="3734"/>
                  </a:lnTo>
                  <a:lnTo>
                    <a:pt x="5097" y="3686"/>
                  </a:lnTo>
                  <a:lnTo>
                    <a:pt x="5143" y="3640"/>
                  </a:lnTo>
                  <a:lnTo>
                    <a:pt x="5192" y="3596"/>
                  </a:lnTo>
                  <a:lnTo>
                    <a:pt x="5243" y="3553"/>
                  </a:lnTo>
                  <a:lnTo>
                    <a:pt x="5296" y="3514"/>
                  </a:lnTo>
                  <a:lnTo>
                    <a:pt x="5350" y="3477"/>
                  </a:lnTo>
                  <a:lnTo>
                    <a:pt x="5405" y="3443"/>
                  </a:lnTo>
                  <a:lnTo>
                    <a:pt x="5463" y="3413"/>
                  </a:lnTo>
                  <a:lnTo>
                    <a:pt x="5523" y="3385"/>
                  </a:lnTo>
                  <a:lnTo>
                    <a:pt x="5583" y="3359"/>
                  </a:lnTo>
                  <a:lnTo>
                    <a:pt x="5646" y="3337"/>
                  </a:lnTo>
                  <a:lnTo>
                    <a:pt x="5710" y="3318"/>
                  </a:lnTo>
                  <a:lnTo>
                    <a:pt x="5774" y="3303"/>
                  </a:lnTo>
                  <a:lnTo>
                    <a:pt x="5840" y="3290"/>
                  </a:lnTo>
                  <a:lnTo>
                    <a:pt x="5907" y="3281"/>
                  </a:lnTo>
                  <a:lnTo>
                    <a:pt x="5975" y="3276"/>
                  </a:lnTo>
                  <a:lnTo>
                    <a:pt x="6044" y="3274"/>
                  </a:lnTo>
                  <a:close/>
                  <a:moveTo>
                    <a:pt x="1369" y="9373"/>
                  </a:moveTo>
                  <a:lnTo>
                    <a:pt x="0" y="8163"/>
                  </a:lnTo>
                  <a:lnTo>
                    <a:pt x="1366" y="6857"/>
                  </a:lnTo>
                  <a:lnTo>
                    <a:pt x="1366" y="7704"/>
                  </a:lnTo>
                  <a:lnTo>
                    <a:pt x="2238" y="7704"/>
                  </a:lnTo>
                  <a:lnTo>
                    <a:pt x="2238" y="8542"/>
                  </a:lnTo>
                  <a:lnTo>
                    <a:pt x="1369" y="8542"/>
                  </a:lnTo>
                  <a:lnTo>
                    <a:pt x="1369" y="9373"/>
                  </a:lnTo>
                  <a:close/>
                  <a:moveTo>
                    <a:pt x="4692" y="7958"/>
                  </a:moveTo>
                  <a:lnTo>
                    <a:pt x="5179" y="7244"/>
                  </a:lnTo>
                  <a:lnTo>
                    <a:pt x="4488" y="6772"/>
                  </a:lnTo>
                  <a:lnTo>
                    <a:pt x="4000" y="7486"/>
                  </a:lnTo>
                  <a:lnTo>
                    <a:pt x="4692" y="7958"/>
                  </a:lnTo>
                  <a:close/>
                  <a:moveTo>
                    <a:pt x="2992" y="8542"/>
                  </a:moveTo>
                  <a:lnTo>
                    <a:pt x="3857" y="8542"/>
                  </a:lnTo>
                  <a:lnTo>
                    <a:pt x="3857" y="7704"/>
                  </a:lnTo>
                  <a:lnTo>
                    <a:pt x="2992" y="7704"/>
                  </a:lnTo>
                  <a:lnTo>
                    <a:pt x="2992" y="8542"/>
                  </a:lnTo>
                  <a:close/>
                  <a:moveTo>
                    <a:pt x="10766" y="9373"/>
                  </a:moveTo>
                  <a:lnTo>
                    <a:pt x="12135" y="8163"/>
                  </a:lnTo>
                  <a:lnTo>
                    <a:pt x="10768" y="6857"/>
                  </a:lnTo>
                  <a:lnTo>
                    <a:pt x="10768" y="7704"/>
                  </a:lnTo>
                  <a:lnTo>
                    <a:pt x="9896" y="7704"/>
                  </a:lnTo>
                  <a:lnTo>
                    <a:pt x="9896" y="8542"/>
                  </a:lnTo>
                  <a:lnTo>
                    <a:pt x="10766" y="8542"/>
                  </a:lnTo>
                  <a:lnTo>
                    <a:pt x="10766" y="9373"/>
                  </a:lnTo>
                  <a:close/>
                  <a:moveTo>
                    <a:pt x="7442" y="7958"/>
                  </a:moveTo>
                  <a:lnTo>
                    <a:pt x="6954" y="7244"/>
                  </a:lnTo>
                  <a:lnTo>
                    <a:pt x="7646" y="6772"/>
                  </a:lnTo>
                  <a:lnTo>
                    <a:pt x="8133" y="7486"/>
                  </a:lnTo>
                  <a:lnTo>
                    <a:pt x="7442" y="7958"/>
                  </a:lnTo>
                  <a:close/>
                  <a:moveTo>
                    <a:pt x="9142" y="8542"/>
                  </a:moveTo>
                  <a:lnTo>
                    <a:pt x="8278" y="8542"/>
                  </a:lnTo>
                  <a:lnTo>
                    <a:pt x="8278" y="7704"/>
                  </a:lnTo>
                  <a:lnTo>
                    <a:pt x="9142" y="7704"/>
                  </a:lnTo>
                  <a:lnTo>
                    <a:pt x="9142" y="8542"/>
                  </a:lnTo>
                  <a:close/>
                  <a:moveTo>
                    <a:pt x="1369" y="0"/>
                  </a:moveTo>
                  <a:lnTo>
                    <a:pt x="0" y="1211"/>
                  </a:lnTo>
                  <a:lnTo>
                    <a:pt x="1366" y="2517"/>
                  </a:lnTo>
                  <a:lnTo>
                    <a:pt x="1366" y="1669"/>
                  </a:lnTo>
                  <a:lnTo>
                    <a:pt x="2238" y="1669"/>
                  </a:lnTo>
                  <a:lnTo>
                    <a:pt x="2238" y="832"/>
                  </a:lnTo>
                  <a:lnTo>
                    <a:pt x="1369" y="832"/>
                  </a:lnTo>
                  <a:lnTo>
                    <a:pt x="1369" y="0"/>
                  </a:lnTo>
                  <a:close/>
                  <a:moveTo>
                    <a:pt x="4692" y="1416"/>
                  </a:moveTo>
                  <a:lnTo>
                    <a:pt x="5179" y="2129"/>
                  </a:lnTo>
                  <a:lnTo>
                    <a:pt x="4488" y="2602"/>
                  </a:lnTo>
                  <a:lnTo>
                    <a:pt x="4000" y="1888"/>
                  </a:lnTo>
                  <a:lnTo>
                    <a:pt x="4692" y="1416"/>
                  </a:lnTo>
                  <a:close/>
                  <a:moveTo>
                    <a:pt x="2992" y="832"/>
                  </a:moveTo>
                  <a:lnTo>
                    <a:pt x="3857" y="832"/>
                  </a:lnTo>
                  <a:lnTo>
                    <a:pt x="3857" y="1669"/>
                  </a:lnTo>
                  <a:lnTo>
                    <a:pt x="2992" y="1669"/>
                  </a:lnTo>
                  <a:lnTo>
                    <a:pt x="2992" y="832"/>
                  </a:lnTo>
                  <a:close/>
                  <a:moveTo>
                    <a:pt x="7442" y="1416"/>
                  </a:moveTo>
                  <a:lnTo>
                    <a:pt x="6954" y="2129"/>
                  </a:lnTo>
                  <a:lnTo>
                    <a:pt x="7646" y="2602"/>
                  </a:lnTo>
                  <a:lnTo>
                    <a:pt x="8133" y="1888"/>
                  </a:lnTo>
                  <a:lnTo>
                    <a:pt x="7442" y="1416"/>
                  </a:lnTo>
                  <a:close/>
                  <a:moveTo>
                    <a:pt x="9142" y="832"/>
                  </a:moveTo>
                  <a:lnTo>
                    <a:pt x="8278" y="832"/>
                  </a:lnTo>
                  <a:lnTo>
                    <a:pt x="8278" y="1669"/>
                  </a:lnTo>
                  <a:lnTo>
                    <a:pt x="9142" y="1669"/>
                  </a:lnTo>
                  <a:lnTo>
                    <a:pt x="9142" y="832"/>
                  </a:lnTo>
                  <a:close/>
                </a:path>
              </a:pathLst>
            </a:custGeom>
            <a:solidFill>
              <a:srgbClr val="1F1A17"/>
            </a:solidFill>
            <a:ln w="9525">
              <a:noFill/>
              <a:round/>
              <a:headEnd/>
              <a:tailEnd/>
            </a:ln>
          </p:spPr>
          <p:txBody>
            <a:bodyPr/>
            <a:lstStyle/>
            <a:p>
              <a:endParaRPr lang="zh-CN" altLang="en-US"/>
            </a:p>
          </p:txBody>
        </p:sp>
        <p:sp>
          <p:nvSpPr>
            <p:cNvPr id="1899685" name="Freeform 10"/>
            <p:cNvSpPr>
              <a:spLocks noEditPoints="1"/>
            </p:cNvSpPr>
            <p:nvPr/>
          </p:nvSpPr>
          <p:spPr bwMode="auto">
            <a:xfrm>
              <a:off x="2248" y="396"/>
              <a:ext cx="225" cy="113"/>
            </a:xfrm>
            <a:custGeom>
              <a:avLst/>
              <a:gdLst>
                <a:gd name="T0" fmla="*/ 4692 w 5179"/>
                <a:gd name="T1" fmla="*/ 1415 h 2601"/>
                <a:gd name="T2" fmla="*/ 5179 w 5179"/>
                <a:gd name="T3" fmla="*/ 2129 h 2601"/>
                <a:gd name="T4" fmla="*/ 4487 w 5179"/>
                <a:gd name="T5" fmla="*/ 2601 h 2601"/>
                <a:gd name="T6" fmla="*/ 4000 w 5179"/>
                <a:gd name="T7" fmla="*/ 1887 h 2601"/>
                <a:gd name="T8" fmla="*/ 4692 w 5179"/>
                <a:gd name="T9" fmla="*/ 1415 h 2601"/>
                <a:gd name="T10" fmla="*/ 1368 w 5179"/>
                <a:gd name="T11" fmla="*/ 830 h 2601"/>
                <a:gd name="T12" fmla="*/ 2237 w 5179"/>
                <a:gd name="T13" fmla="*/ 830 h 2601"/>
                <a:gd name="T14" fmla="*/ 2237 w 5179"/>
                <a:gd name="T15" fmla="*/ 1668 h 2601"/>
                <a:gd name="T16" fmla="*/ 1366 w 5179"/>
                <a:gd name="T17" fmla="*/ 1668 h 2601"/>
                <a:gd name="T18" fmla="*/ 1366 w 5179"/>
                <a:gd name="T19" fmla="*/ 2517 h 2601"/>
                <a:gd name="T20" fmla="*/ 0 w 5179"/>
                <a:gd name="T21" fmla="*/ 1211 h 2601"/>
                <a:gd name="T22" fmla="*/ 1368 w 5179"/>
                <a:gd name="T23" fmla="*/ 0 h 2601"/>
                <a:gd name="T24" fmla="*/ 1368 w 5179"/>
                <a:gd name="T25" fmla="*/ 830 h 2601"/>
                <a:gd name="T26" fmla="*/ 2992 w 5179"/>
                <a:gd name="T27" fmla="*/ 830 h 2601"/>
                <a:gd name="T28" fmla="*/ 3856 w 5179"/>
                <a:gd name="T29" fmla="*/ 830 h 2601"/>
                <a:gd name="T30" fmla="*/ 3856 w 5179"/>
                <a:gd name="T31" fmla="*/ 1668 h 2601"/>
                <a:gd name="T32" fmla="*/ 2992 w 5179"/>
                <a:gd name="T33" fmla="*/ 1668 h 2601"/>
                <a:gd name="T34" fmla="*/ 2992 w 5179"/>
                <a:gd name="T35" fmla="*/ 830 h 26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179"/>
                <a:gd name="T55" fmla="*/ 0 h 2601"/>
                <a:gd name="T56" fmla="*/ 5179 w 5179"/>
                <a:gd name="T57" fmla="*/ 2601 h 260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179" h="2601">
                  <a:moveTo>
                    <a:pt x="4692" y="1415"/>
                  </a:moveTo>
                  <a:lnTo>
                    <a:pt x="5179" y="2129"/>
                  </a:lnTo>
                  <a:lnTo>
                    <a:pt x="4487" y="2601"/>
                  </a:lnTo>
                  <a:lnTo>
                    <a:pt x="4000" y="1887"/>
                  </a:lnTo>
                  <a:lnTo>
                    <a:pt x="4692" y="1415"/>
                  </a:lnTo>
                  <a:close/>
                  <a:moveTo>
                    <a:pt x="1368" y="830"/>
                  </a:moveTo>
                  <a:lnTo>
                    <a:pt x="2237" y="830"/>
                  </a:lnTo>
                  <a:lnTo>
                    <a:pt x="2237" y="1668"/>
                  </a:lnTo>
                  <a:lnTo>
                    <a:pt x="1366" y="1668"/>
                  </a:lnTo>
                  <a:lnTo>
                    <a:pt x="1366" y="2517"/>
                  </a:lnTo>
                  <a:lnTo>
                    <a:pt x="0" y="1211"/>
                  </a:lnTo>
                  <a:lnTo>
                    <a:pt x="1368" y="0"/>
                  </a:lnTo>
                  <a:lnTo>
                    <a:pt x="1368" y="830"/>
                  </a:lnTo>
                  <a:close/>
                  <a:moveTo>
                    <a:pt x="2992" y="830"/>
                  </a:moveTo>
                  <a:lnTo>
                    <a:pt x="3856" y="830"/>
                  </a:lnTo>
                  <a:lnTo>
                    <a:pt x="3856" y="1668"/>
                  </a:lnTo>
                  <a:lnTo>
                    <a:pt x="2992" y="1668"/>
                  </a:lnTo>
                  <a:lnTo>
                    <a:pt x="2992" y="830"/>
                  </a:lnTo>
                  <a:close/>
                </a:path>
              </a:pathLst>
            </a:custGeom>
            <a:solidFill>
              <a:srgbClr val="FFFFFF"/>
            </a:solidFill>
            <a:ln w="9525">
              <a:noFill/>
              <a:round/>
              <a:headEnd/>
              <a:tailEnd/>
            </a:ln>
          </p:spPr>
          <p:txBody>
            <a:bodyPr/>
            <a:lstStyle/>
            <a:p>
              <a:endParaRPr lang="zh-CN" altLang="en-US"/>
            </a:p>
          </p:txBody>
        </p:sp>
        <p:sp>
          <p:nvSpPr>
            <p:cNvPr id="1899686" name="Freeform 11"/>
            <p:cNvSpPr>
              <a:spLocks noEditPoints="1"/>
            </p:cNvSpPr>
            <p:nvPr/>
          </p:nvSpPr>
          <p:spPr bwMode="auto">
            <a:xfrm>
              <a:off x="2551" y="396"/>
              <a:ext cx="225" cy="113"/>
            </a:xfrm>
            <a:custGeom>
              <a:avLst/>
              <a:gdLst>
                <a:gd name="T0" fmla="*/ 3811 w 5179"/>
                <a:gd name="T1" fmla="*/ 0 h 2601"/>
                <a:gd name="T2" fmla="*/ 5179 w 5179"/>
                <a:gd name="T3" fmla="*/ 1211 h 2601"/>
                <a:gd name="T4" fmla="*/ 3813 w 5179"/>
                <a:gd name="T5" fmla="*/ 2517 h 2601"/>
                <a:gd name="T6" fmla="*/ 3813 w 5179"/>
                <a:gd name="T7" fmla="*/ 1668 h 2601"/>
                <a:gd name="T8" fmla="*/ 2942 w 5179"/>
                <a:gd name="T9" fmla="*/ 1668 h 2601"/>
                <a:gd name="T10" fmla="*/ 2942 w 5179"/>
                <a:gd name="T11" fmla="*/ 830 h 2601"/>
                <a:gd name="T12" fmla="*/ 3811 w 5179"/>
                <a:gd name="T13" fmla="*/ 830 h 2601"/>
                <a:gd name="T14" fmla="*/ 3811 w 5179"/>
                <a:gd name="T15" fmla="*/ 0 h 2601"/>
                <a:gd name="T16" fmla="*/ 487 w 5179"/>
                <a:gd name="T17" fmla="*/ 1415 h 2601"/>
                <a:gd name="T18" fmla="*/ 0 w 5179"/>
                <a:gd name="T19" fmla="*/ 2129 h 2601"/>
                <a:gd name="T20" fmla="*/ 692 w 5179"/>
                <a:gd name="T21" fmla="*/ 2601 h 2601"/>
                <a:gd name="T22" fmla="*/ 1179 w 5179"/>
                <a:gd name="T23" fmla="*/ 1887 h 2601"/>
                <a:gd name="T24" fmla="*/ 487 w 5179"/>
                <a:gd name="T25" fmla="*/ 1415 h 2601"/>
                <a:gd name="T26" fmla="*/ 2187 w 5179"/>
                <a:gd name="T27" fmla="*/ 830 h 2601"/>
                <a:gd name="T28" fmla="*/ 1323 w 5179"/>
                <a:gd name="T29" fmla="*/ 830 h 2601"/>
                <a:gd name="T30" fmla="*/ 1323 w 5179"/>
                <a:gd name="T31" fmla="*/ 1668 h 2601"/>
                <a:gd name="T32" fmla="*/ 2187 w 5179"/>
                <a:gd name="T33" fmla="*/ 1668 h 2601"/>
                <a:gd name="T34" fmla="*/ 2187 w 5179"/>
                <a:gd name="T35" fmla="*/ 830 h 26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179"/>
                <a:gd name="T55" fmla="*/ 0 h 2601"/>
                <a:gd name="T56" fmla="*/ 5179 w 5179"/>
                <a:gd name="T57" fmla="*/ 2601 h 260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179" h="2601">
                  <a:moveTo>
                    <a:pt x="3811" y="0"/>
                  </a:moveTo>
                  <a:lnTo>
                    <a:pt x="5179" y="1211"/>
                  </a:lnTo>
                  <a:lnTo>
                    <a:pt x="3813" y="2517"/>
                  </a:lnTo>
                  <a:lnTo>
                    <a:pt x="3813" y="1668"/>
                  </a:lnTo>
                  <a:lnTo>
                    <a:pt x="2942" y="1668"/>
                  </a:lnTo>
                  <a:lnTo>
                    <a:pt x="2942" y="830"/>
                  </a:lnTo>
                  <a:lnTo>
                    <a:pt x="3811" y="830"/>
                  </a:lnTo>
                  <a:lnTo>
                    <a:pt x="3811" y="0"/>
                  </a:lnTo>
                  <a:close/>
                  <a:moveTo>
                    <a:pt x="487" y="1415"/>
                  </a:moveTo>
                  <a:lnTo>
                    <a:pt x="0" y="2129"/>
                  </a:lnTo>
                  <a:lnTo>
                    <a:pt x="692" y="2601"/>
                  </a:lnTo>
                  <a:lnTo>
                    <a:pt x="1179" y="1887"/>
                  </a:lnTo>
                  <a:lnTo>
                    <a:pt x="487" y="1415"/>
                  </a:lnTo>
                  <a:close/>
                  <a:moveTo>
                    <a:pt x="2187" y="830"/>
                  </a:moveTo>
                  <a:lnTo>
                    <a:pt x="1323" y="830"/>
                  </a:lnTo>
                  <a:lnTo>
                    <a:pt x="1323" y="1668"/>
                  </a:lnTo>
                  <a:lnTo>
                    <a:pt x="2187" y="1668"/>
                  </a:lnTo>
                  <a:lnTo>
                    <a:pt x="2187" y="830"/>
                  </a:lnTo>
                  <a:close/>
                </a:path>
              </a:pathLst>
            </a:custGeom>
            <a:solidFill>
              <a:srgbClr val="FFFFFF"/>
            </a:solidFill>
            <a:ln w="9525">
              <a:noFill/>
              <a:round/>
              <a:headEnd/>
              <a:tailEnd/>
            </a:ln>
          </p:spPr>
          <p:txBody>
            <a:bodyPr/>
            <a:lstStyle/>
            <a:p>
              <a:endParaRPr lang="zh-CN" altLang="en-US"/>
            </a:p>
          </p:txBody>
        </p:sp>
        <p:sp>
          <p:nvSpPr>
            <p:cNvPr id="1899687" name="Freeform 12"/>
            <p:cNvSpPr>
              <a:spLocks noEditPoints="1"/>
            </p:cNvSpPr>
            <p:nvPr/>
          </p:nvSpPr>
          <p:spPr bwMode="auto">
            <a:xfrm>
              <a:off x="2551" y="690"/>
              <a:ext cx="225" cy="113"/>
            </a:xfrm>
            <a:custGeom>
              <a:avLst/>
              <a:gdLst>
                <a:gd name="T0" fmla="*/ 3811 w 5179"/>
                <a:gd name="T1" fmla="*/ 2601 h 2601"/>
                <a:gd name="T2" fmla="*/ 5179 w 5179"/>
                <a:gd name="T3" fmla="*/ 1391 h 2601"/>
                <a:gd name="T4" fmla="*/ 3813 w 5179"/>
                <a:gd name="T5" fmla="*/ 86 h 2601"/>
                <a:gd name="T6" fmla="*/ 3813 w 5179"/>
                <a:gd name="T7" fmla="*/ 933 h 2601"/>
                <a:gd name="T8" fmla="*/ 2942 w 5179"/>
                <a:gd name="T9" fmla="*/ 933 h 2601"/>
                <a:gd name="T10" fmla="*/ 2942 w 5179"/>
                <a:gd name="T11" fmla="*/ 1771 h 2601"/>
                <a:gd name="T12" fmla="*/ 3811 w 5179"/>
                <a:gd name="T13" fmla="*/ 1771 h 2601"/>
                <a:gd name="T14" fmla="*/ 3811 w 5179"/>
                <a:gd name="T15" fmla="*/ 2601 h 2601"/>
                <a:gd name="T16" fmla="*/ 487 w 5179"/>
                <a:gd name="T17" fmla="*/ 1187 h 2601"/>
                <a:gd name="T18" fmla="*/ 0 w 5179"/>
                <a:gd name="T19" fmla="*/ 472 h 2601"/>
                <a:gd name="T20" fmla="*/ 692 w 5179"/>
                <a:gd name="T21" fmla="*/ 0 h 2601"/>
                <a:gd name="T22" fmla="*/ 1179 w 5179"/>
                <a:gd name="T23" fmla="*/ 714 h 2601"/>
                <a:gd name="T24" fmla="*/ 487 w 5179"/>
                <a:gd name="T25" fmla="*/ 1187 h 2601"/>
                <a:gd name="T26" fmla="*/ 2187 w 5179"/>
                <a:gd name="T27" fmla="*/ 1771 h 2601"/>
                <a:gd name="T28" fmla="*/ 1323 w 5179"/>
                <a:gd name="T29" fmla="*/ 1771 h 2601"/>
                <a:gd name="T30" fmla="*/ 1323 w 5179"/>
                <a:gd name="T31" fmla="*/ 933 h 2601"/>
                <a:gd name="T32" fmla="*/ 2187 w 5179"/>
                <a:gd name="T33" fmla="*/ 933 h 2601"/>
                <a:gd name="T34" fmla="*/ 2187 w 5179"/>
                <a:gd name="T35" fmla="*/ 1771 h 26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179"/>
                <a:gd name="T55" fmla="*/ 0 h 2601"/>
                <a:gd name="T56" fmla="*/ 5179 w 5179"/>
                <a:gd name="T57" fmla="*/ 2601 h 260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179" h="2601">
                  <a:moveTo>
                    <a:pt x="3811" y="2601"/>
                  </a:moveTo>
                  <a:lnTo>
                    <a:pt x="5179" y="1391"/>
                  </a:lnTo>
                  <a:lnTo>
                    <a:pt x="3813" y="86"/>
                  </a:lnTo>
                  <a:lnTo>
                    <a:pt x="3813" y="933"/>
                  </a:lnTo>
                  <a:lnTo>
                    <a:pt x="2942" y="933"/>
                  </a:lnTo>
                  <a:lnTo>
                    <a:pt x="2942" y="1771"/>
                  </a:lnTo>
                  <a:lnTo>
                    <a:pt x="3811" y="1771"/>
                  </a:lnTo>
                  <a:lnTo>
                    <a:pt x="3811" y="2601"/>
                  </a:lnTo>
                  <a:close/>
                  <a:moveTo>
                    <a:pt x="487" y="1187"/>
                  </a:moveTo>
                  <a:lnTo>
                    <a:pt x="0" y="472"/>
                  </a:lnTo>
                  <a:lnTo>
                    <a:pt x="692" y="0"/>
                  </a:lnTo>
                  <a:lnTo>
                    <a:pt x="1179" y="714"/>
                  </a:lnTo>
                  <a:lnTo>
                    <a:pt x="487" y="1187"/>
                  </a:lnTo>
                  <a:close/>
                  <a:moveTo>
                    <a:pt x="2187" y="1771"/>
                  </a:moveTo>
                  <a:lnTo>
                    <a:pt x="1323" y="1771"/>
                  </a:lnTo>
                  <a:lnTo>
                    <a:pt x="1323" y="933"/>
                  </a:lnTo>
                  <a:lnTo>
                    <a:pt x="2187" y="933"/>
                  </a:lnTo>
                  <a:lnTo>
                    <a:pt x="2187" y="1771"/>
                  </a:lnTo>
                  <a:close/>
                </a:path>
              </a:pathLst>
            </a:custGeom>
            <a:solidFill>
              <a:srgbClr val="FFFFFF"/>
            </a:solidFill>
            <a:ln w="9525">
              <a:noFill/>
              <a:round/>
              <a:headEnd/>
              <a:tailEnd/>
            </a:ln>
          </p:spPr>
          <p:txBody>
            <a:bodyPr/>
            <a:lstStyle/>
            <a:p>
              <a:endParaRPr lang="zh-CN" altLang="en-US"/>
            </a:p>
          </p:txBody>
        </p:sp>
        <p:sp>
          <p:nvSpPr>
            <p:cNvPr id="1899688" name="Freeform 13"/>
            <p:cNvSpPr>
              <a:spLocks noEditPoints="1"/>
            </p:cNvSpPr>
            <p:nvPr/>
          </p:nvSpPr>
          <p:spPr bwMode="auto">
            <a:xfrm>
              <a:off x="2248" y="690"/>
              <a:ext cx="225" cy="113"/>
            </a:xfrm>
            <a:custGeom>
              <a:avLst/>
              <a:gdLst>
                <a:gd name="T0" fmla="*/ 1368 w 5179"/>
                <a:gd name="T1" fmla="*/ 2601 h 2601"/>
                <a:gd name="T2" fmla="*/ 0 w 5179"/>
                <a:gd name="T3" fmla="*/ 1391 h 2601"/>
                <a:gd name="T4" fmla="*/ 1366 w 5179"/>
                <a:gd name="T5" fmla="*/ 86 h 2601"/>
                <a:gd name="T6" fmla="*/ 1366 w 5179"/>
                <a:gd name="T7" fmla="*/ 933 h 2601"/>
                <a:gd name="T8" fmla="*/ 2237 w 5179"/>
                <a:gd name="T9" fmla="*/ 933 h 2601"/>
                <a:gd name="T10" fmla="*/ 2237 w 5179"/>
                <a:gd name="T11" fmla="*/ 1771 h 2601"/>
                <a:gd name="T12" fmla="*/ 1368 w 5179"/>
                <a:gd name="T13" fmla="*/ 1771 h 2601"/>
                <a:gd name="T14" fmla="*/ 1368 w 5179"/>
                <a:gd name="T15" fmla="*/ 2601 h 2601"/>
                <a:gd name="T16" fmla="*/ 4692 w 5179"/>
                <a:gd name="T17" fmla="*/ 1187 h 2601"/>
                <a:gd name="T18" fmla="*/ 5179 w 5179"/>
                <a:gd name="T19" fmla="*/ 472 h 2601"/>
                <a:gd name="T20" fmla="*/ 4487 w 5179"/>
                <a:gd name="T21" fmla="*/ 0 h 2601"/>
                <a:gd name="T22" fmla="*/ 4000 w 5179"/>
                <a:gd name="T23" fmla="*/ 714 h 2601"/>
                <a:gd name="T24" fmla="*/ 4692 w 5179"/>
                <a:gd name="T25" fmla="*/ 1187 h 2601"/>
                <a:gd name="T26" fmla="*/ 2992 w 5179"/>
                <a:gd name="T27" fmla="*/ 1771 h 2601"/>
                <a:gd name="T28" fmla="*/ 3856 w 5179"/>
                <a:gd name="T29" fmla="*/ 1771 h 2601"/>
                <a:gd name="T30" fmla="*/ 3856 w 5179"/>
                <a:gd name="T31" fmla="*/ 933 h 2601"/>
                <a:gd name="T32" fmla="*/ 2992 w 5179"/>
                <a:gd name="T33" fmla="*/ 933 h 2601"/>
                <a:gd name="T34" fmla="*/ 2992 w 5179"/>
                <a:gd name="T35" fmla="*/ 1771 h 26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179"/>
                <a:gd name="T55" fmla="*/ 0 h 2601"/>
                <a:gd name="T56" fmla="*/ 5179 w 5179"/>
                <a:gd name="T57" fmla="*/ 2601 h 260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179" h="2601">
                  <a:moveTo>
                    <a:pt x="1368" y="2601"/>
                  </a:moveTo>
                  <a:lnTo>
                    <a:pt x="0" y="1391"/>
                  </a:lnTo>
                  <a:lnTo>
                    <a:pt x="1366" y="86"/>
                  </a:lnTo>
                  <a:lnTo>
                    <a:pt x="1366" y="933"/>
                  </a:lnTo>
                  <a:lnTo>
                    <a:pt x="2237" y="933"/>
                  </a:lnTo>
                  <a:lnTo>
                    <a:pt x="2237" y="1771"/>
                  </a:lnTo>
                  <a:lnTo>
                    <a:pt x="1368" y="1771"/>
                  </a:lnTo>
                  <a:lnTo>
                    <a:pt x="1368" y="2601"/>
                  </a:lnTo>
                  <a:close/>
                  <a:moveTo>
                    <a:pt x="4692" y="1187"/>
                  </a:moveTo>
                  <a:lnTo>
                    <a:pt x="5179" y="472"/>
                  </a:lnTo>
                  <a:lnTo>
                    <a:pt x="4487" y="0"/>
                  </a:lnTo>
                  <a:lnTo>
                    <a:pt x="4000" y="714"/>
                  </a:lnTo>
                  <a:lnTo>
                    <a:pt x="4692" y="1187"/>
                  </a:lnTo>
                  <a:close/>
                  <a:moveTo>
                    <a:pt x="2992" y="1771"/>
                  </a:moveTo>
                  <a:lnTo>
                    <a:pt x="3856" y="1771"/>
                  </a:lnTo>
                  <a:lnTo>
                    <a:pt x="3856" y="933"/>
                  </a:lnTo>
                  <a:lnTo>
                    <a:pt x="2992" y="933"/>
                  </a:lnTo>
                  <a:lnTo>
                    <a:pt x="2992" y="1771"/>
                  </a:lnTo>
                  <a:close/>
                </a:path>
              </a:pathLst>
            </a:custGeom>
            <a:solidFill>
              <a:srgbClr val="FFFFFF"/>
            </a:solidFill>
            <a:ln w="9525">
              <a:noFill/>
              <a:round/>
              <a:headEnd/>
              <a:tailEnd/>
            </a:ln>
          </p:spPr>
          <p:txBody>
            <a:bodyPr/>
            <a:lstStyle/>
            <a:p>
              <a:endParaRPr lang="zh-CN" altLang="en-US"/>
            </a:p>
          </p:txBody>
        </p:sp>
        <p:sp>
          <p:nvSpPr>
            <p:cNvPr id="1899689" name="Freeform 14"/>
            <p:cNvSpPr>
              <a:spLocks noEditPoints="1"/>
            </p:cNvSpPr>
            <p:nvPr/>
          </p:nvSpPr>
          <p:spPr bwMode="auto">
            <a:xfrm>
              <a:off x="2423" y="507"/>
              <a:ext cx="176" cy="184"/>
            </a:xfrm>
            <a:custGeom>
              <a:avLst/>
              <a:gdLst>
                <a:gd name="T0" fmla="*/ 2425 w 4038"/>
                <a:gd name="T1" fmla="*/ 43 h 4233"/>
                <a:gd name="T2" fmla="*/ 2893 w 4038"/>
                <a:gd name="T3" fmla="*/ 210 h 4233"/>
                <a:gd name="T4" fmla="*/ 3302 w 4038"/>
                <a:gd name="T5" fmla="*/ 484 h 4233"/>
                <a:gd name="T6" fmla="*/ 3636 w 4038"/>
                <a:gd name="T7" fmla="*/ 852 h 4233"/>
                <a:gd name="T8" fmla="*/ 3879 w 4038"/>
                <a:gd name="T9" fmla="*/ 1294 h 4233"/>
                <a:gd name="T10" fmla="*/ 4014 w 4038"/>
                <a:gd name="T11" fmla="*/ 1795 h 4233"/>
                <a:gd name="T12" fmla="*/ 4028 w 4038"/>
                <a:gd name="T13" fmla="*/ 2333 h 4233"/>
                <a:gd name="T14" fmla="*/ 3915 w 4038"/>
                <a:gd name="T15" fmla="*/ 2844 h 4233"/>
                <a:gd name="T16" fmla="*/ 3693 w 4038"/>
                <a:gd name="T17" fmla="*/ 3298 h 4233"/>
                <a:gd name="T18" fmla="*/ 3375 w 4038"/>
                <a:gd name="T19" fmla="*/ 3683 h 4233"/>
                <a:gd name="T20" fmla="*/ 2980 w 4038"/>
                <a:gd name="T21" fmla="*/ 3977 h 4233"/>
                <a:gd name="T22" fmla="*/ 2522 w 4038"/>
                <a:gd name="T23" fmla="*/ 4166 h 4233"/>
                <a:gd name="T24" fmla="*/ 2019 w 4038"/>
                <a:gd name="T25" fmla="*/ 4233 h 4233"/>
                <a:gd name="T26" fmla="*/ 1515 w 4038"/>
                <a:gd name="T27" fmla="*/ 4166 h 4233"/>
                <a:gd name="T28" fmla="*/ 1057 w 4038"/>
                <a:gd name="T29" fmla="*/ 3977 h 4233"/>
                <a:gd name="T30" fmla="*/ 663 w 4038"/>
                <a:gd name="T31" fmla="*/ 3683 h 4233"/>
                <a:gd name="T32" fmla="*/ 345 w 4038"/>
                <a:gd name="T33" fmla="*/ 3298 h 4233"/>
                <a:gd name="T34" fmla="*/ 123 w 4038"/>
                <a:gd name="T35" fmla="*/ 2844 h 4233"/>
                <a:gd name="T36" fmla="*/ 10 w 4038"/>
                <a:gd name="T37" fmla="*/ 2333 h 4233"/>
                <a:gd name="T38" fmla="*/ 23 w 4038"/>
                <a:gd name="T39" fmla="*/ 1795 h 4233"/>
                <a:gd name="T40" fmla="*/ 159 w 4038"/>
                <a:gd name="T41" fmla="*/ 1294 h 4233"/>
                <a:gd name="T42" fmla="*/ 402 w 4038"/>
                <a:gd name="T43" fmla="*/ 852 h 4233"/>
                <a:gd name="T44" fmla="*/ 736 w 4038"/>
                <a:gd name="T45" fmla="*/ 484 h 4233"/>
                <a:gd name="T46" fmla="*/ 1145 w 4038"/>
                <a:gd name="T47" fmla="*/ 210 h 4233"/>
                <a:gd name="T48" fmla="*/ 1612 w 4038"/>
                <a:gd name="T49" fmla="*/ 43 h 4233"/>
                <a:gd name="T50" fmla="*/ 2019 w 4038"/>
                <a:gd name="T51" fmla="*/ 712 h 4233"/>
                <a:gd name="T52" fmla="*/ 2353 w 4038"/>
                <a:gd name="T53" fmla="*/ 757 h 4233"/>
                <a:gd name="T54" fmla="*/ 2657 w 4038"/>
                <a:gd name="T55" fmla="*/ 882 h 4233"/>
                <a:gd name="T56" fmla="*/ 2919 w 4038"/>
                <a:gd name="T57" fmla="*/ 1077 h 4233"/>
                <a:gd name="T58" fmla="*/ 3129 w 4038"/>
                <a:gd name="T59" fmla="*/ 1332 h 4233"/>
                <a:gd name="T60" fmla="*/ 3277 w 4038"/>
                <a:gd name="T61" fmla="*/ 1635 h 4233"/>
                <a:gd name="T62" fmla="*/ 3351 w 4038"/>
                <a:gd name="T63" fmla="*/ 1973 h 4233"/>
                <a:gd name="T64" fmla="*/ 3343 w 4038"/>
                <a:gd name="T65" fmla="*/ 2330 h 4233"/>
                <a:gd name="T66" fmla="*/ 3253 w 4038"/>
                <a:gd name="T67" fmla="*/ 2663 h 4233"/>
                <a:gd name="T68" fmla="*/ 3092 w 4038"/>
                <a:gd name="T69" fmla="*/ 2956 h 4233"/>
                <a:gd name="T70" fmla="*/ 2870 w 4038"/>
                <a:gd name="T71" fmla="*/ 3199 h 4233"/>
                <a:gd name="T72" fmla="*/ 2599 w 4038"/>
                <a:gd name="T73" fmla="*/ 3383 h 4233"/>
                <a:gd name="T74" fmla="*/ 2289 w 4038"/>
                <a:gd name="T75" fmla="*/ 3493 h 4233"/>
                <a:gd name="T76" fmla="*/ 1951 w 4038"/>
                <a:gd name="T77" fmla="*/ 3519 h 4233"/>
                <a:gd name="T78" fmla="*/ 1621 w 4038"/>
                <a:gd name="T79" fmla="*/ 3458 h 4233"/>
                <a:gd name="T80" fmla="*/ 1325 w 4038"/>
                <a:gd name="T81" fmla="*/ 3318 h 4233"/>
                <a:gd name="T82" fmla="*/ 1073 w 4038"/>
                <a:gd name="T83" fmla="*/ 3109 h 4233"/>
                <a:gd name="T84" fmla="*/ 873 w 4038"/>
                <a:gd name="T85" fmla="*/ 2844 h 4233"/>
                <a:gd name="T86" fmla="*/ 740 w 4038"/>
                <a:gd name="T87" fmla="*/ 2533 h 4233"/>
                <a:gd name="T88" fmla="*/ 681 w 4038"/>
                <a:gd name="T89" fmla="*/ 2189 h 4233"/>
                <a:gd name="T90" fmla="*/ 707 w 4038"/>
                <a:gd name="T91" fmla="*/ 1834 h 4233"/>
                <a:gd name="T92" fmla="*/ 812 w 4038"/>
                <a:gd name="T93" fmla="*/ 1508 h 4233"/>
                <a:gd name="T94" fmla="*/ 985 w 4038"/>
                <a:gd name="T95" fmla="*/ 1224 h 4233"/>
                <a:gd name="T96" fmla="*/ 1218 w 4038"/>
                <a:gd name="T97" fmla="*/ 992 h 4233"/>
                <a:gd name="T98" fmla="*/ 1498 w 4038"/>
                <a:gd name="T99" fmla="*/ 822 h 4233"/>
                <a:gd name="T100" fmla="*/ 1815 w 4038"/>
                <a:gd name="T101" fmla="*/ 729 h 423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38"/>
                <a:gd name="T154" fmla="*/ 0 h 4233"/>
                <a:gd name="T155" fmla="*/ 4038 w 4038"/>
                <a:gd name="T156" fmla="*/ 4233 h 423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38" h="4233">
                  <a:moveTo>
                    <a:pt x="2019" y="0"/>
                  </a:moveTo>
                  <a:lnTo>
                    <a:pt x="2122" y="3"/>
                  </a:lnTo>
                  <a:lnTo>
                    <a:pt x="2225" y="11"/>
                  </a:lnTo>
                  <a:lnTo>
                    <a:pt x="2326" y="24"/>
                  </a:lnTo>
                  <a:lnTo>
                    <a:pt x="2425" y="43"/>
                  </a:lnTo>
                  <a:lnTo>
                    <a:pt x="2522" y="68"/>
                  </a:lnTo>
                  <a:lnTo>
                    <a:pt x="2619" y="95"/>
                  </a:lnTo>
                  <a:lnTo>
                    <a:pt x="2712" y="129"/>
                  </a:lnTo>
                  <a:lnTo>
                    <a:pt x="2804" y="167"/>
                  </a:lnTo>
                  <a:lnTo>
                    <a:pt x="2893" y="210"/>
                  </a:lnTo>
                  <a:lnTo>
                    <a:pt x="2980" y="257"/>
                  </a:lnTo>
                  <a:lnTo>
                    <a:pt x="3065" y="307"/>
                  </a:lnTo>
                  <a:lnTo>
                    <a:pt x="3147" y="363"/>
                  </a:lnTo>
                  <a:lnTo>
                    <a:pt x="3226" y="421"/>
                  </a:lnTo>
                  <a:lnTo>
                    <a:pt x="3302" y="484"/>
                  </a:lnTo>
                  <a:lnTo>
                    <a:pt x="3375" y="551"/>
                  </a:lnTo>
                  <a:lnTo>
                    <a:pt x="3445" y="621"/>
                  </a:lnTo>
                  <a:lnTo>
                    <a:pt x="3513" y="695"/>
                  </a:lnTo>
                  <a:lnTo>
                    <a:pt x="3576" y="772"/>
                  </a:lnTo>
                  <a:lnTo>
                    <a:pt x="3636" y="852"/>
                  </a:lnTo>
                  <a:lnTo>
                    <a:pt x="3693" y="934"/>
                  </a:lnTo>
                  <a:lnTo>
                    <a:pt x="3745" y="1021"/>
                  </a:lnTo>
                  <a:lnTo>
                    <a:pt x="3793" y="1109"/>
                  </a:lnTo>
                  <a:lnTo>
                    <a:pt x="3839" y="1201"/>
                  </a:lnTo>
                  <a:lnTo>
                    <a:pt x="3879" y="1294"/>
                  </a:lnTo>
                  <a:lnTo>
                    <a:pt x="3915" y="1390"/>
                  </a:lnTo>
                  <a:lnTo>
                    <a:pt x="3947" y="1489"/>
                  </a:lnTo>
                  <a:lnTo>
                    <a:pt x="3974" y="1588"/>
                  </a:lnTo>
                  <a:lnTo>
                    <a:pt x="3997" y="1691"/>
                  </a:lnTo>
                  <a:lnTo>
                    <a:pt x="4014" y="1795"/>
                  </a:lnTo>
                  <a:lnTo>
                    <a:pt x="4028" y="1901"/>
                  </a:lnTo>
                  <a:lnTo>
                    <a:pt x="4035" y="2008"/>
                  </a:lnTo>
                  <a:lnTo>
                    <a:pt x="4038" y="2117"/>
                  </a:lnTo>
                  <a:lnTo>
                    <a:pt x="4035" y="2226"/>
                  </a:lnTo>
                  <a:lnTo>
                    <a:pt x="4028" y="2333"/>
                  </a:lnTo>
                  <a:lnTo>
                    <a:pt x="4014" y="2439"/>
                  </a:lnTo>
                  <a:lnTo>
                    <a:pt x="3997" y="2542"/>
                  </a:lnTo>
                  <a:lnTo>
                    <a:pt x="3974" y="2644"/>
                  </a:lnTo>
                  <a:lnTo>
                    <a:pt x="3947" y="2745"/>
                  </a:lnTo>
                  <a:lnTo>
                    <a:pt x="3915" y="2844"/>
                  </a:lnTo>
                  <a:lnTo>
                    <a:pt x="3879" y="2939"/>
                  </a:lnTo>
                  <a:lnTo>
                    <a:pt x="3839" y="3033"/>
                  </a:lnTo>
                  <a:lnTo>
                    <a:pt x="3793" y="3124"/>
                  </a:lnTo>
                  <a:lnTo>
                    <a:pt x="3745" y="3213"/>
                  </a:lnTo>
                  <a:lnTo>
                    <a:pt x="3693" y="3298"/>
                  </a:lnTo>
                  <a:lnTo>
                    <a:pt x="3636" y="3381"/>
                  </a:lnTo>
                  <a:lnTo>
                    <a:pt x="3576" y="3462"/>
                  </a:lnTo>
                  <a:lnTo>
                    <a:pt x="3513" y="3539"/>
                  </a:lnTo>
                  <a:lnTo>
                    <a:pt x="3445" y="3612"/>
                  </a:lnTo>
                  <a:lnTo>
                    <a:pt x="3375" y="3683"/>
                  </a:lnTo>
                  <a:lnTo>
                    <a:pt x="3302" y="3749"/>
                  </a:lnTo>
                  <a:lnTo>
                    <a:pt x="3226" y="3811"/>
                  </a:lnTo>
                  <a:lnTo>
                    <a:pt x="3147" y="3871"/>
                  </a:lnTo>
                  <a:lnTo>
                    <a:pt x="3065" y="3926"/>
                  </a:lnTo>
                  <a:lnTo>
                    <a:pt x="2980" y="3977"/>
                  </a:lnTo>
                  <a:lnTo>
                    <a:pt x="2893" y="4024"/>
                  </a:lnTo>
                  <a:lnTo>
                    <a:pt x="2804" y="4066"/>
                  </a:lnTo>
                  <a:lnTo>
                    <a:pt x="2712" y="4104"/>
                  </a:lnTo>
                  <a:lnTo>
                    <a:pt x="2619" y="4137"/>
                  </a:lnTo>
                  <a:lnTo>
                    <a:pt x="2522" y="4166"/>
                  </a:lnTo>
                  <a:lnTo>
                    <a:pt x="2425" y="4190"/>
                  </a:lnTo>
                  <a:lnTo>
                    <a:pt x="2326" y="4208"/>
                  </a:lnTo>
                  <a:lnTo>
                    <a:pt x="2225" y="4221"/>
                  </a:lnTo>
                  <a:lnTo>
                    <a:pt x="2122" y="4230"/>
                  </a:lnTo>
                  <a:lnTo>
                    <a:pt x="2019" y="4233"/>
                  </a:lnTo>
                  <a:lnTo>
                    <a:pt x="1916" y="4230"/>
                  </a:lnTo>
                  <a:lnTo>
                    <a:pt x="1813" y="4221"/>
                  </a:lnTo>
                  <a:lnTo>
                    <a:pt x="1712" y="4208"/>
                  </a:lnTo>
                  <a:lnTo>
                    <a:pt x="1612" y="4190"/>
                  </a:lnTo>
                  <a:lnTo>
                    <a:pt x="1515" y="4166"/>
                  </a:lnTo>
                  <a:lnTo>
                    <a:pt x="1419" y="4137"/>
                  </a:lnTo>
                  <a:lnTo>
                    <a:pt x="1326" y="4104"/>
                  </a:lnTo>
                  <a:lnTo>
                    <a:pt x="1234" y="4066"/>
                  </a:lnTo>
                  <a:lnTo>
                    <a:pt x="1145" y="4024"/>
                  </a:lnTo>
                  <a:lnTo>
                    <a:pt x="1057" y="3977"/>
                  </a:lnTo>
                  <a:lnTo>
                    <a:pt x="973" y="3926"/>
                  </a:lnTo>
                  <a:lnTo>
                    <a:pt x="891" y="3871"/>
                  </a:lnTo>
                  <a:lnTo>
                    <a:pt x="812" y="3811"/>
                  </a:lnTo>
                  <a:lnTo>
                    <a:pt x="736" y="3749"/>
                  </a:lnTo>
                  <a:lnTo>
                    <a:pt x="663" y="3683"/>
                  </a:lnTo>
                  <a:lnTo>
                    <a:pt x="593" y="3612"/>
                  </a:lnTo>
                  <a:lnTo>
                    <a:pt x="525" y="3539"/>
                  </a:lnTo>
                  <a:lnTo>
                    <a:pt x="462" y="3462"/>
                  </a:lnTo>
                  <a:lnTo>
                    <a:pt x="402" y="3381"/>
                  </a:lnTo>
                  <a:lnTo>
                    <a:pt x="345" y="3298"/>
                  </a:lnTo>
                  <a:lnTo>
                    <a:pt x="293" y="3213"/>
                  </a:lnTo>
                  <a:lnTo>
                    <a:pt x="244" y="3124"/>
                  </a:lnTo>
                  <a:lnTo>
                    <a:pt x="199" y="3033"/>
                  </a:lnTo>
                  <a:lnTo>
                    <a:pt x="159" y="2939"/>
                  </a:lnTo>
                  <a:lnTo>
                    <a:pt x="123" y="2844"/>
                  </a:lnTo>
                  <a:lnTo>
                    <a:pt x="91" y="2745"/>
                  </a:lnTo>
                  <a:lnTo>
                    <a:pt x="63" y="2644"/>
                  </a:lnTo>
                  <a:lnTo>
                    <a:pt x="41" y="2542"/>
                  </a:lnTo>
                  <a:lnTo>
                    <a:pt x="23" y="2439"/>
                  </a:lnTo>
                  <a:lnTo>
                    <a:pt x="10" y="2333"/>
                  </a:lnTo>
                  <a:lnTo>
                    <a:pt x="3" y="2226"/>
                  </a:lnTo>
                  <a:lnTo>
                    <a:pt x="0" y="2117"/>
                  </a:lnTo>
                  <a:lnTo>
                    <a:pt x="3" y="2008"/>
                  </a:lnTo>
                  <a:lnTo>
                    <a:pt x="10" y="1901"/>
                  </a:lnTo>
                  <a:lnTo>
                    <a:pt x="23" y="1795"/>
                  </a:lnTo>
                  <a:lnTo>
                    <a:pt x="41" y="1691"/>
                  </a:lnTo>
                  <a:lnTo>
                    <a:pt x="63" y="1588"/>
                  </a:lnTo>
                  <a:lnTo>
                    <a:pt x="91" y="1489"/>
                  </a:lnTo>
                  <a:lnTo>
                    <a:pt x="123" y="1390"/>
                  </a:lnTo>
                  <a:lnTo>
                    <a:pt x="159" y="1294"/>
                  </a:lnTo>
                  <a:lnTo>
                    <a:pt x="199" y="1201"/>
                  </a:lnTo>
                  <a:lnTo>
                    <a:pt x="244" y="1109"/>
                  </a:lnTo>
                  <a:lnTo>
                    <a:pt x="293" y="1021"/>
                  </a:lnTo>
                  <a:lnTo>
                    <a:pt x="345" y="934"/>
                  </a:lnTo>
                  <a:lnTo>
                    <a:pt x="402" y="852"/>
                  </a:lnTo>
                  <a:lnTo>
                    <a:pt x="462" y="772"/>
                  </a:lnTo>
                  <a:lnTo>
                    <a:pt x="525" y="695"/>
                  </a:lnTo>
                  <a:lnTo>
                    <a:pt x="593" y="621"/>
                  </a:lnTo>
                  <a:lnTo>
                    <a:pt x="663" y="551"/>
                  </a:lnTo>
                  <a:lnTo>
                    <a:pt x="736" y="484"/>
                  </a:lnTo>
                  <a:lnTo>
                    <a:pt x="812" y="421"/>
                  </a:lnTo>
                  <a:lnTo>
                    <a:pt x="891" y="363"/>
                  </a:lnTo>
                  <a:lnTo>
                    <a:pt x="973" y="307"/>
                  </a:lnTo>
                  <a:lnTo>
                    <a:pt x="1057" y="257"/>
                  </a:lnTo>
                  <a:lnTo>
                    <a:pt x="1145" y="210"/>
                  </a:lnTo>
                  <a:lnTo>
                    <a:pt x="1234" y="167"/>
                  </a:lnTo>
                  <a:lnTo>
                    <a:pt x="1326" y="129"/>
                  </a:lnTo>
                  <a:lnTo>
                    <a:pt x="1419" y="95"/>
                  </a:lnTo>
                  <a:lnTo>
                    <a:pt x="1515" y="68"/>
                  </a:lnTo>
                  <a:lnTo>
                    <a:pt x="1612" y="43"/>
                  </a:lnTo>
                  <a:lnTo>
                    <a:pt x="1712" y="24"/>
                  </a:lnTo>
                  <a:lnTo>
                    <a:pt x="1813" y="11"/>
                  </a:lnTo>
                  <a:lnTo>
                    <a:pt x="1916" y="3"/>
                  </a:lnTo>
                  <a:lnTo>
                    <a:pt x="2019" y="0"/>
                  </a:lnTo>
                  <a:close/>
                  <a:moveTo>
                    <a:pt x="2019" y="712"/>
                  </a:moveTo>
                  <a:lnTo>
                    <a:pt x="2087" y="714"/>
                  </a:lnTo>
                  <a:lnTo>
                    <a:pt x="2156" y="720"/>
                  </a:lnTo>
                  <a:lnTo>
                    <a:pt x="2223" y="729"/>
                  </a:lnTo>
                  <a:lnTo>
                    <a:pt x="2289" y="741"/>
                  </a:lnTo>
                  <a:lnTo>
                    <a:pt x="2353" y="757"/>
                  </a:lnTo>
                  <a:lnTo>
                    <a:pt x="2416" y="775"/>
                  </a:lnTo>
                  <a:lnTo>
                    <a:pt x="2479" y="798"/>
                  </a:lnTo>
                  <a:lnTo>
                    <a:pt x="2539" y="822"/>
                  </a:lnTo>
                  <a:lnTo>
                    <a:pt x="2599" y="851"/>
                  </a:lnTo>
                  <a:lnTo>
                    <a:pt x="2657" y="882"/>
                  </a:lnTo>
                  <a:lnTo>
                    <a:pt x="2713" y="916"/>
                  </a:lnTo>
                  <a:lnTo>
                    <a:pt x="2768" y="953"/>
                  </a:lnTo>
                  <a:lnTo>
                    <a:pt x="2820" y="992"/>
                  </a:lnTo>
                  <a:lnTo>
                    <a:pt x="2870" y="1033"/>
                  </a:lnTo>
                  <a:lnTo>
                    <a:pt x="2919" y="1077"/>
                  </a:lnTo>
                  <a:lnTo>
                    <a:pt x="2966" y="1125"/>
                  </a:lnTo>
                  <a:lnTo>
                    <a:pt x="3010" y="1173"/>
                  </a:lnTo>
                  <a:lnTo>
                    <a:pt x="3052" y="1224"/>
                  </a:lnTo>
                  <a:lnTo>
                    <a:pt x="3092" y="1277"/>
                  </a:lnTo>
                  <a:lnTo>
                    <a:pt x="3129" y="1332"/>
                  </a:lnTo>
                  <a:lnTo>
                    <a:pt x="3164" y="1389"/>
                  </a:lnTo>
                  <a:lnTo>
                    <a:pt x="3196" y="1448"/>
                  </a:lnTo>
                  <a:lnTo>
                    <a:pt x="3226" y="1508"/>
                  </a:lnTo>
                  <a:lnTo>
                    <a:pt x="3253" y="1571"/>
                  </a:lnTo>
                  <a:lnTo>
                    <a:pt x="3277" y="1635"/>
                  </a:lnTo>
                  <a:lnTo>
                    <a:pt x="3298" y="1699"/>
                  </a:lnTo>
                  <a:lnTo>
                    <a:pt x="3317" y="1766"/>
                  </a:lnTo>
                  <a:lnTo>
                    <a:pt x="3332" y="1834"/>
                  </a:lnTo>
                  <a:lnTo>
                    <a:pt x="3343" y="1903"/>
                  </a:lnTo>
                  <a:lnTo>
                    <a:pt x="3351" y="1973"/>
                  </a:lnTo>
                  <a:lnTo>
                    <a:pt x="3357" y="2045"/>
                  </a:lnTo>
                  <a:lnTo>
                    <a:pt x="3359" y="2117"/>
                  </a:lnTo>
                  <a:lnTo>
                    <a:pt x="3357" y="2189"/>
                  </a:lnTo>
                  <a:lnTo>
                    <a:pt x="3351" y="2260"/>
                  </a:lnTo>
                  <a:lnTo>
                    <a:pt x="3343" y="2330"/>
                  </a:lnTo>
                  <a:lnTo>
                    <a:pt x="3332" y="2400"/>
                  </a:lnTo>
                  <a:lnTo>
                    <a:pt x="3317" y="2467"/>
                  </a:lnTo>
                  <a:lnTo>
                    <a:pt x="3298" y="2533"/>
                  </a:lnTo>
                  <a:lnTo>
                    <a:pt x="3277" y="2599"/>
                  </a:lnTo>
                  <a:lnTo>
                    <a:pt x="3253" y="2663"/>
                  </a:lnTo>
                  <a:lnTo>
                    <a:pt x="3226" y="2724"/>
                  </a:lnTo>
                  <a:lnTo>
                    <a:pt x="3196" y="2785"/>
                  </a:lnTo>
                  <a:lnTo>
                    <a:pt x="3164" y="2844"/>
                  </a:lnTo>
                  <a:lnTo>
                    <a:pt x="3129" y="2901"/>
                  </a:lnTo>
                  <a:lnTo>
                    <a:pt x="3092" y="2956"/>
                  </a:lnTo>
                  <a:lnTo>
                    <a:pt x="3052" y="3009"/>
                  </a:lnTo>
                  <a:lnTo>
                    <a:pt x="3010" y="3061"/>
                  </a:lnTo>
                  <a:lnTo>
                    <a:pt x="2966" y="3109"/>
                  </a:lnTo>
                  <a:lnTo>
                    <a:pt x="2919" y="3155"/>
                  </a:lnTo>
                  <a:lnTo>
                    <a:pt x="2870" y="3199"/>
                  </a:lnTo>
                  <a:lnTo>
                    <a:pt x="2820" y="3242"/>
                  </a:lnTo>
                  <a:lnTo>
                    <a:pt x="2768" y="3281"/>
                  </a:lnTo>
                  <a:lnTo>
                    <a:pt x="2713" y="3318"/>
                  </a:lnTo>
                  <a:lnTo>
                    <a:pt x="2657" y="3352"/>
                  </a:lnTo>
                  <a:lnTo>
                    <a:pt x="2599" y="3383"/>
                  </a:lnTo>
                  <a:lnTo>
                    <a:pt x="2539" y="3410"/>
                  </a:lnTo>
                  <a:lnTo>
                    <a:pt x="2479" y="3436"/>
                  </a:lnTo>
                  <a:lnTo>
                    <a:pt x="2416" y="3458"/>
                  </a:lnTo>
                  <a:lnTo>
                    <a:pt x="2353" y="3477"/>
                  </a:lnTo>
                  <a:lnTo>
                    <a:pt x="2289" y="3493"/>
                  </a:lnTo>
                  <a:lnTo>
                    <a:pt x="2223" y="3505"/>
                  </a:lnTo>
                  <a:lnTo>
                    <a:pt x="2156" y="3514"/>
                  </a:lnTo>
                  <a:lnTo>
                    <a:pt x="2087" y="3519"/>
                  </a:lnTo>
                  <a:lnTo>
                    <a:pt x="2019" y="3521"/>
                  </a:lnTo>
                  <a:lnTo>
                    <a:pt x="1951" y="3519"/>
                  </a:lnTo>
                  <a:lnTo>
                    <a:pt x="1883" y="3514"/>
                  </a:lnTo>
                  <a:lnTo>
                    <a:pt x="1815" y="3505"/>
                  </a:lnTo>
                  <a:lnTo>
                    <a:pt x="1749" y="3493"/>
                  </a:lnTo>
                  <a:lnTo>
                    <a:pt x="1684" y="3477"/>
                  </a:lnTo>
                  <a:lnTo>
                    <a:pt x="1621" y="3458"/>
                  </a:lnTo>
                  <a:lnTo>
                    <a:pt x="1559" y="3436"/>
                  </a:lnTo>
                  <a:lnTo>
                    <a:pt x="1498" y="3410"/>
                  </a:lnTo>
                  <a:lnTo>
                    <a:pt x="1439" y="3383"/>
                  </a:lnTo>
                  <a:lnTo>
                    <a:pt x="1381" y="3352"/>
                  </a:lnTo>
                  <a:lnTo>
                    <a:pt x="1325" y="3318"/>
                  </a:lnTo>
                  <a:lnTo>
                    <a:pt x="1270" y="3281"/>
                  </a:lnTo>
                  <a:lnTo>
                    <a:pt x="1218" y="3242"/>
                  </a:lnTo>
                  <a:lnTo>
                    <a:pt x="1167" y="3199"/>
                  </a:lnTo>
                  <a:lnTo>
                    <a:pt x="1119" y="3155"/>
                  </a:lnTo>
                  <a:lnTo>
                    <a:pt x="1073" y="3109"/>
                  </a:lnTo>
                  <a:lnTo>
                    <a:pt x="1028" y="3061"/>
                  </a:lnTo>
                  <a:lnTo>
                    <a:pt x="985" y="3009"/>
                  </a:lnTo>
                  <a:lnTo>
                    <a:pt x="945" y="2956"/>
                  </a:lnTo>
                  <a:lnTo>
                    <a:pt x="908" y="2901"/>
                  </a:lnTo>
                  <a:lnTo>
                    <a:pt x="873" y="2844"/>
                  </a:lnTo>
                  <a:lnTo>
                    <a:pt x="842" y="2785"/>
                  </a:lnTo>
                  <a:lnTo>
                    <a:pt x="812" y="2724"/>
                  </a:lnTo>
                  <a:lnTo>
                    <a:pt x="785" y="2663"/>
                  </a:lnTo>
                  <a:lnTo>
                    <a:pt x="760" y="2599"/>
                  </a:lnTo>
                  <a:lnTo>
                    <a:pt x="740" y="2533"/>
                  </a:lnTo>
                  <a:lnTo>
                    <a:pt x="721" y="2467"/>
                  </a:lnTo>
                  <a:lnTo>
                    <a:pt x="707" y="2400"/>
                  </a:lnTo>
                  <a:lnTo>
                    <a:pt x="695" y="2330"/>
                  </a:lnTo>
                  <a:lnTo>
                    <a:pt x="686" y="2260"/>
                  </a:lnTo>
                  <a:lnTo>
                    <a:pt x="681" y="2189"/>
                  </a:lnTo>
                  <a:lnTo>
                    <a:pt x="679" y="2117"/>
                  </a:lnTo>
                  <a:lnTo>
                    <a:pt x="681" y="2045"/>
                  </a:lnTo>
                  <a:lnTo>
                    <a:pt x="686" y="1973"/>
                  </a:lnTo>
                  <a:lnTo>
                    <a:pt x="695" y="1903"/>
                  </a:lnTo>
                  <a:lnTo>
                    <a:pt x="707" y="1834"/>
                  </a:lnTo>
                  <a:lnTo>
                    <a:pt x="721" y="1766"/>
                  </a:lnTo>
                  <a:lnTo>
                    <a:pt x="740" y="1699"/>
                  </a:lnTo>
                  <a:lnTo>
                    <a:pt x="760" y="1635"/>
                  </a:lnTo>
                  <a:lnTo>
                    <a:pt x="785" y="1571"/>
                  </a:lnTo>
                  <a:lnTo>
                    <a:pt x="812" y="1508"/>
                  </a:lnTo>
                  <a:lnTo>
                    <a:pt x="842" y="1448"/>
                  </a:lnTo>
                  <a:lnTo>
                    <a:pt x="873" y="1389"/>
                  </a:lnTo>
                  <a:lnTo>
                    <a:pt x="908" y="1332"/>
                  </a:lnTo>
                  <a:lnTo>
                    <a:pt x="945" y="1277"/>
                  </a:lnTo>
                  <a:lnTo>
                    <a:pt x="985" y="1224"/>
                  </a:lnTo>
                  <a:lnTo>
                    <a:pt x="1028" y="1173"/>
                  </a:lnTo>
                  <a:lnTo>
                    <a:pt x="1073" y="1125"/>
                  </a:lnTo>
                  <a:lnTo>
                    <a:pt x="1119" y="1077"/>
                  </a:lnTo>
                  <a:lnTo>
                    <a:pt x="1167" y="1033"/>
                  </a:lnTo>
                  <a:lnTo>
                    <a:pt x="1218" y="992"/>
                  </a:lnTo>
                  <a:lnTo>
                    <a:pt x="1270" y="953"/>
                  </a:lnTo>
                  <a:lnTo>
                    <a:pt x="1325" y="916"/>
                  </a:lnTo>
                  <a:lnTo>
                    <a:pt x="1381" y="882"/>
                  </a:lnTo>
                  <a:lnTo>
                    <a:pt x="1439" y="851"/>
                  </a:lnTo>
                  <a:lnTo>
                    <a:pt x="1498" y="822"/>
                  </a:lnTo>
                  <a:lnTo>
                    <a:pt x="1559" y="798"/>
                  </a:lnTo>
                  <a:lnTo>
                    <a:pt x="1621" y="775"/>
                  </a:lnTo>
                  <a:lnTo>
                    <a:pt x="1684" y="757"/>
                  </a:lnTo>
                  <a:lnTo>
                    <a:pt x="1749" y="741"/>
                  </a:lnTo>
                  <a:lnTo>
                    <a:pt x="1815" y="729"/>
                  </a:lnTo>
                  <a:lnTo>
                    <a:pt x="1883" y="720"/>
                  </a:lnTo>
                  <a:lnTo>
                    <a:pt x="1951" y="714"/>
                  </a:lnTo>
                  <a:lnTo>
                    <a:pt x="2019" y="712"/>
                  </a:lnTo>
                  <a:close/>
                </a:path>
              </a:pathLst>
            </a:custGeom>
            <a:solidFill>
              <a:srgbClr val="FFFFFF"/>
            </a:solidFill>
            <a:ln w="9525">
              <a:noFill/>
              <a:round/>
              <a:headEnd/>
              <a:tailEnd/>
            </a:ln>
          </p:spPr>
          <p:txBody>
            <a:bodyPr/>
            <a:lstStyle/>
            <a:p>
              <a:endParaRPr lang="zh-CN" altLang="en-US"/>
            </a:p>
          </p:txBody>
        </p:sp>
      </p:grpSp>
      <p:sp>
        <p:nvSpPr>
          <p:cNvPr id="1899524" name="Text Box 15"/>
          <p:cNvSpPr txBox="1">
            <a:spLocks noChangeArrowheads="1"/>
          </p:cNvSpPr>
          <p:nvPr/>
        </p:nvSpPr>
        <p:spPr bwMode="auto">
          <a:xfrm>
            <a:off x="1770063" y="2030561"/>
            <a:ext cx="588962" cy="260350"/>
          </a:xfrm>
          <a:prstGeom prst="rect">
            <a:avLst/>
          </a:prstGeom>
          <a:noFill/>
          <a:ln w="9525">
            <a:noFill/>
            <a:miter lim="800000"/>
            <a:headEnd/>
            <a:tailEnd/>
          </a:ln>
        </p:spPr>
        <p:txBody>
          <a:bodyPr wrap="none" lIns="78355" tIns="39177" rIns="78355" bIns="39177">
            <a:spAutoFit/>
          </a:bodyPr>
          <a:lstStyle/>
          <a:p>
            <a:pPr defTabSz="784225" eaLnBrk="0" hangingPunct="0"/>
            <a:r>
              <a:rPr lang="en-US" altLang="zh-CN" sz="1200" b="1">
                <a:latin typeface="Times New Roman" pitchFamily="18" charset="0"/>
                <a:ea typeface="MS PGothic" pitchFamily="34" charset="-128"/>
              </a:rPr>
              <a:t>GGSN</a:t>
            </a:r>
          </a:p>
        </p:txBody>
      </p:sp>
      <p:grpSp>
        <p:nvGrpSpPr>
          <p:cNvPr id="3" name="Group 16"/>
          <p:cNvGrpSpPr>
            <a:grpSpLocks noChangeAspect="1"/>
          </p:cNvGrpSpPr>
          <p:nvPr/>
        </p:nvGrpSpPr>
        <p:grpSpPr bwMode="auto">
          <a:xfrm>
            <a:off x="2362200" y="2449661"/>
            <a:ext cx="425450" cy="258762"/>
            <a:chOff x="1278" y="255"/>
            <a:chExt cx="715" cy="606"/>
          </a:xfrm>
        </p:grpSpPr>
        <p:sp>
          <p:nvSpPr>
            <p:cNvPr id="1899668" name="AutoShape 17"/>
            <p:cNvSpPr>
              <a:spLocks noChangeAspect="1" noChangeArrowheads="1" noTextEdit="1"/>
            </p:cNvSpPr>
            <p:nvPr/>
          </p:nvSpPr>
          <p:spPr bwMode="auto">
            <a:xfrm>
              <a:off x="1278" y="255"/>
              <a:ext cx="715" cy="606"/>
            </a:xfrm>
            <a:prstGeom prst="rect">
              <a:avLst/>
            </a:prstGeom>
            <a:noFill/>
            <a:ln w="9525">
              <a:noFill/>
              <a:miter lim="800000"/>
              <a:headEnd/>
              <a:tailEnd/>
            </a:ln>
          </p:spPr>
          <p:txBody>
            <a:bodyPr/>
            <a:lstStyle/>
            <a:p>
              <a:endParaRPr lang="zh-CN" altLang="en-US"/>
            </a:p>
          </p:txBody>
        </p:sp>
        <p:sp>
          <p:nvSpPr>
            <p:cNvPr id="1899669" name="Freeform 18"/>
            <p:cNvSpPr>
              <a:spLocks/>
            </p:cNvSpPr>
            <p:nvPr/>
          </p:nvSpPr>
          <p:spPr bwMode="auto">
            <a:xfrm>
              <a:off x="1278" y="255"/>
              <a:ext cx="715" cy="606"/>
            </a:xfrm>
            <a:custGeom>
              <a:avLst/>
              <a:gdLst>
                <a:gd name="T0" fmla="*/ 13700 w 16445"/>
                <a:gd name="T1" fmla="*/ 1893 h 13938"/>
                <a:gd name="T2" fmla="*/ 16424 w 16445"/>
                <a:gd name="T3" fmla="*/ 0 h 13938"/>
                <a:gd name="T4" fmla="*/ 2733 w 16445"/>
                <a:gd name="T5" fmla="*/ 26 h 13938"/>
                <a:gd name="T6" fmla="*/ 0 w 16445"/>
                <a:gd name="T7" fmla="*/ 1893 h 13938"/>
                <a:gd name="T8" fmla="*/ 0 w 16445"/>
                <a:gd name="T9" fmla="*/ 13938 h 13938"/>
                <a:gd name="T10" fmla="*/ 13700 w 16445"/>
                <a:gd name="T11" fmla="*/ 13938 h 13938"/>
                <a:gd name="T12" fmla="*/ 16445 w 16445"/>
                <a:gd name="T13" fmla="*/ 12034 h 13938"/>
                <a:gd name="T14" fmla="*/ 16424 w 16445"/>
                <a:gd name="T15" fmla="*/ 0 h 13938"/>
                <a:gd name="T16" fmla="*/ 13700 w 16445"/>
                <a:gd name="T17" fmla="*/ 1893 h 139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445"/>
                <a:gd name="T28" fmla="*/ 0 h 13938"/>
                <a:gd name="T29" fmla="*/ 16445 w 16445"/>
                <a:gd name="T30" fmla="*/ 13938 h 139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445" h="13938">
                  <a:moveTo>
                    <a:pt x="13700" y="1893"/>
                  </a:moveTo>
                  <a:lnTo>
                    <a:pt x="16424" y="0"/>
                  </a:lnTo>
                  <a:lnTo>
                    <a:pt x="2733" y="26"/>
                  </a:lnTo>
                  <a:lnTo>
                    <a:pt x="0" y="1893"/>
                  </a:lnTo>
                  <a:lnTo>
                    <a:pt x="0" y="13938"/>
                  </a:lnTo>
                  <a:lnTo>
                    <a:pt x="13700" y="13938"/>
                  </a:lnTo>
                  <a:lnTo>
                    <a:pt x="16445" y="12034"/>
                  </a:lnTo>
                  <a:lnTo>
                    <a:pt x="16424" y="0"/>
                  </a:lnTo>
                  <a:lnTo>
                    <a:pt x="13700" y="1893"/>
                  </a:lnTo>
                  <a:close/>
                </a:path>
              </a:pathLst>
            </a:custGeom>
            <a:solidFill>
              <a:srgbClr val="4D7299"/>
            </a:solidFill>
            <a:ln w="9525">
              <a:noFill/>
              <a:round/>
              <a:headEnd/>
              <a:tailEnd/>
            </a:ln>
          </p:spPr>
          <p:txBody>
            <a:bodyPr/>
            <a:lstStyle/>
            <a:p>
              <a:endParaRPr lang="zh-CN" altLang="en-US"/>
            </a:p>
          </p:txBody>
        </p:sp>
        <p:sp>
          <p:nvSpPr>
            <p:cNvPr id="1899670" name="Rectangle 19"/>
            <p:cNvSpPr>
              <a:spLocks noChangeArrowheads="1"/>
            </p:cNvSpPr>
            <p:nvPr/>
          </p:nvSpPr>
          <p:spPr bwMode="auto">
            <a:xfrm>
              <a:off x="1278" y="337"/>
              <a:ext cx="596" cy="524"/>
            </a:xfrm>
            <a:prstGeom prst="rect">
              <a:avLst/>
            </a:prstGeom>
            <a:solidFill>
              <a:srgbClr val="7FA6C8"/>
            </a:solidFill>
            <a:ln w="9525">
              <a:noFill/>
              <a:miter lim="800000"/>
              <a:headEnd/>
              <a:tailEnd/>
            </a:ln>
          </p:spPr>
          <p:txBody>
            <a:bodyPr/>
            <a:lstStyle/>
            <a:p>
              <a:pPr fontAlgn="t"/>
              <a:endParaRPr lang="zh-CN" altLang="en-US"/>
            </a:p>
          </p:txBody>
        </p:sp>
        <p:sp>
          <p:nvSpPr>
            <p:cNvPr id="1899671" name="Freeform 20"/>
            <p:cNvSpPr>
              <a:spLocks/>
            </p:cNvSpPr>
            <p:nvPr/>
          </p:nvSpPr>
          <p:spPr bwMode="auto">
            <a:xfrm>
              <a:off x="1874" y="255"/>
              <a:ext cx="119" cy="606"/>
            </a:xfrm>
            <a:custGeom>
              <a:avLst/>
              <a:gdLst>
                <a:gd name="T0" fmla="*/ 2724 w 2745"/>
                <a:gd name="T1" fmla="*/ 0 h 13938"/>
                <a:gd name="T2" fmla="*/ 0 w 2745"/>
                <a:gd name="T3" fmla="*/ 1893 h 13938"/>
                <a:gd name="T4" fmla="*/ 0 w 2745"/>
                <a:gd name="T5" fmla="*/ 13938 h 13938"/>
                <a:gd name="T6" fmla="*/ 2745 w 2745"/>
                <a:gd name="T7" fmla="*/ 12034 h 13938"/>
                <a:gd name="T8" fmla="*/ 2724 w 2745"/>
                <a:gd name="T9" fmla="*/ 0 h 13938"/>
                <a:gd name="T10" fmla="*/ 0 60000 65536"/>
                <a:gd name="T11" fmla="*/ 0 60000 65536"/>
                <a:gd name="T12" fmla="*/ 0 60000 65536"/>
                <a:gd name="T13" fmla="*/ 0 60000 65536"/>
                <a:gd name="T14" fmla="*/ 0 60000 65536"/>
                <a:gd name="T15" fmla="*/ 0 w 2745"/>
                <a:gd name="T16" fmla="*/ 0 h 13938"/>
                <a:gd name="T17" fmla="*/ 2745 w 2745"/>
                <a:gd name="T18" fmla="*/ 13938 h 13938"/>
              </a:gdLst>
              <a:ahLst/>
              <a:cxnLst>
                <a:cxn ang="T10">
                  <a:pos x="T0" y="T1"/>
                </a:cxn>
                <a:cxn ang="T11">
                  <a:pos x="T2" y="T3"/>
                </a:cxn>
                <a:cxn ang="T12">
                  <a:pos x="T4" y="T5"/>
                </a:cxn>
                <a:cxn ang="T13">
                  <a:pos x="T6" y="T7"/>
                </a:cxn>
                <a:cxn ang="T14">
                  <a:pos x="T8" y="T9"/>
                </a:cxn>
              </a:cxnLst>
              <a:rect l="T15" t="T16" r="T17" b="T18"/>
              <a:pathLst>
                <a:path w="2745" h="13938">
                  <a:moveTo>
                    <a:pt x="2724" y="0"/>
                  </a:moveTo>
                  <a:lnTo>
                    <a:pt x="0" y="1893"/>
                  </a:lnTo>
                  <a:lnTo>
                    <a:pt x="0" y="13938"/>
                  </a:lnTo>
                  <a:lnTo>
                    <a:pt x="2745" y="12034"/>
                  </a:lnTo>
                  <a:lnTo>
                    <a:pt x="2724" y="0"/>
                  </a:lnTo>
                  <a:close/>
                </a:path>
              </a:pathLst>
            </a:custGeom>
            <a:solidFill>
              <a:srgbClr val="004264"/>
            </a:solidFill>
            <a:ln w="9525">
              <a:noFill/>
              <a:round/>
              <a:headEnd/>
              <a:tailEnd/>
            </a:ln>
          </p:spPr>
          <p:txBody>
            <a:bodyPr/>
            <a:lstStyle/>
            <a:p>
              <a:endParaRPr lang="zh-CN" altLang="en-US"/>
            </a:p>
          </p:txBody>
        </p:sp>
        <p:sp>
          <p:nvSpPr>
            <p:cNvPr id="1899672" name="Freeform 21"/>
            <p:cNvSpPr>
              <a:spLocks/>
            </p:cNvSpPr>
            <p:nvPr/>
          </p:nvSpPr>
          <p:spPr bwMode="auto">
            <a:xfrm>
              <a:off x="1278" y="255"/>
              <a:ext cx="714" cy="82"/>
            </a:xfrm>
            <a:custGeom>
              <a:avLst/>
              <a:gdLst>
                <a:gd name="T0" fmla="*/ 0 w 16424"/>
                <a:gd name="T1" fmla="*/ 1893 h 1893"/>
                <a:gd name="T2" fmla="*/ 13700 w 16424"/>
                <a:gd name="T3" fmla="*/ 1893 h 1893"/>
                <a:gd name="T4" fmla="*/ 16424 w 16424"/>
                <a:gd name="T5" fmla="*/ 0 h 1893"/>
                <a:gd name="T6" fmla="*/ 2733 w 16424"/>
                <a:gd name="T7" fmla="*/ 26 h 1893"/>
                <a:gd name="T8" fmla="*/ 0 w 16424"/>
                <a:gd name="T9" fmla="*/ 1893 h 1893"/>
                <a:gd name="T10" fmla="*/ 0 60000 65536"/>
                <a:gd name="T11" fmla="*/ 0 60000 65536"/>
                <a:gd name="T12" fmla="*/ 0 60000 65536"/>
                <a:gd name="T13" fmla="*/ 0 60000 65536"/>
                <a:gd name="T14" fmla="*/ 0 60000 65536"/>
                <a:gd name="T15" fmla="*/ 0 w 16424"/>
                <a:gd name="T16" fmla="*/ 0 h 1893"/>
                <a:gd name="T17" fmla="*/ 16424 w 16424"/>
                <a:gd name="T18" fmla="*/ 1893 h 1893"/>
              </a:gdLst>
              <a:ahLst/>
              <a:cxnLst>
                <a:cxn ang="T10">
                  <a:pos x="T0" y="T1"/>
                </a:cxn>
                <a:cxn ang="T11">
                  <a:pos x="T2" y="T3"/>
                </a:cxn>
                <a:cxn ang="T12">
                  <a:pos x="T4" y="T5"/>
                </a:cxn>
                <a:cxn ang="T13">
                  <a:pos x="T6" y="T7"/>
                </a:cxn>
                <a:cxn ang="T14">
                  <a:pos x="T8" y="T9"/>
                </a:cxn>
              </a:cxnLst>
              <a:rect l="T15" t="T16" r="T17" b="T18"/>
              <a:pathLst>
                <a:path w="16424" h="1893">
                  <a:moveTo>
                    <a:pt x="0" y="1893"/>
                  </a:moveTo>
                  <a:lnTo>
                    <a:pt x="13700" y="1893"/>
                  </a:lnTo>
                  <a:lnTo>
                    <a:pt x="16424" y="0"/>
                  </a:lnTo>
                  <a:lnTo>
                    <a:pt x="2733" y="26"/>
                  </a:lnTo>
                  <a:lnTo>
                    <a:pt x="0" y="1893"/>
                  </a:lnTo>
                  <a:close/>
                </a:path>
              </a:pathLst>
            </a:custGeom>
            <a:solidFill>
              <a:srgbClr val="4D7299"/>
            </a:solidFill>
            <a:ln w="9525">
              <a:noFill/>
              <a:round/>
              <a:headEnd/>
              <a:tailEnd/>
            </a:ln>
          </p:spPr>
          <p:txBody>
            <a:bodyPr/>
            <a:lstStyle/>
            <a:p>
              <a:endParaRPr lang="zh-CN" altLang="en-US"/>
            </a:p>
          </p:txBody>
        </p:sp>
        <p:sp>
          <p:nvSpPr>
            <p:cNvPr id="1899673" name="Freeform 22"/>
            <p:cNvSpPr>
              <a:spLocks noEditPoints="1"/>
            </p:cNvSpPr>
            <p:nvPr/>
          </p:nvSpPr>
          <p:spPr bwMode="auto">
            <a:xfrm>
              <a:off x="1322" y="402"/>
              <a:ext cx="528" cy="408"/>
            </a:xfrm>
            <a:custGeom>
              <a:avLst/>
              <a:gdLst>
                <a:gd name="T0" fmla="*/ 9897 w 12135"/>
                <a:gd name="T1" fmla="*/ 831 h 9373"/>
                <a:gd name="T2" fmla="*/ 10769 w 12135"/>
                <a:gd name="T3" fmla="*/ 1669 h 9373"/>
                <a:gd name="T4" fmla="*/ 12135 w 12135"/>
                <a:gd name="T5" fmla="*/ 1210 h 9373"/>
                <a:gd name="T6" fmla="*/ 10767 w 12135"/>
                <a:gd name="T7" fmla="*/ 831 h 9373"/>
                <a:gd name="T8" fmla="*/ 6669 w 12135"/>
                <a:gd name="T9" fmla="*/ 2776 h 9373"/>
                <a:gd name="T10" fmla="*/ 5253 w 12135"/>
                <a:gd name="T11" fmla="*/ 6677 h 9373"/>
                <a:gd name="T12" fmla="*/ 1369 w 12135"/>
                <a:gd name="T13" fmla="*/ 9373 h 9373"/>
                <a:gd name="T14" fmla="*/ 1367 w 12135"/>
                <a:gd name="T15" fmla="*/ 6856 h 9373"/>
                <a:gd name="T16" fmla="*/ 2239 w 12135"/>
                <a:gd name="T17" fmla="*/ 7704 h 9373"/>
                <a:gd name="T18" fmla="*/ 1369 w 12135"/>
                <a:gd name="T19" fmla="*/ 8542 h 9373"/>
                <a:gd name="T20" fmla="*/ 4693 w 12135"/>
                <a:gd name="T21" fmla="*/ 7957 h 9373"/>
                <a:gd name="T22" fmla="*/ 4489 w 12135"/>
                <a:gd name="T23" fmla="*/ 6771 h 9373"/>
                <a:gd name="T24" fmla="*/ 4693 w 12135"/>
                <a:gd name="T25" fmla="*/ 7957 h 9373"/>
                <a:gd name="T26" fmla="*/ 3857 w 12135"/>
                <a:gd name="T27" fmla="*/ 8542 h 9373"/>
                <a:gd name="T28" fmla="*/ 2993 w 12135"/>
                <a:gd name="T29" fmla="*/ 7704 h 9373"/>
                <a:gd name="T30" fmla="*/ 10767 w 12135"/>
                <a:gd name="T31" fmla="*/ 9373 h 9373"/>
                <a:gd name="T32" fmla="*/ 10769 w 12135"/>
                <a:gd name="T33" fmla="*/ 6856 h 9373"/>
                <a:gd name="T34" fmla="*/ 9897 w 12135"/>
                <a:gd name="T35" fmla="*/ 7704 h 9373"/>
                <a:gd name="T36" fmla="*/ 10767 w 12135"/>
                <a:gd name="T37" fmla="*/ 8542 h 9373"/>
                <a:gd name="T38" fmla="*/ 7443 w 12135"/>
                <a:gd name="T39" fmla="*/ 7957 h 9373"/>
                <a:gd name="T40" fmla="*/ 7647 w 12135"/>
                <a:gd name="T41" fmla="*/ 6771 h 9373"/>
                <a:gd name="T42" fmla="*/ 7443 w 12135"/>
                <a:gd name="T43" fmla="*/ 7957 h 9373"/>
                <a:gd name="T44" fmla="*/ 8278 w 12135"/>
                <a:gd name="T45" fmla="*/ 8542 h 9373"/>
                <a:gd name="T46" fmla="*/ 9143 w 12135"/>
                <a:gd name="T47" fmla="*/ 7704 h 9373"/>
                <a:gd name="T48" fmla="*/ 1369 w 12135"/>
                <a:gd name="T49" fmla="*/ 0 h 9373"/>
                <a:gd name="T50" fmla="*/ 1367 w 12135"/>
                <a:gd name="T51" fmla="*/ 2516 h 9373"/>
                <a:gd name="T52" fmla="*/ 2239 w 12135"/>
                <a:gd name="T53" fmla="*/ 1669 h 9373"/>
                <a:gd name="T54" fmla="*/ 1369 w 12135"/>
                <a:gd name="T55" fmla="*/ 831 h 9373"/>
                <a:gd name="T56" fmla="*/ 4693 w 12135"/>
                <a:gd name="T57" fmla="*/ 1415 h 9373"/>
                <a:gd name="T58" fmla="*/ 4489 w 12135"/>
                <a:gd name="T59" fmla="*/ 2601 h 9373"/>
                <a:gd name="T60" fmla="*/ 4693 w 12135"/>
                <a:gd name="T61" fmla="*/ 1415 h 9373"/>
                <a:gd name="T62" fmla="*/ 3857 w 12135"/>
                <a:gd name="T63" fmla="*/ 831 h 9373"/>
                <a:gd name="T64" fmla="*/ 2993 w 12135"/>
                <a:gd name="T65" fmla="*/ 1669 h 9373"/>
                <a:gd name="T66" fmla="*/ 7443 w 12135"/>
                <a:gd name="T67" fmla="*/ 1415 h 9373"/>
                <a:gd name="T68" fmla="*/ 7647 w 12135"/>
                <a:gd name="T69" fmla="*/ 2601 h 9373"/>
                <a:gd name="T70" fmla="*/ 7443 w 12135"/>
                <a:gd name="T71" fmla="*/ 1415 h 9373"/>
                <a:gd name="T72" fmla="*/ 8278 w 12135"/>
                <a:gd name="T73" fmla="*/ 831 h 9373"/>
                <a:gd name="T74" fmla="*/ 9143 w 12135"/>
                <a:gd name="T75" fmla="*/ 1669 h 937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135"/>
                <a:gd name="T115" fmla="*/ 0 h 9373"/>
                <a:gd name="T116" fmla="*/ 12135 w 12135"/>
                <a:gd name="T117" fmla="*/ 9373 h 937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135" h="9373">
                  <a:moveTo>
                    <a:pt x="10767" y="831"/>
                  </a:moveTo>
                  <a:lnTo>
                    <a:pt x="9897" y="831"/>
                  </a:lnTo>
                  <a:lnTo>
                    <a:pt x="9897" y="1669"/>
                  </a:lnTo>
                  <a:lnTo>
                    <a:pt x="10769" y="1669"/>
                  </a:lnTo>
                  <a:lnTo>
                    <a:pt x="10769" y="2516"/>
                  </a:lnTo>
                  <a:lnTo>
                    <a:pt x="12135" y="1210"/>
                  </a:lnTo>
                  <a:lnTo>
                    <a:pt x="10767" y="0"/>
                  </a:lnTo>
                  <a:lnTo>
                    <a:pt x="10767" y="831"/>
                  </a:lnTo>
                  <a:close/>
                  <a:moveTo>
                    <a:pt x="5253" y="2776"/>
                  </a:moveTo>
                  <a:lnTo>
                    <a:pt x="6669" y="2776"/>
                  </a:lnTo>
                  <a:lnTo>
                    <a:pt x="6669" y="6677"/>
                  </a:lnTo>
                  <a:lnTo>
                    <a:pt x="5253" y="6677"/>
                  </a:lnTo>
                  <a:lnTo>
                    <a:pt x="5253" y="2776"/>
                  </a:lnTo>
                  <a:close/>
                  <a:moveTo>
                    <a:pt x="1369" y="9373"/>
                  </a:moveTo>
                  <a:lnTo>
                    <a:pt x="0" y="8162"/>
                  </a:lnTo>
                  <a:lnTo>
                    <a:pt x="1367" y="6856"/>
                  </a:lnTo>
                  <a:lnTo>
                    <a:pt x="1367" y="7704"/>
                  </a:lnTo>
                  <a:lnTo>
                    <a:pt x="2239" y="7704"/>
                  </a:lnTo>
                  <a:lnTo>
                    <a:pt x="2239" y="8542"/>
                  </a:lnTo>
                  <a:lnTo>
                    <a:pt x="1369" y="8542"/>
                  </a:lnTo>
                  <a:lnTo>
                    <a:pt x="1369" y="9373"/>
                  </a:lnTo>
                  <a:close/>
                  <a:moveTo>
                    <a:pt x="4693" y="7957"/>
                  </a:moveTo>
                  <a:lnTo>
                    <a:pt x="5181" y="7243"/>
                  </a:lnTo>
                  <a:lnTo>
                    <a:pt x="4489" y="6771"/>
                  </a:lnTo>
                  <a:lnTo>
                    <a:pt x="4002" y="7485"/>
                  </a:lnTo>
                  <a:lnTo>
                    <a:pt x="4693" y="7957"/>
                  </a:lnTo>
                  <a:close/>
                  <a:moveTo>
                    <a:pt x="2993" y="8542"/>
                  </a:moveTo>
                  <a:lnTo>
                    <a:pt x="3857" y="8542"/>
                  </a:lnTo>
                  <a:lnTo>
                    <a:pt x="3857" y="7704"/>
                  </a:lnTo>
                  <a:lnTo>
                    <a:pt x="2993" y="7704"/>
                  </a:lnTo>
                  <a:lnTo>
                    <a:pt x="2993" y="8542"/>
                  </a:lnTo>
                  <a:close/>
                  <a:moveTo>
                    <a:pt x="10767" y="9373"/>
                  </a:moveTo>
                  <a:lnTo>
                    <a:pt x="12135" y="8162"/>
                  </a:lnTo>
                  <a:lnTo>
                    <a:pt x="10769" y="6856"/>
                  </a:lnTo>
                  <a:lnTo>
                    <a:pt x="10769" y="7704"/>
                  </a:lnTo>
                  <a:lnTo>
                    <a:pt x="9897" y="7704"/>
                  </a:lnTo>
                  <a:lnTo>
                    <a:pt x="9897" y="8542"/>
                  </a:lnTo>
                  <a:lnTo>
                    <a:pt x="10767" y="8542"/>
                  </a:lnTo>
                  <a:lnTo>
                    <a:pt x="10767" y="9373"/>
                  </a:lnTo>
                  <a:close/>
                  <a:moveTo>
                    <a:pt x="7443" y="7957"/>
                  </a:moveTo>
                  <a:lnTo>
                    <a:pt x="6956" y="7243"/>
                  </a:lnTo>
                  <a:lnTo>
                    <a:pt x="7647" y="6771"/>
                  </a:lnTo>
                  <a:lnTo>
                    <a:pt x="8135" y="7485"/>
                  </a:lnTo>
                  <a:lnTo>
                    <a:pt x="7443" y="7957"/>
                  </a:lnTo>
                  <a:close/>
                  <a:moveTo>
                    <a:pt x="9143" y="8542"/>
                  </a:moveTo>
                  <a:lnTo>
                    <a:pt x="8278" y="8542"/>
                  </a:lnTo>
                  <a:lnTo>
                    <a:pt x="8278" y="7704"/>
                  </a:lnTo>
                  <a:lnTo>
                    <a:pt x="9143" y="7704"/>
                  </a:lnTo>
                  <a:lnTo>
                    <a:pt x="9143" y="8542"/>
                  </a:lnTo>
                  <a:close/>
                  <a:moveTo>
                    <a:pt x="1369" y="0"/>
                  </a:moveTo>
                  <a:lnTo>
                    <a:pt x="0" y="1210"/>
                  </a:lnTo>
                  <a:lnTo>
                    <a:pt x="1367" y="2516"/>
                  </a:lnTo>
                  <a:lnTo>
                    <a:pt x="1367" y="1669"/>
                  </a:lnTo>
                  <a:lnTo>
                    <a:pt x="2239" y="1669"/>
                  </a:lnTo>
                  <a:lnTo>
                    <a:pt x="2239" y="831"/>
                  </a:lnTo>
                  <a:lnTo>
                    <a:pt x="1369" y="831"/>
                  </a:lnTo>
                  <a:lnTo>
                    <a:pt x="1369" y="0"/>
                  </a:lnTo>
                  <a:close/>
                  <a:moveTo>
                    <a:pt x="4693" y="1415"/>
                  </a:moveTo>
                  <a:lnTo>
                    <a:pt x="5181" y="2129"/>
                  </a:lnTo>
                  <a:lnTo>
                    <a:pt x="4489" y="2601"/>
                  </a:lnTo>
                  <a:lnTo>
                    <a:pt x="4002" y="1887"/>
                  </a:lnTo>
                  <a:lnTo>
                    <a:pt x="4693" y="1415"/>
                  </a:lnTo>
                  <a:close/>
                  <a:moveTo>
                    <a:pt x="2993" y="831"/>
                  </a:moveTo>
                  <a:lnTo>
                    <a:pt x="3857" y="831"/>
                  </a:lnTo>
                  <a:lnTo>
                    <a:pt x="3857" y="1669"/>
                  </a:lnTo>
                  <a:lnTo>
                    <a:pt x="2993" y="1669"/>
                  </a:lnTo>
                  <a:lnTo>
                    <a:pt x="2993" y="831"/>
                  </a:lnTo>
                  <a:close/>
                  <a:moveTo>
                    <a:pt x="7443" y="1415"/>
                  </a:moveTo>
                  <a:lnTo>
                    <a:pt x="6956" y="2129"/>
                  </a:lnTo>
                  <a:lnTo>
                    <a:pt x="7647" y="2601"/>
                  </a:lnTo>
                  <a:lnTo>
                    <a:pt x="8135" y="1887"/>
                  </a:lnTo>
                  <a:lnTo>
                    <a:pt x="7443" y="1415"/>
                  </a:lnTo>
                  <a:close/>
                  <a:moveTo>
                    <a:pt x="9143" y="831"/>
                  </a:moveTo>
                  <a:lnTo>
                    <a:pt x="8278" y="831"/>
                  </a:lnTo>
                  <a:lnTo>
                    <a:pt x="8278" y="1669"/>
                  </a:lnTo>
                  <a:lnTo>
                    <a:pt x="9143" y="1669"/>
                  </a:lnTo>
                  <a:lnTo>
                    <a:pt x="9143" y="831"/>
                  </a:lnTo>
                  <a:close/>
                </a:path>
              </a:pathLst>
            </a:custGeom>
            <a:solidFill>
              <a:srgbClr val="1F1A17"/>
            </a:solidFill>
            <a:ln w="9525">
              <a:noFill/>
              <a:round/>
              <a:headEnd/>
              <a:tailEnd/>
            </a:ln>
          </p:spPr>
          <p:txBody>
            <a:bodyPr/>
            <a:lstStyle/>
            <a:p>
              <a:endParaRPr lang="zh-CN" altLang="en-US"/>
            </a:p>
          </p:txBody>
        </p:sp>
        <p:sp>
          <p:nvSpPr>
            <p:cNvPr id="1899674" name="Freeform 23"/>
            <p:cNvSpPr>
              <a:spLocks noEditPoints="1"/>
            </p:cNvSpPr>
            <p:nvPr/>
          </p:nvSpPr>
          <p:spPr bwMode="auto">
            <a:xfrm>
              <a:off x="1616" y="396"/>
              <a:ext cx="225" cy="113"/>
            </a:xfrm>
            <a:custGeom>
              <a:avLst/>
              <a:gdLst>
                <a:gd name="T0" fmla="*/ 3811 w 5179"/>
                <a:gd name="T1" fmla="*/ 0 h 2601"/>
                <a:gd name="T2" fmla="*/ 5179 w 5179"/>
                <a:gd name="T3" fmla="*/ 1211 h 2601"/>
                <a:gd name="T4" fmla="*/ 3813 w 5179"/>
                <a:gd name="T5" fmla="*/ 2517 h 2601"/>
                <a:gd name="T6" fmla="*/ 3813 w 5179"/>
                <a:gd name="T7" fmla="*/ 1668 h 2601"/>
                <a:gd name="T8" fmla="*/ 2942 w 5179"/>
                <a:gd name="T9" fmla="*/ 1668 h 2601"/>
                <a:gd name="T10" fmla="*/ 2942 w 5179"/>
                <a:gd name="T11" fmla="*/ 830 h 2601"/>
                <a:gd name="T12" fmla="*/ 3811 w 5179"/>
                <a:gd name="T13" fmla="*/ 830 h 2601"/>
                <a:gd name="T14" fmla="*/ 3811 w 5179"/>
                <a:gd name="T15" fmla="*/ 0 h 2601"/>
                <a:gd name="T16" fmla="*/ 487 w 5179"/>
                <a:gd name="T17" fmla="*/ 1415 h 2601"/>
                <a:gd name="T18" fmla="*/ 0 w 5179"/>
                <a:gd name="T19" fmla="*/ 2129 h 2601"/>
                <a:gd name="T20" fmla="*/ 692 w 5179"/>
                <a:gd name="T21" fmla="*/ 2601 h 2601"/>
                <a:gd name="T22" fmla="*/ 1179 w 5179"/>
                <a:gd name="T23" fmla="*/ 1887 h 2601"/>
                <a:gd name="T24" fmla="*/ 487 w 5179"/>
                <a:gd name="T25" fmla="*/ 1415 h 2601"/>
                <a:gd name="T26" fmla="*/ 2187 w 5179"/>
                <a:gd name="T27" fmla="*/ 830 h 2601"/>
                <a:gd name="T28" fmla="*/ 1323 w 5179"/>
                <a:gd name="T29" fmla="*/ 830 h 2601"/>
                <a:gd name="T30" fmla="*/ 1323 w 5179"/>
                <a:gd name="T31" fmla="*/ 1668 h 2601"/>
                <a:gd name="T32" fmla="*/ 2187 w 5179"/>
                <a:gd name="T33" fmla="*/ 1668 h 2601"/>
                <a:gd name="T34" fmla="*/ 2187 w 5179"/>
                <a:gd name="T35" fmla="*/ 830 h 26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179"/>
                <a:gd name="T55" fmla="*/ 0 h 2601"/>
                <a:gd name="T56" fmla="*/ 5179 w 5179"/>
                <a:gd name="T57" fmla="*/ 2601 h 260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179" h="2601">
                  <a:moveTo>
                    <a:pt x="3811" y="0"/>
                  </a:moveTo>
                  <a:lnTo>
                    <a:pt x="5179" y="1211"/>
                  </a:lnTo>
                  <a:lnTo>
                    <a:pt x="3813" y="2517"/>
                  </a:lnTo>
                  <a:lnTo>
                    <a:pt x="3813" y="1668"/>
                  </a:lnTo>
                  <a:lnTo>
                    <a:pt x="2942" y="1668"/>
                  </a:lnTo>
                  <a:lnTo>
                    <a:pt x="2942" y="830"/>
                  </a:lnTo>
                  <a:lnTo>
                    <a:pt x="3811" y="830"/>
                  </a:lnTo>
                  <a:lnTo>
                    <a:pt x="3811" y="0"/>
                  </a:lnTo>
                  <a:close/>
                  <a:moveTo>
                    <a:pt x="487" y="1415"/>
                  </a:moveTo>
                  <a:lnTo>
                    <a:pt x="0" y="2129"/>
                  </a:lnTo>
                  <a:lnTo>
                    <a:pt x="692" y="2601"/>
                  </a:lnTo>
                  <a:lnTo>
                    <a:pt x="1179" y="1887"/>
                  </a:lnTo>
                  <a:lnTo>
                    <a:pt x="487" y="1415"/>
                  </a:lnTo>
                  <a:close/>
                  <a:moveTo>
                    <a:pt x="2187" y="830"/>
                  </a:moveTo>
                  <a:lnTo>
                    <a:pt x="1323" y="830"/>
                  </a:lnTo>
                  <a:lnTo>
                    <a:pt x="1323" y="1668"/>
                  </a:lnTo>
                  <a:lnTo>
                    <a:pt x="2187" y="1668"/>
                  </a:lnTo>
                  <a:lnTo>
                    <a:pt x="2187" y="830"/>
                  </a:lnTo>
                  <a:close/>
                </a:path>
              </a:pathLst>
            </a:custGeom>
            <a:solidFill>
              <a:srgbClr val="FFFFFF"/>
            </a:solidFill>
            <a:ln w="9525">
              <a:noFill/>
              <a:round/>
              <a:headEnd/>
              <a:tailEnd/>
            </a:ln>
          </p:spPr>
          <p:txBody>
            <a:bodyPr/>
            <a:lstStyle/>
            <a:p>
              <a:endParaRPr lang="zh-CN" altLang="en-US"/>
            </a:p>
          </p:txBody>
        </p:sp>
        <p:sp>
          <p:nvSpPr>
            <p:cNvPr id="1899675" name="Freeform 24"/>
            <p:cNvSpPr>
              <a:spLocks noEditPoints="1"/>
            </p:cNvSpPr>
            <p:nvPr/>
          </p:nvSpPr>
          <p:spPr bwMode="auto">
            <a:xfrm>
              <a:off x="1616" y="690"/>
              <a:ext cx="225" cy="113"/>
            </a:xfrm>
            <a:custGeom>
              <a:avLst/>
              <a:gdLst>
                <a:gd name="T0" fmla="*/ 487 w 5179"/>
                <a:gd name="T1" fmla="*/ 1187 h 2601"/>
                <a:gd name="T2" fmla="*/ 0 w 5179"/>
                <a:gd name="T3" fmla="*/ 472 h 2601"/>
                <a:gd name="T4" fmla="*/ 692 w 5179"/>
                <a:gd name="T5" fmla="*/ 0 h 2601"/>
                <a:gd name="T6" fmla="*/ 1179 w 5179"/>
                <a:gd name="T7" fmla="*/ 714 h 2601"/>
                <a:gd name="T8" fmla="*/ 487 w 5179"/>
                <a:gd name="T9" fmla="*/ 1187 h 2601"/>
                <a:gd name="T10" fmla="*/ 3811 w 5179"/>
                <a:gd name="T11" fmla="*/ 2601 h 2601"/>
                <a:gd name="T12" fmla="*/ 5179 w 5179"/>
                <a:gd name="T13" fmla="*/ 1391 h 2601"/>
                <a:gd name="T14" fmla="*/ 3813 w 5179"/>
                <a:gd name="T15" fmla="*/ 86 h 2601"/>
                <a:gd name="T16" fmla="*/ 3813 w 5179"/>
                <a:gd name="T17" fmla="*/ 933 h 2601"/>
                <a:gd name="T18" fmla="*/ 2942 w 5179"/>
                <a:gd name="T19" fmla="*/ 933 h 2601"/>
                <a:gd name="T20" fmla="*/ 2942 w 5179"/>
                <a:gd name="T21" fmla="*/ 1771 h 2601"/>
                <a:gd name="T22" fmla="*/ 3811 w 5179"/>
                <a:gd name="T23" fmla="*/ 1771 h 2601"/>
                <a:gd name="T24" fmla="*/ 3811 w 5179"/>
                <a:gd name="T25" fmla="*/ 2601 h 2601"/>
                <a:gd name="T26" fmla="*/ 2187 w 5179"/>
                <a:gd name="T27" fmla="*/ 1771 h 2601"/>
                <a:gd name="T28" fmla="*/ 1323 w 5179"/>
                <a:gd name="T29" fmla="*/ 1771 h 2601"/>
                <a:gd name="T30" fmla="*/ 1323 w 5179"/>
                <a:gd name="T31" fmla="*/ 933 h 2601"/>
                <a:gd name="T32" fmla="*/ 2187 w 5179"/>
                <a:gd name="T33" fmla="*/ 933 h 2601"/>
                <a:gd name="T34" fmla="*/ 2187 w 5179"/>
                <a:gd name="T35" fmla="*/ 1771 h 26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179"/>
                <a:gd name="T55" fmla="*/ 0 h 2601"/>
                <a:gd name="T56" fmla="*/ 5179 w 5179"/>
                <a:gd name="T57" fmla="*/ 2601 h 260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179" h="2601">
                  <a:moveTo>
                    <a:pt x="487" y="1187"/>
                  </a:moveTo>
                  <a:lnTo>
                    <a:pt x="0" y="472"/>
                  </a:lnTo>
                  <a:lnTo>
                    <a:pt x="692" y="0"/>
                  </a:lnTo>
                  <a:lnTo>
                    <a:pt x="1179" y="714"/>
                  </a:lnTo>
                  <a:lnTo>
                    <a:pt x="487" y="1187"/>
                  </a:lnTo>
                  <a:close/>
                  <a:moveTo>
                    <a:pt x="3811" y="2601"/>
                  </a:moveTo>
                  <a:lnTo>
                    <a:pt x="5179" y="1391"/>
                  </a:lnTo>
                  <a:lnTo>
                    <a:pt x="3813" y="86"/>
                  </a:lnTo>
                  <a:lnTo>
                    <a:pt x="3813" y="933"/>
                  </a:lnTo>
                  <a:lnTo>
                    <a:pt x="2942" y="933"/>
                  </a:lnTo>
                  <a:lnTo>
                    <a:pt x="2942" y="1771"/>
                  </a:lnTo>
                  <a:lnTo>
                    <a:pt x="3811" y="1771"/>
                  </a:lnTo>
                  <a:lnTo>
                    <a:pt x="3811" y="2601"/>
                  </a:lnTo>
                  <a:close/>
                  <a:moveTo>
                    <a:pt x="2187" y="1771"/>
                  </a:moveTo>
                  <a:lnTo>
                    <a:pt x="1323" y="1771"/>
                  </a:lnTo>
                  <a:lnTo>
                    <a:pt x="1323" y="933"/>
                  </a:lnTo>
                  <a:lnTo>
                    <a:pt x="2187" y="933"/>
                  </a:lnTo>
                  <a:lnTo>
                    <a:pt x="2187" y="1771"/>
                  </a:lnTo>
                  <a:close/>
                </a:path>
              </a:pathLst>
            </a:custGeom>
            <a:solidFill>
              <a:srgbClr val="FFFFFF"/>
            </a:solidFill>
            <a:ln w="9525">
              <a:noFill/>
              <a:round/>
              <a:headEnd/>
              <a:tailEnd/>
            </a:ln>
          </p:spPr>
          <p:txBody>
            <a:bodyPr/>
            <a:lstStyle/>
            <a:p>
              <a:endParaRPr lang="zh-CN" altLang="en-US"/>
            </a:p>
          </p:txBody>
        </p:sp>
        <p:sp>
          <p:nvSpPr>
            <p:cNvPr id="1899676" name="Freeform 25"/>
            <p:cNvSpPr>
              <a:spLocks noEditPoints="1"/>
            </p:cNvSpPr>
            <p:nvPr/>
          </p:nvSpPr>
          <p:spPr bwMode="auto">
            <a:xfrm>
              <a:off x="1313" y="690"/>
              <a:ext cx="225" cy="113"/>
            </a:xfrm>
            <a:custGeom>
              <a:avLst/>
              <a:gdLst>
                <a:gd name="T0" fmla="*/ 1368 w 5179"/>
                <a:gd name="T1" fmla="*/ 2601 h 2601"/>
                <a:gd name="T2" fmla="*/ 0 w 5179"/>
                <a:gd name="T3" fmla="*/ 1391 h 2601"/>
                <a:gd name="T4" fmla="*/ 1366 w 5179"/>
                <a:gd name="T5" fmla="*/ 86 h 2601"/>
                <a:gd name="T6" fmla="*/ 1366 w 5179"/>
                <a:gd name="T7" fmla="*/ 933 h 2601"/>
                <a:gd name="T8" fmla="*/ 2237 w 5179"/>
                <a:gd name="T9" fmla="*/ 933 h 2601"/>
                <a:gd name="T10" fmla="*/ 2237 w 5179"/>
                <a:gd name="T11" fmla="*/ 1771 h 2601"/>
                <a:gd name="T12" fmla="*/ 1368 w 5179"/>
                <a:gd name="T13" fmla="*/ 1771 h 2601"/>
                <a:gd name="T14" fmla="*/ 1368 w 5179"/>
                <a:gd name="T15" fmla="*/ 2601 h 2601"/>
                <a:gd name="T16" fmla="*/ 4692 w 5179"/>
                <a:gd name="T17" fmla="*/ 1187 h 2601"/>
                <a:gd name="T18" fmla="*/ 5179 w 5179"/>
                <a:gd name="T19" fmla="*/ 472 h 2601"/>
                <a:gd name="T20" fmla="*/ 4487 w 5179"/>
                <a:gd name="T21" fmla="*/ 0 h 2601"/>
                <a:gd name="T22" fmla="*/ 4000 w 5179"/>
                <a:gd name="T23" fmla="*/ 714 h 2601"/>
                <a:gd name="T24" fmla="*/ 4692 w 5179"/>
                <a:gd name="T25" fmla="*/ 1187 h 2601"/>
                <a:gd name="T26" fmla="*/ 2992 w 5179"/>
                <a:gd name="T27" fmla="*/ 1771 h 2601"/>
                <a:gd name="T28" fmla="*/ 3856 w 5179"/>
                <a:gd name="T29" fmla="*/ 1771 h 2601"/>
                <a:gd name="T30" fmla="*/ 3856 w 5179"/>
                <a:gd name="T31" fmla="*/ 933 h 2601"/>
                <a:gd name="T32" fmla="*/ 2992 w 5179"/>
                <a:gd name="T33" fmla="*/ 933 h 2601"/>
                <a:gd name="T34" fmla="*/ 2992 w 5179"/>
                <a:gd name="T35" fmla="*/ 1771 h 26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179"/>
                <a:gd name="T55" fmla="*/ 0 h 2601"/>
                <a:gd name="T56" fmla="*/ 5179 w 5179"/>
                <a:gd name="T57" fmla="*/ 2601 h 260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179" h="2601">
                  <a:moveTo>
                    <a:pt x="1368" y="2601"/>
                  </a:moveTo>
                  <a:lnTo>
                    <a:pt x="0" y="1391"/>
                  </a:lnTo>
                  <a:lnTo>
                    <a:pt x="1366" y="86"/>
                  </a:lnTo>
                  <a:lnTo>
                    <a:pt x="1366" y="933"/>
                  </a:lnTo>
                  <a:lnTo>
                    <a:pt x="2237" y="933"/>
                  </a:lnTo>
                  <a:lnTo>
                    <a:pt x="2237" y="1771"/>
                  </a:lnTo>
                  <a:lnTo>
                    <a:pt x="1368" y="1771"/>
                  </a:lnTo>
                  <a:lnTo>
                    <a:pt x="1368" y="2601"/>
                  </a:lnTo>
                  <a:close/>
                  <a:moveTo>
                    <a:pt x="4692" y="1187"/>
                  </a:moveTo>
                  <a:lnTo>
                    <a:pt x="5179" y="472"/>
                  </a:lnTo>
                  <a:lnTo>
                    <a:pt x="4487" y="0"/>
                  </a:lnTo>
                  <a:lnTo>
                    <a:pt x="4000" y="714"/>
                  </a:lnTo>
                  <a:lnTo>
                    <a:pt x="4692" y="1187"/>
                  </a:lnTo>
                  <a:close/>
                  <a:moveTo>
                    <a:pt x="2992" y="1771"/>
                  </a:moveTo>
                  <a:lnTo>
                    <a:pt x="3856" y="1771"/>
                  </a:lnTo>
                  <a:lnTo>
                    <a:pt x="3856" y="933"/>
                  </a:lnTo>
                  <a:lnTo>
                    <a:pt x="2992" y="933"/>
                  </a:lnTo>
                  <a:lnTo>
                    <a:pt x="2992" y="1771"/>
                  </a:lnTo>
                  <a:close/>
                </a:path>
              </a:pathLst>
            </a:custGeom>
            <a:solidFill>
              <a:srgbClr val="FFFFFF"/>
            </a:solidFill>
            <a:ln w="9525">
              <a:noFill/>
              <a:round/>
              <a:headEnd/>
              <a:tailEnd/>
            </a:ln>
          </p:spPr>
          <p:txBody>
            <a:bodyPr/>
            <a:lstStyle/>
            <a:p>
              <a:endParaRPr lang="zh-CN" altLang="en-US"/>
            </a:p>
          </p:txBody>
        </p:sp>
        <p:sp>
          <p:nvSpPr>
            <p:cNvPr id="1899677" name="Freeform 26"/>
            <p:cNvSpPr>
              <a:spLocks noEditPoints="1"/>
            </p:cNvSpPr>
            <p:nvPr/>
          </p:nvSpPr>
          <p:spPr bwMode="auto">
            <a:xfrm>
              <a:off x="1313" y="396"/>
              <a:ext cx="225" cy="113"/>
            </a:xfrm>
            <a:custGeom>
              <a:avLst/>
              <a:gdLst>
                <a:gd name="T0" fmla="*/ 2992 w 5179"/>
                <a:gd name="T1" fmla="*/ 830 h 2601"/>
                <a:gd name="T2" fmla="*/ 3856 w 5179"/>
                <a:gd name="T3" fmla="*/ 830 h 2601"/>
                <a:gd name="T4" fmla="*/ 3856 w 5179"/>
                <a:gd name="T5" fmla="*/ 1668 h 2601"/>
                <a:gd name="T6" fmla="*/ 2992 w 5179"/>
                <a:gd name="T7" fmla="*/ 1668 h 2601"/>
                <a:gd name="T8" fmla="*/ 2992 w 5179"/>
                <a:gd name="T9" fmla="*/ 830 h 2601"/>
                <a:gd name="T10" fmla="*/ 4692 w 5179"/>
                <a:gd name="T11" fmla="*/ 1415 h 2601"/>
                <a:gd name="T12" fmla="*/ 5179 w 5179"/>
                <a:gd name="T13" fmla="*/ 2129 h 2601"/>
                <a:gd name="T14" fmla="*/ 4487 w 5179"/>
                <a:gd name="T15" fmla="*/ 2601 h 2601"/>
                <a:gd name="T16" fmla="*/ 4000 w 5179"/>
                <a:gd name="T17" fmla="*/ 1887 h 2601"/>
                <a:gd name="T18" fmla="*/ 4692 w 5179"/>
                <a:gd name="T19" fmla="*/ 1415 h 2601"/>
                <a:gd name="T20" fmla="*/ 1368 w 5179"/>
                <a:gd name="T21" fmla="*/ 0 h 2601"/>
                <a:gd name="T22" fmla="*/ 0 w 5179"/>
                <a:gd name="T23" fmla="*/ 1211 h 2601"/>
                <a:gd name="T24" fmla="*/ 1366 w 5179"/>
                <a:gd name="T25" fmla="*/ 2517 h 2601"/>
                <a:gd name="T26" fmla="*/ 1366 w 5179"/>
                <a:gd name="T27" fmla="*/ 1668 h 2601"/>
                <a:gd name="T28" fmla="*/ 2237 w 5179"/>
                <a:gd name="T29" fmla="*/ 1668 h 2601"/>
                <a:gd name="T30" fmla="*/ 2237 w 5179"/>
                <a:gd name="T31" fmla="*/ 830 h 2601"/>
                <a:gd name="T32" fmla="*/ 1368 w 5179"/>
                <a:gd name="T33" fmla="*/ 830 h 2601"/>
                <a:gd name="T34" fmla="*/ 1368 w 5179"/>
                <a:gd name="T35" fmla="*/ 0 h 26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179"/>
                <a:gd name="T55" fmla="*/ 0 h 2601"/>
                <a:gd name="T56" fmla="*/ 5179 w 5179"/>
                <a:gd name="T57" fmla="*/ 2601 h 260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179" h="2601">
                  <a:moveTo>
                    <a:pt x="2992" y="830"/>
                  </a:moveTo>
                  <a:lnTo>
                    <a:pt x="3856" y="830"/>
                  </a:lnTo>
                  <a:lnTo>
                    <a:pt x="3856" y="1668"/>
                  </a:lnTo>
                  <a:lnTo>
                    <a:pt x="2992" y="1668"/>
                  </a:lnTo>
                  <a:lnTo>
                    <a:pt x="2992" y="830"/>
                  </a:lnTo>
                  <a:close/>
                  <a:moveTo>
                    <a:pt x="4692" y="1415"/>
                  </a:moveTo>
                  <a:lnTo>
                    <a:pt x="5179" y="2129"/>
                  </a:lnTo>
                  <a:lnTo>
                    <a:pt x="4487" y="2601"/>
                  </a:lnTo>
                  <a:lnTo>
                    <a:pt x="4000" y="1887"/>
                  </a:lnTo>
                  <a:lnTo>
                    <a:pt x="4692" y="1415"/>
                  </a:lnTo>
                  <a:close/>
                  <a:moveTo>
                    <a:pt x="1368" y="0"/>
                  </a:moveTo>
                  <a:lnTo>
                    <a:pt x="0" y="1211"/>
                  </a:lnTo>
                  <a:lnTo>
                    <a:pt x="1366" y="2517"/>
                  </a:lnTo>
                  <a:lnTo>
                    <a:pt x="1366" y="1668"/>
                  </a:lnTo>
                  <a:lnTo>
                    <a:pt x="2237" y="1668"/>
                  </a:lnTo>
                  <a:lnTo>
                    <a:pt x="2237" y="830"/>
                  </a:lnTo>
                  <a:lnTo>
                    <a:pt x="1368" y="830"/>
                  </a:lnTo>
                  <a:lnTo>
                    <a:pt x="1368" y="0"/>
                  </a:lnTo>
                  <a:close/>
                </a:path>
              </a:pathLst>
            </a:custGeom>
            <a:solidFill>
              <a:srgbClr val="FFFFFF"/>
            </a:solidFill>
            <a:ln w="9525">
              <a:noFill/>
              <a:round/>
              <a:headEnd/>
              <a:tailEnd/>
            </a:ln>
          </p:spPr>
          <p:txBody>
            <a:bodyPr/>
            <a:lstStyle/>
            <a:p>
              <a:endParaRPr lang="zh-CN" altLang="en-US"/>
            </a:p>
          </p:txBody>
        </p:sp>
        <p:sp>
          <p:nvSpPr>
            <p:cNvPr id="1899678" name="Rectangle 27"/>
            <p:cNvSpPr>
              <a:spLocks noChangeArrowheads="1"/>
            </p:cNvSpPr>
            <p:nvPr/>
          </p:nvSpPr>
          <p:spPr bwMode="auto">
            <a:xfrm>
              <a:off x="1542" y="516"/>
              <a:ext cx="61" cy="170"/>
            </a:xfrm>
            <a:prstGeom prst="rect">
              <a:avLst/>
            </a:prstGeom>
            <a:solidFill>
              <a:srgbClr val="FFFFFF"/>
            </a:solidFill>
            <a:ln w="9525">
              <a:noFill/>
              <a:miter lim="800000"/>
              <a:headEnd/>
              <a:tailEnd/>
            </a:ln>
          </p:spPr>
          <p:txBody>
            <a:bodyPr/>
            <a:lstStyle/>
            <a:p>
              <a:pPr fontAlgn="t"/>
              <a:endParaRPr lang="zh-CN" altLang="en-US"/>
            </a:p>
          </p:txBody>
        </p:sp>
      </p:grpSp>
      <p:sp>
        <p:nvSpPr>
          <p:cNvPr id="1899526" name="Text Box 28"/>
          <p:cNvSpPr txBox="1">
            <a:spLocks noChangeArrowheads="1"/>
          </p:cNvSpPr>
          <p:nvPr/>
        </p:nvSpPr>
        <p:spPr bwMode="auto">
          <a:xfrm>
            <a:off x="1782763" y="2467123"/>
            <a:ext cx="554037" cy="261938"/>
          </a:xfrm>
          <a:prstGeom prst="rect">
            <a:avLst/>
          </a:prstGeom>
          <a:noFill/>
          <a:ln w="9525">
            <a:noFill/>
            <a:miter lim="800000"/>
            <a:headEnd/>
            <a:tailEnd/>
          </a:ln>
        </p:spPr>
        <p:txBody>
          <a:bodyPr wrap="none" lIns="78355" tIns="39177" rIns="78355" bIns="39177">
            <a:spAutoFit/>
          </a:bodyPr>
          <a:lstStyle/>
          <a:p>
            <a:pPr defTabSz="784225" eaLnBrk="0" hangingPunct="0"/>
            <a:r>
              <a:rPr lang="en-US" altLang="zh-CN" sz="1200" b="1">
                <a:latin typeface="Times New Roman" pitchFamily="18" charset="0"/>
                <a:ea typeface="MS PGothic" pitchFamily="34" charset="-128"/>
              </a:rPr>
              <a:t>SGSN</a:t>
            </a:r>
          </a:p>
        </p:txBody>
      </p:sp>
      <p:grpSp>
        <p:nvGrpSpPr>
          <p:cNvPr id="4" name="Group 29"/>
          <p:cNvGrpSpPr>
            <a:grpSpLocks noChangeAspect="1"/>
          </p:cNvGrpSpPr>
          <p:nvPr/>
        </p:nvGrpSpPr>
        <p:grpSpPr bwMode="auto">
          <a:xfrm>
            <a:off x="2352675" y="2952898"/>
            <a:ext cx="444500" cy="269875"/>
            <a:chOff x="1482" y="346"/>
            <a:chExt cx="715" cy="606"/>
          </a:xfrm>
        </p:grpSpPr>
        <p:sp>
          <p:nvSpPr>
            <p:cNvPr id="1899645" name="AutoShape 30"/>
            <p:cNvSpPr>
              <a:spLocks noChangeAspect="1" noChangeArrowheads="1" noTextEdit="1"/>
            </p:cNvSpPr>
            <p:nvPr/>
          </p:nvSpPr>
          <p:spPr bwMode="auto">
            <a:xfrm>
              <a:off x="1482" y="346"/>
              <a:ext cx="715" cy="606"/>
            </a:xfrm>
            <a:prstGeom prst="rect">
              <a:avLst/>
            </a:prstGeom>
            <a:noFill/>
            <a:ln w="9525">
              <a:noFill/>
              <a:miter lim="800000"/>
              <a:headEnd/>
              <a:tailEnd/>
            </a:ln>
          </p:spPr>
          <p:txBody>
            <a:bodyPr/>
            <a:lstStyle/>
            <a:p>
              <a:endParaRPr lang="zh-CN" altLang="en-US"/>
            </a:p>
          </p:txBody>
        </p:sp>
        <p:sp>
          <p:nvSpPr>
            <p:cNvPr id="1899646" name="Freeform 31"/>
            <p:cNvSpPr>
              <a:spLocks/>
            </p:cNvSpPr>
            <p:nvPr/>
          </p:nvSpPr>
          <p:spPr bwMode="auto">
            <a:xfrm>
              <a:off x="1482" y="346"/>
              <a:ext cx="715" cy="606"/>
            </a:xfrm>
            <a:custGeom>
              <a:avLst/>
              <a:gdLst>
                <a:gd name="T0" fmla="*/ 13700 w 16445"/>
                <a:gd name="T1" fmla="*/ 1893 h 13938"/>
                <a:gd name="T2" fmla="*/ 16424 w 16445"/>
                <a:gd name="T3" fmla="*/ 0 h 13938"/>
                <a:gd name="T4" fmla="*/ 2733 w 16445"/>
                <a:gd name="T5" fmla="*/ 26 h 13938"/>
                <a:gd name="T6" fmla="*/ 0 w 16445"/>
                <a:gd name="T7" fmla="*/ 1893 h 13938"/>
                <a:gd name="T8" fmla="*/ 0 w 16445"/>
                <a:gd name="T9" fmla="*/ 13938 h 13938"/>
                <a:gd name="T10" fmla="*/ 13700 w 16445"/>
                <a:gd name="T11" fmla="*/ 13938 h 13938"/>
                <a:gd name="T12" fmla="*/ 16445 w 16445"/>
                <a:gd name="T13" fmla="*/ 12034 h 13938"/>
                <a:gd name="T14" fmla="*/ 16424 w 16445"/>
                <a:gd name="T15" fmla="*/ 0 h 13938"/>
                <a:gd name="T16" fmla="*/ 13700 w 16445"/>
                <a:gd name="T17" fmla="*/ 1893 h 139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445"/>
                <a:gd name="T28" fmla="*/ 0 h 13938"/>
                <a:gd name="T29" fmla="*/ 16445 w 16445"/>
                <a:gd name="T30" fmla="*/ 13938 h 139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445" h="13938">
                  <a:moveTo>
                    <a:pt x="13700" y="1893"/>
                  </a:moveTo>
                  <a:lnTo>
                    <a:pt x="16424" y="0"/>
                  </a:lnTo>
                  <a:lnTo>
                    <a:pt x="2733" y="26"/>
                  </a:lnTo>
                  <a:lnTo>
                    <a:pt x="0" y="1893"/>
                  </a:lnTo>
                  <a:lnTo>
                    <a:pt x="0" y="13938"/>
                  </a:lnTo>
                  <a:lnTo>
                    <a:pt x="13700" y="13938"/>
                  </a:lnTo>
                  <a:lnTo>
                    <a:pt x="16445" y="12034"/>
                  </a:lnTo>
                  <a:lnTo>
                    <a:pt x="16424" y="0"/>
                  </a:lnTo>
                  <a:lnTo>
                    <a:pt x="13700" y="1893"/>
                  </a:lnTo>
                  <a:close/>
                </a:path>
              </a:pathLst>
            </a:custGeom>
            <a:solidFill>
              <a:srgbClr val="4D7299"/>
            </a:solidFill>
            <a:ln w="9525">
              <a:noFill/>
              <a:round/>
              <a:headEnd/>
              <a:tailEnd/>
            </a:ln>
          </p:spPr>
          <p:txBody>
            <a:bodyPr/>
            <a:lstStyle/>
            <a:p>
              <a:endParaRPr lang="zh-CN" altLang="en-US"/>
            </a:p>
          </p:txBody>
        </p:sp>
        <p:sp>
          <p:nvSpPr>
            <p:cNvPr id="1899647" name="Rectangle 32"/>
            <p:cNvSpPr>
              <a:spLocks noChangeArrowheads="1"/>
            </p:cNvSpPr>
            <p:nvPr/>
          </p:nvSpPr>
          <p:spPr bwMode="auto">
            <a:xfrm>
              <a:off x="1482" y="428"/>
              <a:ext cx="596" cy="524"/>
            </a:xfrm>
            <a:prstGeom prst="rect">
              <a:avLst/>
            </a:prstGeom>
            <a:solidFill>
              <a:srgbClr val="7FA6C8"/>
            </a:solidFill>
            <a:ln w="9525">
              <a:noFill/>
              <a:miter lim="800000"/>
              <a:headEnd/>
              <a:tailEnd/>
            </a:ln>
          </p:spPr>
          <p:txBody>
            <a:bodyPr/>
            <a:lstStyle/>
            <a:p>
              <a:pPr fontAlgn="t"/>
              <a:endParaRPr lang="zh-CN" altLang="en-US"/>
            </a:p>
          </p:txBody>
        </p:sp>
        <p:sp>
          <p:nvSpPr>
            <p:cNvPr id="1899648" name="Freeform 33"/>
            <p:cNvSpPr>
              <a:spLocks/>
            </p:cNvSpPr>
            <p:nvPr/>
          </p:nvSpPr>
          <p:spPr bwMode="auto">
            <a:xfrm>
              <a:off x="2078" y="346"/>
              <a:ext cx="119" cy="606"/>
            </a:xfrm>
            <a:custGeom>
              <a:avLst/>
              <a:gdLst>
                <a:gd name="T0" fmla="*/ 2724 w 2745"/>
                <a:gd name="T1" fmla="*/ 0 h 13938"/>
                <a:gd name="T2" fmla="*/ 0 w 2745"/>
                <a:gd name="T3" fmla="*/ 1893 h 13938"/>
                <a:gd name="T4" fmla="*/ 0 w 2745"/>
                <a:gd name="T5" fmla="*/ 13938 h 13938"/>
                <a:gd name="T6" fmla="*/ 2745 w 2745"/>
                <a:gd name="T7" fmla="*/ 12034 h 13938"/>
                <a:gd name="T8" fmla="*/ 2724 w 2745"/>
                <a:gd name="T9" fmla="*/ 0 h 13938"/>
                <a:gd name="T10" fmla="*/ 0 60000 65536"/>
                <a:gd name="T11" fmla="*/ 0 60000 65536"/>
                <a:gd name="T12" fmla="*/ 0 60000 65536"/>
                <a:gd name="T13" fmla="*/ 0 60000 65536"/>
                <a:gd name="T14" fmla="*/ 0 60000 65536"/>
                <a:gd name="T15" fmla="*/ 0 w 2745"/>
                <a:gd name="T16" fmla="*/ 0 h 13938"/>
                <a:gd name="T17" fmla="*/ 2745 w 2745"/>
                <a:gd name="T18" fmla="*/ 13938 h 13938"/>
              </a:gdLst>
              <a:ahLst/>
              <a:cxnLst>
                <a:cxn ang="T10">
                  <a:pos x="T0" y="T1"/>
                </a:cxn>
                <a:cxn ang="T11">
                  <a:pos x="T2" y="T3"/>
                </a:cxn>
                <a:cxn ang="T12">
                  <a:pos x="T4" y="T5"/>
                </a:cxn>
                <a:cxn ang="T13">
                  <a:pos x="T6" y="T7"/>
                </a:cxn>
                <a:cxn ang="T14">
                  <a:pos x="T8" y="T9"/>
                </a:cxn>
              </a:cxnLst>
              <a:rect l="T15" t="T16" r="T17" b="T18"/>
              <a:pathLst>
                <a:path w="2745" h="13938">
                  <a:moveTo>
                    <a:pt x="2724" y="0"/>
                  </a:moveTo>
                  <a:lnTo>
                    <a:pt x="0" y="1893"/>
                  </a:lnTo>
                  <a:lnTo>
                    <a:pt x="0" y="13938"/>
                  </a:lnTo>
                  <a:lnTo>
                    <a:pt x="2745" y="12034"/>
                  </a:lnTo>
                  <a:lnTo>
                    <a:pt x="2724" y="0"/>
                  </a:lnTo>
                  <a:close/>
                </a:path>
              </a:pathLst>
            </a:custGeom>
            <a:solidFill>
              <a:srgbClr val="004264"/>
            </a:solidFill>
            <a:ln w="9525">
              <a:noFill/>
              <a:round/>
              <a:headEnd/>
              <a:tailEnd/>
            </a:ln>
          </p:spPr>
          <p:txBody>
            <a:bodyPr/>
            <a:lstStyle/>
            <a:p>
              <a:endParaRPr lang="zh-CN" altLang="en-US"/>
            </a:p>
          </p:txBody>
        </p:sp>
        <p:sp>
          <p:nvSpPr>
            <p:cNvPr id="1899649" name="Freeform 34"/>
            <p:cNvSpPr>
              <a:spLocks/>
            </p:cNvSpPr>
            <p:nvPr/>
          </p:nvSpPr>
          <p:spPr bwMode="auto">
            <a:xfrm>
              <a:off x="1482" y="346"/>
              <a:ext cx="714" cy="82"/>
            </a:xfrm>
            <a:custGeom>
              <a:avLst/>
              <a:gdLst>
                <a:gd name="T0" fmla="*/ 0 w 16424"/>
                <a:gd name="T1" fmla="*/ 1893 h 1893"/>
                <a:gd name="T2" fmla="*/ 13700 w 16424"/>
                <a:gd name="T3" fmla="*/ 1893 h 1893"/>
                <a:gd name="T4" fmla="*/ 16424 w 16424"/>
                <a:gd name="T5" fmla="*/ 0 h 1893"/>
                <a:gd name="T6" fmla="*/ 2733 w 16424"/>
                <a:gd name="T7" fmla="*/ 26 h 1893"/>
                <a:gd name="T8" fmla="*/ 0 w 16424"/>
                <a:gd name="T9" fmla="*/ 1893 h 1893"/>
                <a:gd name="T10" fmla="*/ 0 60000 65536"/>
                <a:gd name="T11" fmla="*/ 0 60000 65536"/>
                <a:gd name="T12" fmla="*/ 0 60000 65536"/>
                <a:gd name="T13" fmla="*/ 0 60000 65536"/>
                <a:gd name="T14" fmla="*/ 0 60000 65536"/>
                <a:gd name="T15" fmla="*/ 0 w 16424"/>
                <a:gd name="T16" fmla="*/ 0 h 1893"/>
                <a:gd name="T17" fmla="*/ 16424 w 16424"/>
                <a:gd name="T18" fmla="*/ 1893 h 1893"/>
              </a:gdLst>
              <a:ahLst/>
              <a:cxnLst>
                <a:cxn ang="T10">
                  <a:pos x="T0" y="T1"/>
                </a:cxn>
                <a:cxn ang="T11">
                  <a:pos x="T2" y="T3"/>
                </a:cxn>
                <a:cxn ang="T12">
                  <a:pos x="T4" y="T5"/>
                </a:cxn>
                <a:cxn ang="T13">
                  <a:pos x="T6" y="T7"/>
                </a:cxn>
                <a:cxn ang="T14">
                  <a:pos x="T8" y="T9"/>
                </a:cxn>
              </a:cxnLst>
              <a:rect l="T15" t="T16" r="T17" b="T18"/>
              <a:pathLst>
                <a:path w="16424" h="1893">
                  <a:moveTo>
                    <a:pt x="0" y="1893"/>
                  </a:moveTo>
                  <a:lnTo>
                    <a:pt x="13700" y="1893"/>
                  </a:lnTo>
                  <a:lnTo>
                    <a:pt x="16424" y="0"/>
                  </a:lnTo>
                  <a:lnTo>
                    <a:pt x="2733" y="26"/>
                  </a:lnTo>
                  <a:lnTo>
                    <a:pt x="0" y="1893"/>
                  </a:lnTo>
                  <a:close/>
                </a:path>
              </a:pathLst>
            </a:custGeom>
            <a:solidFill>
              <a:srgbClr val="4D7299"/>
            </a:solidFill>
            <a:ln w="9525">
              <a:noFill/>
              <a:round/>
              <a:headEnd/>
              <a:tailEnd/>
            </a:ln>
          </p:spPr>
          <p:txBody>
            <a:bodyPr/>
            <a:lstStyle/>
            <a:p>
              <a:endParaRPr lang="zh-CN" altLang="en-US"/>
            </a:p>
          </p:txBody>
        </p:sp>
        <p:sp>
          <p:nvSpPr>
            <p:cNvPr id="1899650" name="Freeform 35"/>
            <p:cNvSpPr>
              <a:spLocks noEditPoints="1"/>
            </p:cNvSpPr>
            <p:nvPr/>
          </p:nvSpPr>
          <p:spPr bwMode="auto">
            <a:xfrm>
              <a:off x="1868" y="698"/>
              <a:ext cx="177" cy="10"/>
            </a:xfrm>
            <a:custGeom>
              <a:avLst/>
              <a:gdLst>
                <a:gd name="T0" fmla="*/ 1043 w 4061"/>
                <a:gd name="T1" fmla="*/ 20 h 234"/>
                <a:gd name="T2" fmla="*/ 1044 w 4061"/>
                <a:gd name="T3" fmla="*/ 228 h 234"/>
                <a:gd name="T4" fmla="*/ 0 w 4061"/>
                <a:gd name="T5" fmla="*/ 234 h 234"/>
                <a:gd name="T6" fmla="*/ 0 w 4061"/>
                <a:gd name="T7" fmla="*/ 27 h 234"/>
                <a:gd name="T8" fmla="*/ 1043 w 4061"/>
                <a:gd name="T9" fmla="*/ 20 h 234"/>
                <a:gd name="T10" fmla="*/ 4061 w 4061"/>
                <a:gd name="T11" fmla="*/ 0 h 234"/>
                <a:gd name="T12" fmla="*/ 3755 w 4061"/>
                <a:gd name="T13" fmla="*/ 2 h 234"/>
                <a:gd name="T14" fmla="*/ 3756 w 4061"/>
                <a:gd name="T15" fmla="*/ 211 h 234"/>
                <a:gd name="T16" fmla="*/ 4061 w 4061"/>
                <a:gd name="T17" fmla="*/ 209 h 234"/>
                <a:gd name="T18" fmla="*/ 4061 w 4061"/>
                <a:gd name="T19" fmla="*/ 0 h 234"/>
                <a:gd name="T20" fmla="*/ 3546 w 4061"/>
                <a:gd name="T21" fmla="*/ 4 h 234"/>
                <a:gd name="T22" fmla="*/ 3547 w 4061"/>
                <a:gd name="T23" fmla="*/ 212 h 234"/>
                <a:gd name="T24" fmla="*/ 2504 w 4061"/>
                <a:gd name="T25" fmla="*/ 219 h 234"/>
                <a:gd name="T26" fmla="*/ 2503 w 4061"/>
                <a:gd name="T27" fmla="*/ 10 h 234"/>
                <a:gd name="T28" fmla="*/ 3546 w 4061"/>
                <a:gd name="T29" fmla="*/ 4 h 234"/>
                <a:gd name="T30" fmla="*/ 2294 w 4061"/>
                <a:gd name="T31" fmla="*/ 12 h 234"/>
                <a:gd name="T32" fmla="*/ 2295 w 4061"/>
                <a:gd name="T33" fmla="*/ 220 h 234"/>
                <a:gd name="T34" fmla="*/ 1252 w 4061"/>
                <a:gd name="T35" fmla="*/ 226 h 234"/>
                <a:gd name="T36" fmla="*/ 1251 w 4061"/>
                <a:gd name="T37" fmla="*/ 18 h 234"/>
                <a:gd name="T38" fmla="*/ 2294 w 4061"/>
                <a:gd name="T39" fmla="*/ 12 h 23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61"/>
                <a:gd name="T61" fmla="*/ 0 h 234"/>
                <a:gd name="T62" fmla="*/ 4061 w 4061"/>
                <a:gd name="T63" fmla="*/ 234 h 23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61" h="234">
                  <a:moveTo>
                    <a:pt x="1043" y="20"/>
                  </a:moveTo>
                  <a:lnTo>
                    <a:pt x="1044" y="228"/>
                  </a:lnTo>
                  <a:lnTo>
                    <a:pt x="0" y="234"/>
                  </a:lnTo>
                  <a:lnTo>
                    <a:pt x="0" y="27"/>
                  </a:lnTo>
                  <a:lnTo>
                    <a:pt x="1043" y="20"/>
                  </a:lnTo>
                  <a:close/>
                  <a:moveTo>
                    <a:pt x="4061" y="0"/>
                  </a:moveTo>
                  <a:lnTo>
                    <a:pt x="3755" y="2"/>
                  </a:lnTo>
                  <a:lnTo>
                    <a:pt x="3756" y="211"/>
                  </a:lnTo>
                  <a:lnTo>
                    <a:pt x="4061" y="209"/>
                  </a:lnTo>
                  <a:lnTo>
                    <a:pt x="4061" y="0"/>
                  </a:lnTo>
                  <a:close/>
                  <a:moveTo>
                    <a:pt x="3546" y="4"/>
                  </a:moveTo>
                  <a:lnTo>
                    <a:pt x="3547" y="212"/>
                  </a:lnTo>
                  <a:lnTo>
                    <a:pt x="2504" y="219"/>
                  </a:lnTo>
                  <a:lnTo>
                    <a:pt x="2503" y="10"/>
                  </a:lnTo>
                  <a:lnTo>
                    <a:pt x="3546" y="4"/>
                  </a:lnTo>
                  <a:close/>
                  <a:moveTo>
                    <a:pt x="2294" y="12"/>
                  </a:moveTo>
                  <a:lnTo>
                    <a:pt x="2295" y="220"/>
                  </a:lnTo>
                  <a:lnTo>
                    <a:pt x="1252" y="226"/>
                  </a:lnTo>
                  <a:lnTo>
                    <a:pt x="1251" y="18"/>
                  </a:lnTo>
                  <a:lnTo>
                    <a:pt x="2294" y="12"/>
                  </a:lnTo>
                  <a:close/>
                </a:path>
              </a:pathLst>
            </a:custGeom>
            <a:solidFill>
              <a:srgbClr val="1F1A17"/>
            </a:solidFill>
            <a:ln w="9525">
              <a:noFill/>
              <a:round/>
              <a:headEnd/>
              <a:tailEnd/>
            </a:ln>
          </p:spPr>
          <p:txBody>
            <a:bodyPr/>
            <a:lstStyle/>
            <a:p>
              <a:endParaRPr lang="zh-CN" altLang="en-US"/>
            </a:p>
          </p:txBody>
        </p:sp>
        <p:sp>
          <p:nvSpPr>
            <p:cNvPr id="1899651" name="Freeform 36"/>
            <p:cNvSpPr>
              <a:spLocks noEditPoints="1"/>
            </p:cNvSpPr>
            <p:nvPr/>
          </p:nvSpPr>
          <p:spPr bwMode="auto">
            <a:xfrm>
              <a:off x="1517" y="698"/>
              <a:ext cx="185" cy="10"/>
            </a:xfrm>
            <a:custGeom>
              <a:avLst/>
              <a:gdLst>
                <a:gd name="T0" fmla="*/ 1043 w 4242"/>
                <a:gd name="T1" fmla="*/ 20 h 234"/>
                <a:gd name="T2" fmla="*/ 1043 w 4242"/>
                <a:gd name="T3" fmla="*/ 228 h 234"/>
                <a:gd name="T4" fmla="*/ 1 w 4242"/>
                <a:gd name="T5" fmla="*/ 234 h 234"/>
                <a:gd name="T6" fmla="*/ 0 w 4242"/>
                <a:gd name="T7" fmla="*/ 27 h 234"/>
                <a:gd name="T8" fmla="*/ 1043 w 4242"/>
                <a:gd name="T9" fmla="*/ 20 h 234"/>
                <a:gd name="T10" fmla="*/ 4241 w 4242"/>
                <a:gd name="T11" fmla="*/ 0 h 234"/>
                <a:gd name="T12" fmla="*/ 3755 w 4242"/>
                <a:gd name="T13" fmla="*/ 3 h 234"/>
                <a:gd name="T14" fmla="*/ 3756 w 4242"/>
                <a:gd name="T15" fmla="*/ 212 h 234"/>
                <a:gd name="T16" fmla="*/ 4242 w 4242"/>
                <a:gd name="T17" fmla="*/ 209 h 234"/>
                <a:gd name="T18" fmla="*/ 4241 w 4242"/>
                <a:gd name="T19" fmla="*/ 0 h 234"/>
                <a:gd name="T20" fmla="*/ 3546 w 4242"/>
                <a:gd name="T21" fmla="*/ 5 h 234"/>
                <a:gd name="T22" fmla="*/ 3547 w 4242"/>
                <a:gd name="T23" fmla="*/ 213 h 234"/>
                <a:gd name="T24" fmla="*/ 2504 w 4242"/>
                <a:gd name="T25" fmla="*/ 219 h 234"/>
                <a:gd name="T26" fmla="*/ 2503 w 4242"/>
                <a:gd name="T27" fmla="*/ 11 h 234"/>
                <a:gd name="T28" fmla="*/ 3546 w 4242"/>
                <a:gd name="T29" fmla="*/ 5 h 234"/>
                <a:gd name="T30" fmla="*/ 2294 w 4242"/>
                <a:gd name="T31" fmla="*/ 12 h 234"/>
                <a:gd name="T32" fmla="*/ 2295 w 4242"/>
                <a:gd name="T33" fmla="*/ 220 h 234"/>
                <a:gd name="T34" fmla="*/ 1252 w 4242"/>
                <a:gd name="T35" fmla="*/ 227 h 234"/>
                <a:gd name="T36" fmla="*/ 1251 w 4242"/>
                <a:gd name="T37" fmla="*/ 19 h 234"/>
                <a:gd name="T38" fmla="*/ 2294 w 4242"/>
                <a:gd name="T39" fmla="*/ 12 h 23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42"/>
                <a:gd name="T61" fmla="*/ 0 h 234"/>
                <a:gd name="T62" fmla="*/ 4242 w 4242"/>
                <a:gd name="T63" fmla="*/ 234 h 23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42" h="234">
                  <a:moveTo>
                    <a:pt x="1043" y="20"/>
                  </a:moveTo>
                  <a:lnTo>
                    <a:pt x="1043" y="228"/>
                  </a:lnTo>
                  <a:lnTo>
                    <a:pt x="1" y="234"/>
                  </a:lnTo>
                  <a:lnTo>
                    <a:pt x="0" y="27"/>
                  </a:lnTo>
                  <a:lnTo>
                    <a:pt x="1043" y="20"/>
                  </a:lnTo>
                  <a:close/>
                  <a:moveTo>
                    <a:pt x="4241" y="0"/>
                  </a:moveTo>
                  <a:lnTo>
                    <a:pt x="3755" y="3"/>
                  </a:lnTo>
                  <a:lnTo>
                    <a:pt x="3756" y="212"/>
                  </a:lnTo>
                  <a:lnTo>
                    <a:pt x="4242" y="209"/>
                  </a:lnTo>
                  <a:lnTo>
                    <a:pt x="4241" y="0"/>
                  </a:lnTo>
                  <a:close/>
                  <a:moveTo>
                    <a:pt x="3546" y="5"/>
                  </a:moveTo>
                  <a:lnTo>
                    <a:pt x="3547" y="213"/>
                  </a:lnTo>
                  <a:lnTo>
                    <a:pt x="2504" y="219"/>
                  </a:lnTo>
                  <a:lnTo>
                    <a:pt x="2503" y="11"/>
                  </a:lnTo>
                  <a:lnTo>
                    <a:pt x="3546" y="5"/>
                  </a:lnTo>
                  <a:close/>
                  <a:moveTo>
                    <a:pt x="2294" y="12"/>
                  </a:moveTo>
                  <a:lnTo>
                    <a:pt x="2295" y="220"/>
                  </a:lnTo>
                  <a:lnTo>
                    <a:pt x="1252" y="227"/>
                  </a:lnTo>
                  <a:lnTo>
                    <a:pt x="1251" y="19"/>
                  </a:lnTo>
                  <a:lnTo>
                    <a:pt x="2294" y="12"/>
                  </a:lnTo>
                  <a:close/>
                </a:path>
              </a:pathLst>
            </a:custGeom>
            <a:solidFill>
              <a:srgbClr val="1F1A17"/>
            </a:solidFill>
            <a:ln w="9525">
              <a:noFill/>
              <a:round/>
              <a:headEnd/>
              <a:tailEnd/>
            </a:ln>
          </p:spPr>
          <p:txBody>
            <a:bodyPr/>
            <a:lstStyle/>
            <a:p>
              <a:endParaRPr lang="zh-CN" altLang="en-US"/>
            </a:p>
          </p:txBody>
        </p:sp>
        <p:sp>
          <p:nvSpPr>
            <p:cNvPr id="1899652" name="Freeform 37"/>
            <p:cNvSpPr>
              <a:spLocks noEditPoints="1"/>
            </p:cNvSpPr>
            <p:nvPr/>
          </p:nvSpPr>
          <p:spPr bwMode="auto">
            <a:xfrm>
              <a:off x="1869" y="694"/>
              <a:ext cx="177" cy="10"/>
            </a:xfrm>
            <a:custGeom>
              <a:avLst/>
              <a:gdLst>
                <a:gd name="T0" fmla="*/ 1043 w 4062"/>
                <a:gd name="T1" fmla="*/ 21 h 235"/>
                <a:gd name="T2" fmla="*/ 1043 w 4062"/>
                <a:gd name="T3" fmla="*/ 228 h 235"/>
                <a:gd name="T4" fmla="*/ 1 w 4062"/>
                <a:gd name="T5" fmla="*/ 235 h 235"/>
                <a:gd name="T6" fmla="*/ 0 w 4062"/>
                <a:gd name="T7" fmla="*/ 27 h 235"/>
                <a:gd name="T8" fmla="*/ 1043 w 4062"/>
                <a:gd name="T9" fmla="*/ 21 h 235"/>
                <a:gd name="T10" fmla="*/ 4061 w 4062"/>
                <a:gd name="T11" fmla="*/ 0 h 235"/>
                <a:gd name="T12" fmla="*/ 3754 w 4062"/>
                <a:gd name="T13" fmla="*/ 2 h 235"/>
                <a:gd name="T14" fmla="*/ 3755 w 4062"/>
                <a:gd name="T15" fmla="*/ 210 h 235"/>
                <a:gd name="T16" fmla="*/ 4062 w 4062"/>
                <a:gd name="T17" fmla="*/ 208 h 235"/>
                <a:gd name="T18" fmla="*/ 4061 w 4062"/>
                <a:gd name="T19" fmla="*/ 0 h 235"/>
                <a:gd name="T20" fmla="*/ 3546 w 4062"/>
                <a:gd name="T21" fmla="*/ 4 h 235"/>
                <a:gd name="T22" fmla="*/ 3547 w 4062"/>
                <a:gd name="T23" fmla="*/ 212 h 235"/>
                <a:gd name="T24" fmla="*/ 2504 w 4062"/>
                <a:gd name="T25" fmla="*/ 218 h 235"/>
                <a:gd name="T26" fmla="*/ 2503 w 4062"/>
                <a:gd name="T27" fmla="*/ 10 h 235"/>
                <a:gd name="T28" fmla="*/ 3546 w 4062"/>
                <a:gd name="T29" fmla="*/ 4 h 235"/>
                <a:gd name="T30" fmla="*/ 2294 w 4062"/>
                <a:gd name="T31" fmla="*/ 12 h 235"/>
                <a:gd name="T32" fmla="*/ 2295 w 4062"/>
                <a:gd name="T33" fmla="*/ 220 h 235"/>
                <a:gd name="T34" fmla="*/ 1252 w 4062"/>
                <a:gd name="T35" fmla="*/ 226 h 235"/>
                <a:gd name="T36" fmla="*/ 1252 w 4062"/>
                <a:gd name="T37" fmla="*/ 19 h 235"/>
                <a:gd name="T38" fmla="*/ 2294 w 4062"/>
                <a:gd name="T39" fmla="*/ 12 h 2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62"/>
                <a:gd name="T61" fmla="*/ 0 h 235"/>
                <a:gd name="T62" fmla="*/ 4062 w 4062"/>
                <a:gd name="T63" fmla="*/ 235 h 23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62" h="235">
                  <a:moveTo>
                    <a:pt x="1043" y="21"/>
                  </a:moveTo>
                  <a:lnTo>
                    <a:pt x="1043" y="228"/>
                  </a:lnTo>
                  <a:lnTo>
                    <a:pt x="1" y="235"/>
                  </a:lnTo>
                  <a:lnTo>
                    <a:pt x="0" y="27"/>
                  </a:lnTo>
                  <a:lnTo>
                    <a:pt x="1043" y="21"/>
                  </a:lnTo>
                  <a:close/>
                  <a:moveTo>
                    <a:pt x="4061" y="0"/>
                  </a:moveTo>
                  <a:lnTo>
                    <a:pt x="3754" y="2"/>
                  </a:lnTo>
                  <a:lnTo>
                    <a:pt x="3755" y="210"/>
                  </a:lnTo>
                  <a:lnTo>
                    <a:pt x="4062" y="208"/>
                  </a:lnTo>
                  <a:lnTo>
                    <a:pt x="4061" y="0"/>
                  </a:lnTo>
                  <a:close/>
                  <a:moveTo>
                    <a:pt x="3546" y="4"/>
                  </a:moveTo>
                  <a:lnTo>
                    <a:pt x="3547" y="212"/>
                  </a:lnTo>
                  <a:lnTo>
                    <a:pt x="2504" y="218"/>
                  </a:lnTo>
                  <a:lnTo>
                    <a:pt x="2503" y="10"/>
                  </a:lnTo>
                  <a:lnTo>
                    <a:pt x="3546" y="4"/>
                  </a:lnTo>
                  <a:close/>
                  <a:moveTo>
                    <a:pt x="2294" y="12"/>
                  </a:moveTo>
                  <a:lnTo>
                    <a:pt x="2295" y="220"/>
                  </a:lnTo>
                  <a:lnTo>
                    <a:pt x="1252" y="226"/>
                  </a:lnTo>
                  <a:lnTo>
                    <a:pt x="1252" y="19"/>
                  </a:lnTo>
                  <a:lnTo>
                    <a:pt x="2294" y="12"/>
                  </a:lnTo>
                  <a:close/>
                </a:path>
              </a:pathLst>
            </a:custGeom>
            <a:solidFill>
              <a:srgbClr val="FFFFFF"/>
            </a:solidFill>
            <a:ln w="9525">
              <a:noFill/>
              <a:round/>
              <a:headEnd/>
              <a:tailEnd/>
            </a:ln>
          </p:spPr>
          <p:txBody>
            <a:bodyPr/>
            <a:lstStyle/>
            <a:p>
              <a:endParaRPr lang="zh-CN" altLang="en-US"/>
            </a:p>
          </p:txBody>
        </p:sp>
        <p:sp>
          <p:nvSpPr>
            <p:cNvPr id="1899653" name="Freeform 38"/>
            <p:cNvSpPr>
              <a:spLocks noEditPoints="1"/>
            </p:cNvSpPr>
            <p:nvPr/>
          </p:nvSpPr>
          <p:spPr bwMode="auto">
            <a:xfrm>
              <a:off x="1518" y="694"/>
              <a:ext cx="185" cy="10"/>
            </a:xfrm>
            <a:custGeom>
              <a:avLst/>
              <a:gdLst>
                <a:gd name="T0" fmla="*/ 1043 w 4241"/>
                <a:gd name="T1" fmla="*/ 21 h 235"/>
                <a:gd name="T2" fmla="*/ 1044 w 4241"/>
                <a:gd name="T3" fmla="*/ 228 h 235"/>
                <a:gd name="T4" fmla="*/ 1 w 4241"/>
                <a:gd name="T5" fmla="*/ 235 h 235"/>
                <a:gd name="T6" fmla="*/ 0 w 4241"/>
                <a:gd name="T7" fmla="*/ 27 h 235"/>
                <a:gd name="T8" fmla="*/ 1043 w 4241"/>
                <a:gd name="T9" fmla="*/ 21 h 235"/>
                <a:gd name="T10" fmla="*/ 4240 w 4241"/>
                <a:gd name="T11" fmla="*/ 0 h 235"/>
                <a:gd name="T12" fmla="*/ 3754 w 4241"/>
                <a:gd name="T13" fmla="*/ 3 h 235"/>
                <a:gd name="T14" fmla="*/ 3755 w 4241"/>
                <a:gd name="T15" fmla="*/ 211 h 235"/>
                <a:gd name="T16" fmla="*/ 4241 w 4241"/>
                <a:gd name="T17" fmla="*/ 208 h 235"/>
                <a:gd name="T18" fmla="*/ 4240 w 4241"/>
                <a:gd name="T19" fmla="*/ 0 h 235"/>
                <a:gd name="T20" fmla="*/ 3545 w 4241"/>
                <a:gd name="T21" fmla="*/ 5 h 235"/>
                <a:gd name="T22" fmla="*/ 3547 w 4241"/>
                <a:gd name="T23" fmla="*/ 213 h 235"/>
                <a:gd name="T24" fmla="*/ 2503 w 4241"/>
                <a:gd name="T25" fmla="*/ 219 h 235"/>
                <a:gd name="T26" fmla="*/ 2502 w 4241"/>
                <a:gd name="T27" fmla="*/ 11 h 235"/>
                <a:gd name="T28" fmla="*/ 3545 w 4241"/>
                <a:gd name="T29" fmla="*/ 5 h 235"/>
                <a:gd name="T30" fmla="*/ 2295 w 4241"/>
                <a:gd name="T31" fmla="*/ 12 h 235"/>
                <a:gd name="T32" fmla="*/ 2295 w 4241"/>
                <a:gd name="T33" fmla="*/ 220 h 235"/>
                <a:gd name="T34" fmla="*/ 1251 w 4241"/>
                <a:gd name="T35" fmla="*/ 227 h 235"/>
                <a:gd name="T36" fmla="*/ 1251 w 4241"/>
                <a:gd name="T37" fmla="*/ 20 h 235"/>
                <a:gd name="T38" fmla="*/ 2295 w 4241"/>
                <a:gd name="T39" fmla="*/ 12 h 2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41"/>
                <a:gd name="T61" fmla="*/ 0 h 235"/>
                <a:gd name="T62" fmla="*/ 4241 w 4241"/>
                <a:gd name="T63" fmla="*/ 235 h 23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41" h="235">
                  <a:moveTo>
                    <a:pt x="1043" y="21"/>
                  </a:moveTo>
                  <a:lnTo>
                    <a:pt x="1044" y="228"/>
                  </a:lnTo>
                  <a:lnTo>
                    <a:pt x="1" y="235"/>
                  </a:lnTo>
                  <a:lnTo>
                    <a:pt x="0" y="27"/>
                  </a:lnTo>
                  <a:lnTo>
                    <a:pt x="1043" y="21"/>
                  </a:lnTo>
                  <a:close/>
                  <a:moveTo>
                    <a:pt x="4240" y="0"/>
                  </a:moveTo>
                  <a:lnTo>
                    <a:pt x="3754" y="3"/>
                  </a:lnTo>
                  <a:lnTo>
                    <a:pt x="3755" y="211"/>
                  </a:lnTo>
                  <a:lnTo>
                    <a:pt x="4241" y="208"/>
                  </a:lnTo>
                  <a:lnTo>
                    <a:pt x="4240" y="0"/>
                  </a:lnTo>
                  <a:close/>
                  <a:moveTo>
                    <a:pt x="3545" y="5"/>
                  </a:moveTo>
                  <a:lnTo>
                    <a:pt x="3547" y="213"/>
                  </a:lnTo>
                  <a:lnTo>
                    <a:pt x="2503" y="219"/>
                  </a:lnTo>
                  <a:lnTo>
                    <a:pt x="2502" y="11"/>
                  </a:lnTo>
                  <a:lnTo>
                    <a:pt x="3545" y="5"/>
                  </a:lnTo>
                  <a:close/>
                  <a:moveTo>
                    <a:pt x="2295" y="12"/>
                  </a:moveTo>
                  <a:lnTo>
                    <a:pt x="2295" y="220"/>
                  </a:lnTo>
                  <a:lnTo>
                    <a:pt x="1251" y="227"/>
                  </a:lnTo>
                  <a:lnTo>
                    <a:pt x="1251" y="20"/>
                  </a:lnTo>
                  <a:lnTo>
                    <a:pt x="2295" y="12"/>
                  </a:lnTo>
                  <a:close/>
                </a:path>
              </a:pathLst>
            </a:custGeom>
            <a:solidFill>
              <a:srgbClr val="FFFFFF"/>
            </a:solidFill>
            <a:ln w="9525">
              <a:noFill/>
              <a:round/>
              <a:headEnd/>
              <a:tailEnd/>
            </a:ln>
          </p:spPr>
          <p:txBody>
            <a:bodyPr/>
            <a:lstStyle/>
            <a:p>
              <a:endParaRPr lang="zh-CN" altLang="en-US"/>
            </a:p>
          </p:txBody>
        </p:sp>
        <p:sp>
          <p:nvSpPr>
            <p:cNvPr id="1899654" name="Freeform 39"/>
            <p:cNvSpPr>
              <a:spLocks/>
            </p:cNvSpPr>
            <p:nvPr/>
          </p:nvSpPr>
          <p:spPr bwMode="auto">
            <a:xfrm>
              <a:off x="1546" y="508"/>
              <a:ext cx="196" cy="117"/>
            </a:xfrm>
            <a:custGeom>
              <a:avLst/>
              <a:gdLst>
                <a:gd name="T0" fmla="*/ 4513 w 4513"/>
                <a:gd name="T1" fmla="*/ 2108 h 2691"/>
                <a:gd name="T2" fmla="*/ 3340 w 4513"/>
                <a:gd name="T3" fmla="*/ 818 h 2691"/>
                <a:gd name="T4" fmla="*/ 1330 w 4513"/>
                <a:gd name="T5" fmla="*/ 792 h 2691"/>
                <a:gd name="T6" fmla="*/ 1313 w 4513"/>
                <a:gd name="T7" fmla="*/ 0 h 2691"/>
                <a:gd name="T8" fmla="*/ 0 w 4513"/>
                <a:gd name="T9" fmla="*/ 1162 h 2691"/>
                <a:gd name="T10" fmla="*/ 1305 w 4513"/>
                <a:gd name="T11" fmla="*/ 2409 h 2691"/>
                <a:gd name="T12" fmla="*/ 1305 w 4513"/>
                <a:gd name="T13" fmla="*/ 1584 h 2691"/>
                <a:gd name="T14" fmla="*/ 2823 w 4513"/>
                <a:gd name="T15" fmla="*/ 1584 h 2691"/>
                <a:gd name="T16" fmla="*/ 2835 w 4513"/>
                <a:gd name="T17" fmla="*/ 1595 h 2691"/>
                <a:gd name="T18" fmla="*/ 2870 w 4513"/>
                <a:gd name="T19" fmla="*/ 1629 h 2691"/>
                <a:gd name="T20" fmla="*/ 2924 w 4513"/>
                <a:gd name="T21" fmla="*/ 1681 h 2691"/>
                <a:gd name="T22" fmla="*/ 2995 w 4513"/>
                <a:gd name="T23" fmla="*/ 1749 h 2691"/>
                <a:gd name="T24" fmla="*/ 3077 w 4513"/>
                <a:gd name="T25" fmla="*/ 1829 h 2691"/>
                <a:gd name="T26" fmla="*/ 3169 w 4513"/>
                <a:gd name="T27" fmla="*/ 1920 h 2691"/>
                <a:gd name="T28" fmla="*/ 3268 w 4513"/>
                <a:gd name="T29" fmla="*/ 2016 h 2691"/>
                <a:gd name="T30" fmla="*/ 3369 w 4513"/>
                <a:gd name="T31" fmla="*/ 2117 h 2691"/>
                <a:gd name="T32" fmla="*/ 3469 w 4513"/>
                <a:gd name="T33" fmla="*/ 2218 h 2691"/>
                <a:gd name="T34" fmla="*/ 3565 w 4513"/>
                <a:gd name="T35" fmla="*/ 2317 h 2691"/>
                <a:gd name="T36" fmla="*/ 3655 w 4513"/>
                <a:gd name="T37" fmla="*/ 2410 h 2691"/>
                <a:gd name="T38" fmla="*/ 3734 w 4513"/>
                <a:gd name="T39" fmla="*/ 2495 h 2691"/>
                <a:gd name="T40" fmla="*/ 3768 w 4513"/>
                <a:gd name="T41" fmla="*/ 2533 h 2691"/>
                <a:gd name="T42" fmla="*/ 3798 w 4513"/>
                <a:gd name="T43" fmla="*/ 2569 h 2691"/>
                <a:gd name="T44" fmla="*/ 3825 w 4513"/>
                <a:gd name="T45" fmla="*/ 2599 h 2691"/>
                <a:gd name="T46" fmla="*/ 3847 w 4513"/>
                <a:gd name="T47" fmla="*/ 2627 h 2691"/>
                <a:gd name="T48" fmla="*/ 3863 w 4513"/>
                <a:gd name="T49" fmla="*/ 2650 h 2691"/>
                <a:gd name="T50" fmla="*/ 3875 w 4513"/>
                <a:gd name="T51" fmla="*/ 2668 h 2691"/>
                <a:gd name="T52" fmla="*/ 3879 w 4513"/>
                <a:gd name="T53" fmla="*/ 2682 h 2691"/>
                <a:gd name="T54" fmla="*/ 3878 w 4513"/>
                <a:gd name="T55" fmla="*/ 2689 h 2691"/>
                <a:gd name="T56" fmla="*/ 3877 w 4513"/>
                <a:gd name="T57" fmla="*/ 2691 h 2691"/>
                <a:gd name="T58" fmla="*/ 3891 w 4513"/>
                <a:gd name="T59" fmla="*/ 2680 h 2691"/>
                <a:gd name="T60" fmla="*/ 3918 w 4513"/>
                <a:gd name="T61" fmla="*/ 2655 h 2691"/>
                <a:gd name="T62" fmla="*/ 3956 w 4513"/>
                <a:gd name="T63" fmla="*/ 2620 h 2691"/>
                <a:gd name="T64" fmla="*/ 4003 w 4513"/>
                <a:gd name="T65" fmla="*/ 2578 h 2691"/>
                <a:gd name="T66" fmla="*/ 4057 w 4513"/>
                <a:gd name="T67" fmla="*/ 2528 h 2691"/>
                <a:gd name="T68" fmla="*/ 4116 w 4513"/>
                <a:gd name="T69" fmla="*/ 2474 h 2691"/>
                <a:gd name="T70" fmla="*/ 4177 w 4513"/>
                <a:gd name="T71" fmla="*/ 2418 h 2691"/>
                <a:gd name="T72" fmla="*/ 4238 w 4513"/>
                <a:gd name="T73" fmla="*/ 2361 h 2691"/>
                <a:gd name="T74" fmla="*/ 4299 w 4513"/>
                <a:gd name="T75" fmla="*/ 2305 h 2691"/>
                <a:gd name="T76" fmla="*/ 4356 w 4513"/>
                <a:gd name="T77" fmla="*/ 2253 h 2691"/>
                <a:gd name="T78" fmla="*/ 4407 w 4513"/>
                <a:gd name="T79" fmla="*/ 2206 h 2691"/>
                <a:gd name="T80" fmla="*/ 4450 w 4513"/>
                <a:gd name="T81" fmla="*/ 2166 h 2691"/>
                <a:gd name="T82" fmla="*/ 4483 w 4513"/>
                <a:gd name="T83" fmla="*/ 2135 h 2691"/>
                <a:gd name="T84" fmla="*/ 4506 w 4513"/>
                <a:gd name="T85" fmla="*/ 2115 h 2691"/>
                <a:gd name="T86" fmla="*/ 4513 w 4513"/>
                <a:gd name="T87" fmla="*/ 2108 h 269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513"/>
                <a:gd name="T133" fmla="*/ 0 h 2691"/>
                <a:gd name="T134" fmla="*/ 4513 w 4513"/>
                <a:gd name="T135" fmla="*/ 2691 h 269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513" h="2691">
                  <a:moveTo>
                    <a:pt x="4513" y="2108"/>
                  </a:moveTo>
                  <a:lnTo>
                    <a:pt x="3340" y="818"/>
                  </a:lnTo>
                  <a:lnTo>
                    <a:pt x="1330" y="792"/>
                  </a:lnTo>
                  <a:lnTo>
                    <a:pt x="1313" y="0"/>
                  </a:lnTo>
                  <a:lnTo>
                    <a:pt x="0" y="1162"/>
                  </a:lnTo>
                  <a:lnTo>
                    <a:pt x="1305" y="2409"/>
                  </a:lnTo>
                  <a:lnTo>
                    <a:pt x="1305" y="1584"/>
                  </a:lnTo>
                  <a:lnTo>
                    <a:pt x="2823" y="1584"/>
                  </a:lnTo>
                  <a:lnTo>
                    <a:pt x="2835" y="1595"/>
                  </a:lnTo>
                  <a:lnTo>
                    <a:pt x="2870" y="1629"/>
                  </a:lnTo>
                  <a:lnTo>
                    <a:pt x="2924" y="1681"/>
                  </a:lnTo>
                  <a:lnTo>
                    <a:pt x="2995" y="1749"/>
                  </a:lnTo>
                  <a:lnTo>
                    <a:pt x="3077" y="1829"/>
                  </a:lnTo>
                  <a:lnTo>
                    <a:pt x="3169" y="1920"/>
                  </a:lnTo>
                  <a:lnTo>
                    <a:pt x="3268" y="2016"/>
                  </a:lnTo>
                  <a:lnTo>
                    <a:pt x="3369" y="2117"/>
                  </a:lnTo>
                  <a:lnTo>
                    <a:pt x="3469" y="2218"/>
                  </a:lnTo>
                  <a:lnTo>
                    <a:pt x="3565" y="2317"/>
                  </a:lnTo>
                  <a:lnTo>
                    <a:pt x="3655" y="2410"/>
                  </a:lnTo>
                  <a:lnTo>
                    <a:pt x="3734" y="2495"/>
                  </a:lnTo>
                  <a:lnTo>
                    <a:pt x="3768" y="2533"/>
                  </a:lnTo>
                  <a:lnTo>
                    <a:pt x="3798" y="2569"/>
                  </a:lnTo>
                  <a:lnTo>
                    <a:pt x="3825" y="2599"/>
                  </a:lnTo>
                  <a:lnTo>
                    <a:pt x="3847" y="2627"/>
                  </a:lnTo>
                  <a:lnTo>
                    <a:pt x="3863" y="2650"/>
                  </a:lnTo>
                  <a:lnTo>
                    <a:pt x="3875" y="2668"/>
                  </a:lnTo>
                  <a:lnTo>
                    <a:pt x="3879" y="2682"/>
                  </a:lnTo>
                  <a:lnTo>
                    <a:pt x="3878" y="2689"/>
                  </a:lnTo>
                  <a:lnTo>
                    <a:pt x="3877" y="2691"/>
                  </a:lnTo>
                  <a:lnTo>
                    <a:pt x="3891" y="2680"/>
                  </a:lnTo>
                  <a:lnTo>
                    <a:pt x="3918" y="2655"/>
                  </a:lnTo>
                  <a:lnTo>
                    <a:pt x="3956" y="2620"/>
                  </a:lnTo>
                  <a:lnTo>
                    <a:pt x="4003" y="2578"/>
                  </a:lnTo>
                  <a:lnTo>
                    <a:pt x="4057" y="2528"/>
                  </a:lnTo>
                  <a:lnTo>
                    <a:pt x="4116" y="2474"/>
                  </a:lnTo>
                  <a:lnTo>
                    <a:pt x="4177" y="2418"/>
                  </a:lnTo>
                  <a:lnTo>
                    <a:pt x="4238" y="2361"/>
                  </a:lnTo>
                  <a:lnTo>
                    <a:pt x="4299" y="2305"/>
                  </a:lnTo>
                  <a:lnTo>
                    <a:pt x="4356" y="2253"/>
                  </a:lnTo>
                  <a:lnTo>
                    <a:pt x="4407" y="2206"/>
                  </a:lnTo>
                  <a:lnTo>
                    <a:pt x="4450" y="2166"/>
                  </a:lnTo>
                  <a:lnTo>
                    <a:pt x="4483" y="2135"/>
                  </a:lnTo>
                  <a:lnTo>
                    <a:pt x="4506" y="2115"/>
                  </a:lnTo>
                  <a:lnTo>
                    <a:pt x="4513" y="2108"/>
                  </a:lnTo>
                  <a:close/>
                </a:path>
              </a:pathLst>
            </a:custGeom>
            <a:solidFill>
              <a:srgbClr val="1F1A17"/>
            </a:solidFill>
            <a:ln w="9525">
              <a:noFill/>
              <a:round/>
              <a:headEnd/>
              <a:tailEnd/>
            </a:ln>
          </p:spPr>
          <p:txBody>
            <a:bodyPr/>
            <a:lstStyle/>
            <a:p>
              <a:endParaRPr lang="zh-CN" altLang="en-US"/>
            </a:p>
          </p:txBody>
        </p:sp>
        <p:sp>
          <p:nvSpPr>
            <p:cNvPr id="1899655" name="Freeform 40"/>
            <p:cNvSpPr>
              <a:spLocks/>
            </p:cNvSpPr>
            <p:nvPr/>
          </p:nvSpPr>
          <p:spPr bwMode="auto">
            <a:xfrm>
              <a:off x="1835" y="508"/>
              <a:ext cx="196" cy="117"/>
            </a:xfrm>
            <a:custGeom>
              <a:avLst/>
              <a:gdLst>
                <a:gd name="T0" fmla="*/ 0 w 4513"/>
                <a:gd name="T1" fmla="*/ 2108 h 2692"/>
                <a:gd name="T2" fmla="*/ 1174 w 4513"/>
                <a:gd name="T3" fmla="*/ 818 h 2692"/>
                <a:gd name="T4" fmla="*/ 3184 w 4513"/>
                <a:gd name="T5" fmla="*/ 792 h 2692"/>
                <a:gd name="T6" fmla="*/ 3200 w 4513"/>
                <a:gd name="T7" fmla="*/ 0 h 2692"/>
                <a:gd name="T8" fmla="*/ 4513 w 4513"/>
                <a:gd name="T9" fmla="*/ 1162 h 2692"/>
                <a:gd name="T10" fmla="*/ 3209 w 4513"/>
                <a:gd name="T11" fmla="*/ 2409 h 2692"/>
                <a:gd name="T12" fmla="*/ 3209 w 4513"/>
                <a:gd name="T13" fmla="*/ 1584 h 2692"/>
                <a:gd name="T14" fmla="*/ 1690 w 4513"/>
                <a:gd name="T15" fmla="*/ 1584 h 2692"/>
                <a:gd name="T16" fmla="*/ 1678 w 4513"/>
                <a:gd name="T17" fmla="*/ 1595 h 2692"/>
                <a:gd name="T18" fmla="*/ 1643 w 4513"/>
                <a:gd name="T19" fmla="*/ 1629 h 2692"/>
                <a:gd name="T20" fmla="*/ 1589 w 4513"/>
                <a:gd name="T21" fmla="*/ 1681 h 2692"/>
                <a:gd name="T22" fmla="*/ 1518 w 4513"/>
                <a:gd name="T23" fmla="*/ 1749 h 2692"/>
                <a:gd name="T24" fmla="*/ 1436 w 4513"/>
                <a:gd name="T25" fmla="*/ 1829 h 2692"/>
                <a:gd name="T26" fmla="*/ 1343 w 4513"/>
                <a:gd name="T27" fmla="*/ 1920 h 2692"/>
                <a:gd name="T28" fmla="*/ 1244 w 4513"/>
                <a:gd name="T29" fmla="*/ 2016 h 2692"/>
                <a:gd name="T30" fmla="*/ 1144 w 4513"/>
                <a:gd name="T31" fmla="*/ 2117 h 2692"/>
                <a:gd name="T32" fmla="*/ 1044 w 4513"/>
                <a:gd name="T33" fmla="*/ 2218 h 2692"/>
                <a:gd name="T34" fmla="*/ 947 w 4513"/>
                <a:gd name="T35" fmla="*/ 2317 h 2692"/>
                <a:gd name="T36" fmla="*/ 858 w 4513"/>
                <a:gd name="T37" fmla="*/ 2410 h 2692"/>
                <a:gd name="T38" fmla="*/ 779 w 4513"/>
                <a:gd name="T39" fmla="*/ 2495 h 2692"/>
                <a:gd name="T40" fmla="*/ 745 w 4513"/>
                <a:gd name="T41" fmla="*/ 2533 h 2692"/>
                <a:gd name="T42" fmla="*/ 714 w 4513"/>
                <a:gd name="T43" fmla="*/ 2569 h 2692"/>
                <a:gd name="T44" fmla="*/ 687 w 4513"/>
                <a:gd name="T45" fmla="*/ 2599 h 2692"/>
                <a:gd name="T46" fmla="*/ 666 w 4513"/>
                <a:gd name="T47" fmla="*/ 2627 h 2692"/>
                <a:gd name="T48" fmla="*/ 649 w 4513"/>
                <a:gd name="T49" fmla="*/ 2650 h 2692"/>
                <a:gd name="T50" fmla="*/ 639 w 4513"/>
                <a:gd name="T51" fmla="*/ 2668 h 2692"/>
                <a:gd name="T52" fmla="*/ 634 w 4513"/>
                <a:gd name="T53" fmla="*/ 2682 h 2692"/>
                <a:gd name="T54" fmla="*/ 635 w 4513"/>
                <a:gd name="T55" fmla="*/ 2689 h 2692"/>
                <a:gd name="T56" fmla="*/ 637 w 4513"/>
                <a:gd name="T57" fmla="*/ 2692 h 2692"/>
                <a:gd name="T58" fmla="*/ 636 w 4513"/>
                <a:gd name="T59" fmla="*/ 2691 h 2692"/>
                <a:gd name="T60" fmla="*/ 631 w 4513"/>
                <a:gd name="T61" fmla="*/ 2687 h 2692"/>
                <a:gd name="T62" fmla="*/ 622 w 4513"/>
                <a:gd name="T63" fmla="*/ 2680 h 2692"/>
                <a:gd name="T64" fmla="*/ 595 w 4513"/>
                <a:gd name="T65" fmla="*/ 2655 h 2692"/>
                <a:gd name="T66" fmla="*/ 557 w 4513"/>
                <a:gd name="T67" fmla="*/ 2620 h 2692"/>
                <a:gd name="T68" fmla="*/ 510 w 4513"/>
                <a:gd name="T69" fmla="*/ 2578 h 2692"/>
                <a:gd name="T70" fmla="*/ 456 w 4513"/>
                <a:gd name="T71" fmla="*/ 2528 h 2692"/>
                <a:gd name="T72" fmla="*/ 398 w 4513"/>
                <a:gd name="T73" fmla="*/ 2474 h 2692"/>
                <a:gd name="T74" fmla="*/ 336 w 4513"/>
                <a:gd name="T75" fmla="*/ 2418 h 2692"/>
                <a:gd name="T76" fmla="*/ 274 w 4513"/>
                <a:gd name="T77" fmla="*/ 2361 h 2692"/>
                <a:gd name="T78" fmla="*/ 214 w 4513"/>
                <a:gd name="T79" fmla="*/ 2305 h 2692"/>
                <a:gd name="T80" fmla="*/ 157 w 4513"/>
                <a:gd name="T81" fmla="*/ 2253 h 2692"/>
                <a:gd name="T82" fmla="*/ 106 w 4513"/>
                <a:gd name="T83" fmla="*/ 2206 h 2692"/>
                <a:gd name="T84" fmla="*/ 62 w 4513"/>
                <a:gd name="T85" fmla="*/ 2166 h 2692"/>
                <a:gd name="T86" fmla="*/ 30 w 4513"/>
                <a:gd name="T87" fmla="*/ 2135 h 2692"/>
                <a:gd name="T88" fmla="*/ 8 w 4513"/>
                <a:gd name="T89" fmla="*/ 2115 h 2692"/>
                <a:gd name="T90" fmla="*/ 0 w 4513"/>
                <a:gd name="T91" fmla="*/ 2108 h 26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13"/>
                <a:gd name="T139" fmla="*/ 0 h 2692"/>
                <a:gd name="T140" fmla="*/ 4513 w 4513"/>
                <a:gd name="T141" fmla="*/ 2692 h 269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13" h="2692">
                  <a:moveTo>
                    <a:pt x="0" y="2108"/>
                  </a:moveTo>
                  <a:lnTo>
                    <a:pt x="1174" y="818"/>
                  </a:lnTo>
                  <a:lnTo>
                    <a:pt x="3184" y="792"/>
                  </a:lnTo>
                  <a:lnTo>
                    <a:pt x="3200" y="0"/>
                  </a:lnTo>
                  <a:lnTo>
                    <a:pt x="4513" y="1162"/>
                  </a:lnTo>
                  <a:lnTo>
                    <a:pt x="3209" y="2409"/>
                  </a:lnTo>
                  <a:lnTo>
                    <a:pt x="3209" y="1584"/>
                  </a:lnTo>
                  <a:lnTo>
                    <a:pt x="1690" y="1584"/>
                  </a:lnTo>
                  <a:lnTo>
                    <a:pt x="1678" y="1595"/>
                  </a:lnTo>
                  <a:lnTo>
                    <a:pt x="1643" y="1629"/>
                  </a:lnTo>
                  <a:lnTo>
                    <a:pt x="1589" y="1681"/>
                  </a:lnTo>
                  <a:lnTo>
                    <a:pt x="1518" y="1749"/>
                  </a:lnTo>
                  <a:lnTo>
                    <a:pt x="1436" y="1829"/>
                  </a:lnTo>
                  <a:lnTo>
                    <a:pt x="1343" y="1920"/>
                  </a:lnTo>
                  <a:lnTo>
                    <a:pt x="1244" y="2016"/>
                  </a:lnTo>
                  <a:lnTo>
                    <a:pt x="1144" y="2117"/>
                  </a:lnTo>
                  <a:lnTo>
                    <a:pt x="1044" y="2218"/>
                  </a:lnTo>
                  <a:lnTo>
                    <a:pt x="947" y="2317"/>
                  </a:lnTo>
                  <a:lnTo>
                    <a:pt x="858" y="2410"/>
                  </a:lnTo>
                  <a:lnTo>
                    <a:pt x="779" y="2495"/>
                  </a:lnTo>
                  <a:lnTo>
                    <a:pt x="745" y="2533"/>
                  </a:lnTo>
                  <a:lnTo>
                    <a:pt x="714" y="2569"/>
                  </a:lnTo>
                  <a:lnTo>
                    <a:pt x="687" y="2599"/>
                  </a:lnTo>
                  <a:lnTo>
                    <a:pt x="666" y="2627"/>
                  </a:lnTo>
                  <a:lnTo>
                    <a:pt x="649" y="2650"/>
                  </a:lnTo>
                  <a:lnTo>
                    <a:pt x="639" y="2668"/>
                  </a:lnTo>
                  <a:lnTo>
                    <a:pt x="634" y="2682"/>
                  </a:lnTo>
                  <a:lnTo>
                    <a:pt x="635" y="2689"/>
                  </a:lnTo>
                  <a:lnTo>
                    <a:pt x="637" y="2692"/>
                  </a:lnTo>
                  <a:lnTo>
                    <a:pt x="636" y="2691"/>
                  </a:lnTo>
                  <a:lnTo>
                    <a:pt x="631" y="2687"/>
                  </a:lnTo>
                  <a:lnTo>
                    <a:pt x="622" y="2680"/>
                  </a:lnTo>
                  <a:lnTo>
                    <a:pt x="595" y="2655"/>
                  </a:lnTo>
                  <a:lnTo>
                    <a:pt x="557" y="2620"/>
                  </a:lnTo>
                  <a:lnTo>
                    <a:pt x="510" y="2578"/>
                  </a:lnTo>
                  <a:lnTo>
                    <a:pt x="456" y="2528"/>
                  </a:lnTo>
                  <a:lnTo>
                    <a:pt x="398" y="2474"/>
                  </a:lnTo>
                  <a:lnTo>
                    <a:pt x="336" y="2418"/>
                  </a:lnTo>
                  <a:lnTo>
                    <a:pt x="274" y="2361"/>
                  </a:lnTo>
                  <a:lnTo>
                    <a:pt x="214" y="2305"/>
                  </a:lnTo>
                  <a:lnTo>
                    <a:pt x="157" y="2253"/>
                  </a:lnTo>
                  <a:lnTo>
                    <a:pt x="106" y="2206"/>
                  </a:lnTo>
                  <a:lnTo>
                    <a:pt x="62" y="2166"/>
                  </a:lnTo>
                  <a:lnTo>
                    <a:pt x="30" y="2135"/>
                  </a:lnTo>
                  <a:lnTo>
                    <a:pt x="8" y="2115"/>
                  </a:lnTo>
                  <a:lnTo>
                    <a:pt x="0" y="2108"/>
                  </a:lnTo>
                  <a:close/>
                </a:path>
              </a:pathLst>
            </a:custGeom>
            <a:solidFill>
              <a:srgbClr val="1F1A17"/>
            </a:solidFill>
            <a:ln w="9525">
              <a:noFill/>
              <a:round/>
              <a:headEnd/>
              <a:tailEnd/>
            </a:ln>
          </p:spPr>
          <p:txBody>
            <a:bodyPr/>
            <a:lstStyle/>
            <a:p>
              <a:endParaRPr lang="zh-CN" altLang="en-US"/>
            </a:p>
          </p:txBody>
        </p:sp>
        <p:sp>
          <p:nvSpPr>
            <p:cNvPr id="1899656" name="Freeform 41"/>
            <p:cNvSpPr>
              <a:spLocks/>
            </p:cNvSpPr>
            <p:nvPr/>
          </p:nvSpPr>
          <p:spPr bwMode="auto">
            <a:xfrm>
              <a:off x="1546" y="780"/>
              <a:ext cx="196" cy="117"/>
            </a:xfrm>
            <a:custGeom>
              <a:avLst/>
              <a:gdLst>
                <a:gd name="T0" fmla="*/ 4513 w 4513"/>
                <a:gd name="T1" fmla="*/ 583 h 2690"/>
                <a:gd name="T2" fmla="*/ 3340 w 4513"/>
                <a:gd name="T3" fmla="*/ 1873 h 2690"/>
                <a:gd name="T4" fmla="*/ 1330 w 4513"/>
                <a:gd name="T5" fmla="*/ 1899 h 2690"/>
                <a:gd name="T6" fmla="*/ 1313 w 4513"/>
                <a:gd name="T7" fmla="*/ 2690 h 2690"/>
                <a:gd name="T8" fmla="*/ 0 w 4513"/>
                <a:gd name="T9" fmla="*/ 1530 h 2690"/>
                <a:gd name="T10" fmla="*/ 1305 w 4513"/>
                <a:gd name="T11" fmla="*/ 282 h 2690"/>
                <a:gd name="T12" fmla="*/ 1305 w 4513"/>
                <a:gd name="T13" fmla="*/ 1108 h 2690"/>
                <a:gd name="T14" fmla="*/ 2823 w 4513"/>
                <a:gd name="T15" fmla="*/ 1108 h 2690"/>
                <a:gd name="T16" fmla="*/ 2835 w 4513"/>
                <a:gd name="T17" fmla="*/ 1096 h 2690"/>
                <a:gd name="T18" fmla="*/ 2870 w 4513"/>
                <a:gd name="T19" fmla="*/ 1063 h 2690"/>
                <a:gd name="T20" fmla="*/ 2924 w 4513"/>
                <a:gd name="T21" fmla="*/ 1010 h 2690"/>
                <a:gd name="T22" fmla="*/ 2995 w 4513"/>
                <a:gd name="T23" fmla="*/ 942 h 2690"/>
                <a:gd name="T24" fmla="*/ 3077 w 4513"/>
                <a:gd name="T25" fmla="*/ 861 h 2690"/>
                <a:gd name="T26" fmla="*/ 3169 w 4513"/>
                <a:gd name="T27" fmla="*/ 772 h 2690"/>
                <a:gd name="T28" fmla="*/ 3268 w 4513"/>
                <a:gd name="T29" fmla="*/ 675 h 2690"/>
                <a:gd name="T30" fmla="*/ 3369 w 4513"/>
                <a:gd name="T31" fmla="*/ 574 h 2690"/>
                <a:gd name="T32" fmla="*/ 3469 w 4513"/>
                <a:gd name="T33" fmla="*/ 473 h 2690"/>
                <a:gd name="T34" fmla="*/ 3565 w 4513"/>
                <a:gd name="T35" fmla="*/ 375 h 2690"/>
                <a:gd name="T36" fmla="*/ 3655 w 4513"/>
                <a:gd name="T37" fmla="*/ 281 h 2690"/>
                <a:gd name="T38" fmla="*/ 3734 w 4513"/>
                <a:gd name="T39" fmla="*/ 196 h 2690"/>
                <a:gd name="T40" fmla="*/ 3768 w 4513"/>
                <a:gd name="T41" fmla="*/ 158 h 2690"/>
                <a:gd name="T42" fmla="*/ 3798 w 4513"/>
                <a:gd name="T43" fmla="*/ 123 h 2690"/>
                <a:gd name="T44" fmla="*/ 3825 w 4513"/>
                <a:gd name="T45" fmla="*/ 91 h 2690"/>
                <a:gd name="T46" fmla="*/ 3847 w 4513"/>
                <a:gd name="T47" fmla="*/ 64 h 2690"/>
                <a:gd name="T48" fmla="*/ 3863 w 4513"/>
                <a:gd name="T49" fmla="*/ 41 h 2690"/>
                <a:gd name="T50" fmla="*/ 3875 w 4513"/>
                <a:gd name="T51" fmla="*/ 22 h 2690"/>
                <a:gd name="T52" fmla="*/ 3879 w 4513"/>
                <a:gd name="T53" fmla="*/ 9 h 2690"/>
                <a:gd name="T54" fmla="*/ 3878 w 4513"/>
                <a:gd name="T55" fmla="*/ 2 h 2690"/>
                <a:gd name="T56" fmla="*/ 3877 w 4513"/>
                <a:gd name="T57" fmla="*/ 0 h 2690"/>
                <a:gd name="T58" fmla="*/ 3891 w 4513"/>
                <a:gd name="T59" fmla="*/ 12 h 2690"/>
                <a:gd name="T60" fmla="*/ 3918 w 4513"/>
                <a:gd name="T61" fmla="*/ 37 h 2690"/>
                <a:gd name="T62" fmla="*/ 3956 w 4513"/>
                <a:gd name="T63" fmla="*/ 71 h 2690"/>
                <a:gd name="T64" fmla="*/ 4003 w 4513"/>
                <a:gd name="T65" fmla="*/ 114 h 2690"/>
                <a:gd name="T66" fmla="*/ 4057 w 4513"/>
                <a:gd name="T67" fmla="*/ 163 h 2690"/>
                <a:gd name="T68" fmla="*/ 4116 w 4513"/>
                <a:gd name="T69" fmla="*/ 217 h 2690"/>
                <a:gd name="T70" fmla="*/ 4177 w 4513"/>
                <a:gd name="T71" fmla="*/ 273 h 2690"/>
                <a:gd name="T72" fmla="*/ 4238 w 4513"/>
                <a:gd name="T73" fmla="*/ 330 h 2690"/>
                <a:gd name="T74" fmla="*/ 4299 w 4513"/>
                <a:gd name="T75" fmla="*/ 385 h 2690"/>
                <a:gd name="T76" fmla="*/ 4356 w 4513"/>
                <a:gd name="T77" fmla="*/ 438 h 2690"/>
                <a:gd name="T78" fmla="*/ 4407 w 4513"/>
                <a:gd name="T79" fmla="*/ 485 h 2690"/>
                <a:gd name="T80" fmla="*/ 4450 w 4513"/>
                <a:gd name="T81" fmla="*/ 525 h 2690"/>
                <a:gd name="T82" fmla="*/ 4483 w 4513"/>
                <a:gd name="T83" fmla="*/ 556 h 2690"/>
                <a:gd name="T84" fmla="*/ 4506 w 4513"/>
                <a:gd name="T85" fmla="*/ 576 h 2690"/>
                <a:gd name="T86" fmla="*/ 4513 w 4513"/>
                <a:gd name="T87" fmla="*/ 583 h 269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513"/>
                <a:gd name="T133" fmla="*/ 0 h 2690"/>
                <a:gd name="T134" fmla="*/ 4513 w 4513"/>
                <a:gd name="T135" fmla="*/ 2690 h 269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513" h="2690">
                  <a:moveTo>
                    <a:pt x="4513" y="583"/>
                  </a:moveTo>
                  <a:lnTo>
                    <a:pt x="3340" y="1873"/>
                  </a:lnTo>
                  <a:lnTo>
                    <a:pt x="1330" y="1899"/>
                  </a:lnTo>
                  <a:lnTo>
                    <a:pt x="1313" y="2690"/>
                  </a:lnTo>
                  <a:lnTo>
                    <a:pt x="0" y="1530"/>
                  </a:lnTo>
                  <a:lnTo>
                    <a:pt x="1305" y="282"/>
                  </a:lnTo>
                  <a:lnTo>
                    <a:pt x="1305" y="1108"/>
                  </a:lnTo>
                  <a:lnTo>
                    <a:pt x="2823" y="1108"/>
                  </a:lnTo>
                  <a:lnTo>
                    <a:pt x="2835" y="1096"/>
                  </a:lnTo>
                  <a:lnTo>
                    <a:pt x="2870" y="1063"/>
                  </a:lnTo>
                  <a:lnTo>
                    <a:pt x="2924" y="1010"/>
                  </a:lnTo>
                  <a:lnTo>
                    <a:pt x="2995" y="942"/>
                  </a:lnTo>
                  <a:lnTo>
                    <a:pt x="3077" y="861"/>
                  </a:lnTo>
                  <a:lnTo>
                    <a:pt x="3169" y="772"/>
                  </a:lnTo>
                  <a:lnTo>
                    <a:pt x="3268" y="675"/>
                  </a:lnTo>
                  <a:lnTo>
                    <a:pt x="3369" y="574"/>
                  </a:lnTo>
                  <a:lnTo>
                    <a:pt x="3469" y="473"/>
                  </a:lnTo>
                  <a:lnTo>
                    <a:pt x="3565" y="375"/>
                  </a:lnTo>
                  <a:lnTo>
                    <a:pt x="3655" y="281"/>
                  </a:lnTo>
                  <a:lnTo>
                    <a:pt x="3734" y="196"/>
                  </a:lnTo>
                  <a:lnTo>
                    <a:pt x="3768" y="158"/>
                  </a:lnTo>
                  <a:lnTo>
                    <a:pt x="3798" y="123"/>
                  </a:lnTo>
                  <a:lnTo>
                    <a:pt x="3825" y="91"/>
                  </a:lnTo>
                  <a:lnTo>
                    <a:pt x="3847" y="64"/>
                  </a:lnTo>
                  <a:lnTo>
                    <a:pt x="3863" y="41"/>
                  </a:lnTo>
                  <a:lnTo>
                    <a:pt x="3875" y="22"/>
                  </a:lnTo>
                  <a:lnTo>
                    <a:pt x="3879" y="9"/>
                  </a:lnTo>
                  <a:lnTo>
                    <a:pt x="3878" y="2"/>
                  </a:lnTo>
                  <a:lnTo>
                    <a:pt x="3877" y="0"/>
                  </a:lnTo>
                  <a:lnTo>
                    <a:pt x="3891" y="12"/>
                  </a:lnTo>
                  <a:lnTo>
                    <a:pt x="3918" y="37"/>
                  </a:lnTo>
                  <a:lnTo>
                    <a:pt x="3956" y="71"/>
                  </a:lnTo>
                  <a:lnTo>
                    <a:pt x="4003" y="114"/>
                  </a:lnTo>
                  <a:lnTo>
                    <a:pt x="4057" y="163"/>
                  </a:lnTo>
                  <a:lnTo>
                    <a:pt x="4116" y="217"/>
                  </a:lnTo>
                  <a:lnTo>
                    <a:pt x="4177" y="273"/>
                  </a:lnTo>
                  <a:lnTo>
                    <a:pt x="4238" y="330"/>
                  </a:lnTo>
                  <a:lnTo>
                    <a:pt x="4299" y="385"/>
                  </a:lnTo>
                  <a:lnTo>
                    <a:pt x="4356" y="438"/>
                  </a:lnTo>
                  <a:lnTo>
                    <a:pt x="4407" y="485"/>
                  </a:lnTo>
                  <a:lnTo>
                    <a:pt x="4450" y="525"/>
                  </a:lnTo>
                  <a:lnTo>
                    <a:pt x="4483" y="556"/>
                  </a:lnTo>
                  <a:lnTo>
                    <a:pt x="4506" y="576"/>
                  </a:lnTo>
                  <a:lnTo>
                    <a:pt x="4513" y="583"/>
                  </a:lnTo>
                  <a:close/>
                </a:path>
              </a:pathLst>
            </a:custGeom>
            <a:solidFill>
              <a:srgbClr val="1F1A17"/>
            </a:solidFill>
            <a:ln w="9525">
              <a:noFill/>
              <a:round/>
              <a:headEnd/>
              <a:tailEnd/>
            </a:ln>
          </p:spPr>
          <p:txBody>
            <a:bodyPr/>
            <a:lstStyle/>
            <a:p>
              <a:endParaRPr lang="zh-CN" altLang="en-US"/>
            </a:p>
          </p:txBody>
        </p:sp>
        <p:sp>
          <p:nvSpPr>
            <p:cNvPr id="1899657" name="Freeform 42"/>
            <p:cNvSpPr>
              <a:spLocks/>
            </p:cNvSpPr>
            <p:nvPr/>
          </p:nvSpPr>
          <p:spPr bwMode="auto">
            <a:xfrm>
              <a:off x="1835" y="780"/>
              <a:ext cx="196" cy="117"/>
            </a:xfrm>
            <a:custGeom>
              <a:avLst/>
              <a:gdLst>
                <a:gd name="T0" fmla="*/ 0 w 4513"/>
                <a:gd name="T1" fmla="*/ 583 h 2690"/>
                <a:gd name="T2" fmla="*/ 1174 w 4513"/>
                <a:gd name="T3" fmla="*/ 1873 h 2690"/>
                <a:gd name="T4" fmla="*/ 3184 w 4513"/>
                <a:gd name="T5" fmla="*/ 1899 h 2690"/>
                <a:gd name="T6" fmla="*/ 3200 w 4513"/>
                <a:gd name="T7" fmla="*/ 2690 h 2690"/>
                <a:gd name="T8" fmla="*/ 4513 w 4513"/>
                <a:gd name="T9" fmla="*/ 1530 h 2690"/>
                <a:gd name="T10" fmla="*/ 3209 w 4513"/>
                <a:gd name="T11" fmla="*/ 282 h 2690"/>
                <a:gd name="T12" fmla="*/ 3209 w 4513"/>
                <a:gd name="T13" fmla="*/ 1108 h 2690"/>
                <a:gd name="T14" fmla="*/ 1690 w 4513"/>
                <a:gd name="T15" fmla="*/ 1108 h 2690"/>
                <a:gd name="T16" fmla="*/ 1678 w 4513"/>
                <a:gd name="T17" fmla="*/ 1096 h 2690"/>
                <a:gd name="T18" fmla="*/ 1643 w 4513"/>
                <a:gd name="T19" fmla="*/ 1063 h 2690"/>
                <a:gd name="T20" fmla="*/ 1589 w 4513"/>
                <a:gd name="T21" fmla="*/ 1010 h 2690"/>
                <a:gd name="T22" fmla="*/ 1518 w 4513"/>
                <a:gd name="T23" fmla="*/ 942 h 2690"/>
                <a:gd name="T24" fmla="*/ 1436 w 4513"/>
                <a:gd name="T25" fmla="*/ 861 h 2690"/>
                <a:gd name="T26" fmla="*/ 1343 w 4513"/>
                <a:gd name="T27" fmla="*/ 772 h 2690"/>
                <a:gd name="T28" fmla="*/ 1244 w 4513"/>
                <a:gd name="T29" fmla="*/ 675 h 2690"/>
                <a:gd name="T30" fmla="*/ 1144 w 4513"/>
                <a:gd name="T31" fmla="*/ 574 h 2690"/>
                <a:gd name="T32" fmla="*/ 1044 w 4513"/>
                <a:gd name="T33" fmla="*/ 473 h 2690"/>
                <a:gd name="T34" fmla="*/ 947 w 4513"/>
                <a:gd name="T35" fmla="*/ 375 h 2690"/>
                <a:gd name="T36" fmla="*/ 858 w 4513"/>
                <a:gd name="T37" fmla="*/ 281 h 2690"/>
                <a:gd name="T38" fmla="*/ 779 w 4513"/>
                <a:gd name="T39" fmla="*/ 196 h 2690"/>
                <a:gd name="T40" fmla="*/ 745 w 4513"/>
                <a:gd name="T41" fmla="*/ 158 h 2690"/>
                <a:gd name="T42" fmla="*/ 714 w 4513"/>
                <a:gd name="T43" fmla="*/ 123 h 2690"/>
                <a:gd name="T44" fmla="*/ 687 w 4513"/>
                <a:gd name="T45" fmla="*/ 91 h 2690"/>
                <a:gd name="T46" fmla="*/ 666 w 4513"/>
                <a:gd name="T47" fmla="*/ 64 h 2690"/>
                <a:gd name="T48" fmla="*/ 649 w 4513"/>
                <a:gd name="T49" fmla="*/ 41 h 2690"/>
                <a:gd name="T50" fmla="*/ 639 w 4513"/>
                <a:gd name="T51" fmla="*/ 22 h 2690"/>
                <a:gd name="T52" fmla="*/ 634 w 4513"/>
                <a:gd name="T53" fmla="*/ 9 h 2690"/>
                <a:gd name="T54" fmla="*/ 635 w 4513"/>
                <a:gd name="T55" fmla="*/ 2 h 2690"/>
                <a:gd name="T56" fmla="*/ 636 w 4513"/>
                <a:gd name="T57" fmla="*/ 0 h 2690"/>
                <a:gd name="T58" fmla="*/ 622 w 4513"/>
                <a:gd name="T59" fmla="*/ 12 h 2690"/>
                <a:gd name="T60" fmla="*/ 595 w 4513"/>
                <a:gd name="T61" fmla="*/ 37 h 2690"/>
                <a:gd name="T62" fmla="*/ 557 w 4513"/>
                <a:gd name="T63" fmla="*/ 71 h 2690"/>
                <a:gd name="T64" fmla="*/ 510 w 4513"/>
                <a:gd name="T65" fmla="*/ 114 h 2690"/>
                <a:gd name="T66" fmla="*/ 456 w 4513"/>
                <a:gd name="T67" fmla="*/ 163 h 2690"/>
                <a:gd name="T68" fmla="*/ 398 w 4513"/>
                <a:gd name="T69" fmla="*/ 217 h 2690"/>
                <a:gd name="T70" fmla="*/ 336 w 4513"/>
                <a:gd name="T71" fmla="*/ 273 h 2690"/>
                <a:gd name="T72" fmla="*/ 274 w 4513"/>
                <a:gd name="T73" fmla="*/ 330 h 2690"/>
                <a:gd name="T74" fmla="*/ 214 w 4513"/>
                <a:gd name="T75" fmla="*/ 385 h 2690"/>
                <a:gd name="T76" fmla="*/ 157 w 4513"/>
                <a:gd name="T77" fmla="*/ 438 h 2690"/>
                <a:gd name="T78" fmla="*/ 106 w 4513"/>
                <a:gd name="T79" fmla="*/ 485 h 2690"/>
                <a:gd name="T80" fmla="*/ 62 w 4513"/>
                <a:gd name="T81" fmla="*/ 525 h 2690"/>
                <a:gd name="T82" fmla="*/ 30 w 4513"/>
                <a:gd name="T83" fmla="*/ 556 h 2690"/>
                <a:gd name="T84" fmla="*/ 8 w 4513"/>
                <a:gd name="T85" fmla="*/ 576 h 2690"/>
                <a:gd name="T86" fmla="*/ 0 w 4513"/>
                <a:gd name="T87" fmla="*/ 583 h 269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513"/>
                <a:gd name="T133" fmla="*/ 0 h 2690"/>
                <a:gd name="T134" fmla="*/ 4513 w 4513"/>
                <a:gd name="T135" fmla="*/ 2690 h 269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513" h="2690">
                  <a:moveTo>
                    <a:pt x="0" y="583"/>
                  </a:moveTo>
                  <a:lnTo>
                    <a:pt x="1174" y="1873"/>
                  </a:lnTo>
                  <a:lnTo>
                    <a:pt x="3184" y="1899"/>
                  </a:lnTo>
                  <a:lnTo>
                    <a:pt x="3200" y="2690"/>
                  </a:lnTo>
                  <a:lnTo>
                    <a:pt x="4513" y="1530"/>
                  </a:lnTo>
                  <a:lnTo>
                    <a:pt x="3209" y="282"/>
                  </a:lnTo>
                  <a:lnTo>
                    <a:pt x="3209" y="1108"/>
                  </a:lnTo>
                  <a:lnTo>
                    <a:pt x="1690" y="1108"/>
                  </a:lnTo>
                  <a:lnTo>
                    <a:pt x="1678" y="1096"/>
                  </a:lnTo>
                  <a:lnTo>
                    <a:pt x="1643" y="1063"/>
                  </a:lnTo>
                  <a:lnTo>
                    <a:pt x="1589" y="1010"/>
                  </a:lnTo>
                  <a:lnTo>
                    <a:pt x="1518" y="942"/>
                  </a:lnTo>
                  <a:lnTo>
                    <a:pt x="1436" y="861"/>
                  </a:lnTo>
                  <a:lnTo>
                    <a:pt x="1343" y="772"/>
                  </a:lnTo>
                  <a:lnTo>
                    <a:pt x="1244" y="675"/>
                  </a:lnTo>
                  <a:lnTo>
                    <a:pt x="1144" y="574"/>
                  </a:lnTo>
                  <a:lnTo>
                    <a:pt x="1044" y="473"/>
                  </a:lnTo>
                  <a:lnTo>
                    <a:pt x="947" y="375"/>
                  </a:lnTo>
                  <a:lnTo>
                    <a:pt x="858" y="281"/>
                  </a:lnTo>
                  <a:lnTo>
                    <a:pt x="779" y="196"/>
                  </a:lnTo>
                  <a:lnTo>
                    <a:pt x="745" y="158"/>
                  </a:lnTo>
                  <a:lnTo>
                    <a:pt x="714" y="123"/>
                  </a:lnTo>
                  <a:lnTo>
                    <a:pt x="687" y="91"/>
                  </a:lnTo>
                  <a:lnTo>
                    <a:pt x="666" y="64"/>
                  </a:lnTo>
                  <a:lnTo>
                    <a:pt x="649" y="41"/>
                  </a:lnTo>
                  <a:lnTo>
                    <a:pt x="639" y="22"/>
                  </a:lnTo>
                  <a:lnTo>
                    <a:pt x="634" y="9"/>
                  </a:lnTo>
                  <a:lnTo>
                    <a:pt x="635" y="2"/>
                  </a:lnTo>
                  <a:lnTo>
                    <a:pt x="636" y="0"/>
                  </a:lnTo>
                  <a:lnTo>
                    <a:pt x="622" y="12"/>
                  </a:lnTo>
                  <a:lnTo>
                    <a:pt x="595" y="37"/>
                  </a:lnTo>
                  <a:lnTo>
                    <a:pt x="557" y="71"/>
                  </a:lnTo>
                  <a:lnTo>
                    <a:pt x="510" y="114"/>
                  </a:lnTo>
                  <a:lnTo>
                    <a:pt x="456" y="163"/>
                  </a:lnTo>
                  <a:lnTo>
                    <a:pt x="398" y="217"/>
                  </a:lnTo>
                  <a:lnTo>
                    <a:pt x="336" y="273"/>
                  </a:lnTo>
                  <a:lnTo>
                    <a:pt x="274" y="330"/>
                  </a:lnTo>
                  <a:lnTo>
                    <a:pt x="214" y="385"/>
                  </a:lnTo>
                  <a:lnTo>
                    <a:pt x="157" y="438"/>
                  </a:lnTo>
                  <a:lnTo>
                    <a:pt x="106" y="485"/>
                  </a:lnTo>
                  <a:lnTo>
                    <a:pt x="62" y="525"/>
                  </a:lnTo>
                  <a:lnTo>
                    <a:pt x="30" y="556"/>
                  </a:lnTo>
                  <a:lnTo>
                    <a:pt x="8" y="576"/>
                  </a:lnTo>
                  <a:lnTo>
                    <a:pt x="0" y="583"/>
                  </a:lnTo>
                  <a:close/>
                </a:path>
              </a:pathLst>
            </a:custGeom>
            <a:solidFill>
              <a:srgbClr val="1F1A17"/>
            </a:solidFill>
            <a:ln w="9525">
              <a:noFill/>
              <a:round/>
              <a:headEnd/>
              <a:tailEnd/>
            </a:ln>
          </p:spPr>
          <p:txBody>
            <a:bodyPr/>
            <a:lstStyle/>
            <a:p>
              <a:endParaRPr lang="zh-CN" altLang="en-US"/>
            </a:p>
          </p:txBody>
        </p:sp>
        <p:sp>
          <p:nvSpPr>
            <p:cNvPr id="1899658" name="Freeform 43"/>
            <p:cNvSpPr>
              <a:spLocks/>
            </p:cNvSpPr>
            <p:nvPr/>
          </p:nvSpPr>
          <p:spPr bwMode="auto">
            <a:xfrm>
              <a:off x="1536" y="504"/>
              <a:ext cx="196" cy="117"/>
            </a:xfrm>
            <a:custGeom>
              <a:avLst/>
              <a:gdLst>
                <a:gd name="T0" fmla="*/ 4513 w 4513"/>
                <a:gd name="T1" fmla="*/ 2106 h 2690"/>
                <a:gd name="T2" fmla="*/ 3340 w 4513"/>
                <a:gd name="T3" fmla="*/ 816 h 2690"/>
                <a:gd name="T4" fmla="*/ 1330 w 4513"/>
                <a:gd name="T5" fmla="*/ 790 h 2690"/>
                <a:gd name="T6" fmla="*/ 1313 w 4513"/>
                <a:gd name="T7" fmla="*/ 0 h 2690"/>
                <a:gd name="T8" fmla="*/ 0 w 4513"/>
                <a:gd name="T9" fmla="*/ 1160 h 2690"/>
                <a:gd name="T10" fmla="*/ 1305 w 4513"/>
                <a:gd name="T11" fmla="*/ 2408 h 2690"/>
                <a:gd name="T12" fmla="*/ 1305 w 4513"/>
                <a:gd name="T13" fmla="*/ 1582 h 2690"/>
                <a:gd name="T14" fmla="*/ 2823 w 4513"/>
                <a:gd name="T15" fmla="*/ 1582 h 2690"/>
                <a:gd name="T16" fmla="*/ 2835 w 4513"/>
                <a:gd name="T17" fmla="*/ 1594 h 2690"/>
                <a:gd name="T18" fmla="*/ 2870 w 4513"/>
                <a:gd name="T19" fmla="*/ 1627 h 2690"/>
                <a:gd name="T20" fmla="*/ 2924 w 4513"/>
                <a:gd name="T21" fmla="*/ 1680 h 2690"/>
                <a:gd name="T22" fmla="*/ 2995 w 4513"/>
                <a:gd name="T23" fmla="*/ 1747 h 2690"/>
                <a:gd name="T24" fmla="*/ 3077 w 4513"/>
                <a:gd name="T25" fmla="*/ 1828 h 2690"/>
                <a:gd name="T26" fmla="*/ 3169 w 4513"/>
                <a:gd name="T27" fmla="*/ 1918 h 2690"/>
                <a:gd name="T28" fmla="*/ 3268 w 4513"/>
                <a:gd name="T29" fmla="*/ 2015 h 2690"/>
                <a:gd name="T30" fmla="*/ 3369 w 4513"/>
                <a:gd name="T31" fmla="*/ 2116 h 2690"/>
                <a:gd name="T32" fmla="*/ 3469 w 4513"/>
                <a:gd name="T33" fmla="*/ 2216 h 2690"/>
                <a:gd name="T34" fmla="*/ 3565 w 4513"/>
                <a:gd name="T35" fmla="*/ 2315 h 2690"/>
                <a:gd name="T36" fmla="*/ 3654 w 4513"/>
                <a:gd name="T37" fmla="*/ 2409 h 2690"/>
                <a:gd name="T38" fmla="*/ 3734 w 4513"/>
                <a:gd name="T39" fmla="*/ 2493 h 2690"/>
                <a:gd name="T40" fmla="*/ 3769 w 4513"/>
                <a:gd name="T41" fmla="*/ 2532 h 2690"/>
                <a:gd name="T42" fmla="*/ 3798 w 4513"/>
                <a:gd name="T43" fmla="*/ 2567 h 2690"/>
                <a:gd name="T44" fmla="*/ 3825 w 4513"/>
                <a:gd name="T45" fmla="*/ 2599 h 2690"/>
                <a:gd name="T46" fmla="*/ 3847 w 4513"/>
                <a:gd name="T47" fmla="*/ 2626 h 2690"/>
                <a:gd name="T48" fmla="*/ 3863 w 4513"/>
                <a:gd name="T49" fmla="*/ 2649 h 2690"/>
                <a:gd name="T50" fmla="*/ 3874 w 4513"/>
                <a:gd name="T51" fmla="*/ 2667 h 2690"/>
                <a:gd name="T52" fmla="*/ 3880 w 4513"/>
                <a:gd name="T53" fmla="*/ 2680 h 2690"/>
                <a:gd name="T54" fmla="*/ 3877 w 4513"/>
                <a:gd name="T55" fmla="*/ 2688 h 2690"/>
                <a:gd name="T56" fmla="*/ 3876 w 4513"/>
                <a:gd name="T57" fmla="*/ 2690 h 2690"/>
                <a:gd name="T58" fmla="*/ 3891 w 4513"/>
                <a:gd name="T59" fmla="*/ 2678 h 2690"/>
                <a:gd name="T60" fmla="*/ 3918 w 4513"/>
                <a:gd name="T61" fmla="*/ 2653 h 2690"/>
                <a:gd name="T62" fmla="*/ 3957 w 4513"/>
                <a:gd name="T63" fmla="*/ 2619 h 2690"/>
                <a:gd name="T64" fmla="*/ 4003 w 4513"/>
                <a:gd name="T65" fmla="*/ 2576 h 2690"/>
                <a:gd name="T66" fmla="*/ 4057 w 4513"/>
                <a:gd name="T67" fmla="*/ 2527 h 2690"/>
                <a:gd name="T68" fmla="*/ 4116 w 4513"/>
                <a:gd name="T69" fmla="*/ 2473 h 2690"/>
                <a:gd name="T70" fmla="*/ 4177 w 4513"/>
                <a:gd name="T71" fmla="*/ 2417 h 2690"/>
                <a:gd name="T72" fmla="*/ 4238 w 4513"/>
                <a:gd name="T73" fmla="*/ 2360 h 2690"/>
                <a:gd name="T74" fmla="*/ 4299 w 4513"/>
                <a:gd name="T75" fmla="*/ 2304 h 2690"/>
                <a:gd name="T76" fmla="*/ 4355 w 4513"/>
                <a:gd name="T77" fmla="*/ 2252 h 2690"/>
                <a:gd name="T78" fmla="*/ 4407 w 4513"/>
                <a:gd name="T79" fmla="*/ 2205 h 2690"/>
                <a:gd name="T80" fmla="*/ 4450 w 4513"/>
                <a:gd name="T81" fmla="*/ 2165 h 2690"/>
                <a:gd name="T82" fmla="*/ 4484 w 4513"/>
                <a:gd name="T83" fmla="*/ 2134 h 2690"/>
                <a:gd name="T84" fmla="*/ 4505 w 4513"/>
                <a:gd name="T85" fmla="*/ 2113 h 2690"/>
                <a:gd name="T86" fmla="*/ 4513 w 4513"/>
                <a:gd name="T87" fmla="*/ 2106 h 269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513"/>
                <a:gd name="T133" fmla="*/ 0 h 2690"/>
                <a:gd name="T134" fmla="*/ 4513 w 4513"/>
                <a:gd name="T135" fmla="*/ 2690 h 269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513" h="2690">
                  <a:moveTo>
                    <a:pt x="4513" y="2106"/>
                  </a:moveTo>
                  <a:lnTo>
                    <a:pt x="3340" y="816"/>
                  </a:lnTo>
                  <a:lnTo>
                    <a:pt x="1330" y="790"/>
                  </a:lnTo>
                  <a:lnTo>
                    <a:pt x="1313" y="0"/>
                  </a:lnTo>
                  <a:lnTo>
                    <a:pt x="0" y="1160"/>
                  </a:lnTo>
                  <a:lnTo>
                    <a:pt x="1305" y="2408"/>
                  </a:lnTo>
                  <a:lnTo>
                    <a:pt x="1305" y="1582"/>
                  </a:lnTo>
                  <a:lnTo>
                    <a:pt x="2823" y="1582"/>
                  </a:lnTo>
                  <a:lnTo>
                    <a:pt x="2835" y="1594"/>
                  </a:lnTo>
                  <a:lnTo>
                    <a:pt x="2870" y="1627"/>
                  </a:lnTo>
                  <a:lnTo>
                    <a:pt x="2924" y="1680"/>
                  </a:lnTo>
                  <a:lnTo>
                    <a:pt x="2995" y="1747"/>
                  </a:lnTo>
                  <a:lnTo>
                    <a:pt x="3077" y="1828"/>
                  </a:lnTo>
                  <a:lnTo>
                    <a:pt x="3169" y="1918"/>
                  </a:lnTo>
                  <a:lnTo>
                    <a:pt x="3268" y="2015"/>
                  </a:lnTo>
                  <a:lnTo>
                    <a:pt x="3369" y="2116"/>
                  </a:lnTo>
                  <a:lnTo>
                    <a:pt x="3469" y="2216"/>
                  </a:lnTo>
                  <a:lnTo>
                    <a:pt x="3565" y="2315"/>
                  </a:lnTo>
                  <a:lnTo>
                    <a:pt x="3654" y="2409"/>
                  </a:lnTo>
                  <a:lnTo>
                    <a:pt x="3734" y="2493"/>
                  </a:lnTo>
                  <a:lnTo>
                    <a:pt x="3769" y="2532"/>
                  </a:lnTo>
                  <a:lnTo>
                    <a:pt x="3798" y="2567"/>
                  </a:lnTo>
                  <a:lnTo>
                    <a:pt x="3825" y="2599"/>
                  </a:lnTo>
                  <a:lnTo>
                    <a:pt x="3847" y="2626"/>
                  </a:lnTo>
                  <a:lnTo>
                    <a:pt x="3863" y="2649"/>
                  </a:lnTo>
                  <a:lnTo>
                    <a:pt x="3874" y="2667"/>
                  </a:lnTo>
                  <a:lnTo>
                    <a:pt x="3880" y="2680"/>
                  </a:lnTo>
                  <a:lnTo>
                    <a:pt x="3877" y="2688"/>
                  </a:lnTo>
                  <a:lnTo>
                    <a:pt x="3876" y="2690"/>
                  </a:lnTo>
                  <a:lnTo>
                    <a:pt x="3891" y="2678"/>
                  </a:lnTo>
                  <a:lnTo>
                    <a:pt x="3918" y="2653"/>
                  </a:lnTo>
                  <a:lnTo>
                    <a:pt x="3957" y="2619"/>
                  </a:lnTo>
                  <a:lnTo>
                    <a:pt x="4003" y="2576"/>
                  </a:lnTo>
                  <a:lnTo>
                    <a:pt x="4057" y="2527"/>
                  </a:lnTo>
                  <a:lnTo>
                    <a:pt x="4116" y="2473"/>
                  </a:lnTo>
                  <a:lnTo>
                    <a:pt x="4177" y="2417"/>
                  </a:lnTo>
                  <a:lnTo>
                    <a:pt x="4238" y="2360"/>
                  </a:lnTo>
                  <a:lnTo>
                    <a:pt x="4299" y="2304"/>
                  </a:lnTo>
                  <a:lnTo>
                    <a:pt x="4355" y="2252"/>
                  </a:lnTo>
                  <a:lnTo>
                    <a:pt x="4407" y="2205"/>
                  </a:lnTo>
                  <a:lnTo>
                    <a:pt x="4450" y="2165"/>
                  </a:lnTo>
                  <a:lnTo>
                    <a:pt x="4484" y="2134"/>
                  </a:lnTo>
                  <a:lnTo>
                    <a:pt x="4505" y="2113"/>
                  </a:lnTo>
                  <a:lnTo>
                    <a:pt x="4513" y="2106"/>
                  </a:lnTo>
                  <a:close/>
                </a:path>
              </a:pathLst>
            </a:custGeom>
            <a:solidFill>
              <a:srgbClr val="FFFFFF"/>
            </a:solidFill>
            <a:ln w="9525">
              <a:noFill/>
              <a:round/>
              <a:headEnd/>
              <a:tailEnd/>
            </a:ln>
          </p:spPr>
          <p:txBody>
            <a:bodyPr/>
            <a:lstStyle/>
            <a:p>
              <a:endParaRPr lang="zh-CN" altLang="en-US"/>
            </a:p>
          </p:txBody>
        </p:sp>
        <p:sp>
          <p:nvSpPr>
            <p:cNvPr id="1899659" name="Freeform 44"/>
            <p:cNvSpPr>
              <a:spLocks/>
            </p:cNvSpPr>
            <p:nvPr/>
          </p:nvSpPr>
          <p:spPr bwMode="auto">
            <a:xfrm>
              <a:off x="1825" y="504"/>
              <a:ext cx="196" cy="117"/>
            </a:xfrm>
            <a:custGeom>
              <a:avLst/>
              <a:gdLst>
                <a:gd name="T0" fmla="*/ 0 w 4513"/>
                <a:gd name="T1" fmla="*/ 2106 h 2691"/>
                <a:gd name="T2" fmla="*/ 1173 w 4513"/>
                <a:gd name="T3" fmla="*/ 816 h 2691"/>
                <a:gd name="T4" fmla="*/ 3184 w 4513"/>
                <a:gd name="T5" fmla="*/ 790 h 2691"/>
                <a:gd name="T6" fmla="*/ 3200 w 4513"/>
                <a:gd name="T7" fmla="*/ 0 h 2691"/>
                <a:gd name="T8" fmla="*/ 4513 w 4513"/>
                <a:gd name="T9" fmla="*/ 1160 h 2691"/>
                <a:gd name="T10" fmla="*/ 3208 w 4513"/>
                <a:gd name="T11" fmla="*/ 2408 h 2691"/>
                <a:gd name="T12" fmla="*/ 3208 w 4513"/>
                <a:gd name="T13" fmla="*/ 1582 h 2691"/>
                <a:gd name="T14" fmla="*/ 1690 w 4513"/>
                <a:gd name="T15" fmla="*/ 1582 h 2691"/>
                <a:gd name="T16" fmla="*/ 1678 w 4513"/>
                <a:gd name="T17" fmla="*/ 1594 h 2691"/>
                <a:gd name="T18" fmla="*/ 1643 w 4513"/>
                <a:gd name="T19" fmla="*/ 1627 h 2691"/>
                <a:gd name="T20" fmla="*/ 1589 w 4513"/>
                <a:gd name="T21" fmla="*/ 1680 h 2691"/>
                <a:gd name="T22" fmla="*/ 1519 w 4513"/>
                <a:gd name="T23" fmla="*/ 1747 h 2691"/>
                <a:gd name="T24" fmla="*/ 1435 w 4513"/>
                <a:gd name="T25" fmla="*/ 1828 h 2691"/>
                <a:gd name="T26" fmla="*/ 1343 w 4513"/>
                <a:gd name="T27" fmla="*/ 1918 h 2691"/>
                <a:gd name="T28" fmla="*/ 1245 w 4513"/>
                <a:gd name="T29" fmla="*/ 2015 h 2691"/>
                <a:gd name="T30" fmla="*/ 1144 w 4513"/>
                <a:gd name="T31" fmla="*/ 2116 h 2691"/>
                <a:gd name="T32" fmla="*/ 1044 w 4513"/>
                <a:gd name="T33" fmla="*/ 2216 h 2691"/>
                <a:gd name="T34" fmla="*/ 947 w 4513"/>
                <a:gd name="T35" fmla="*/ 2315 h 2691"/>
                <a:gd name="T36" fmla="*/ 858 w 4513"/>
                <a:gd name="T37" fmla="*/ 2409 h 2691"/>
                <a:gd name="T38" fmla="*/ 779 w 4513"/>
                <a:gd name="T39" fmla="*/ 2493 h 2691"/>
                <a:gd name="T40" fmla="*/ 745 w 4513"/>
                <a:gd name="T41" fmla="*/ 2532 h 2691"/>
                <a:gd name="T42" fmla="*/ 714 w 4513"/>
                <a:gd name="T43" fmla="*/ 2567 h 2691"/>
                <a:gd name="T44" fmla="*/ 687 w 4513"/>
                <a:gd name="T45" fmla="*/ 2599 h 2691"/>
                <a:gd name="T46" fmla="*/ 666 w 4513"/>
                <a:gd name="T47" fmla="*/ 2626 h 2691"/>
                <a:gd name="T48" fmla="*/ 649 w 4513"/>
                <a:gd name="T49" fmla="*/ 2649 h 2691"/>
                <a:gd name="T50" fmla="*/ 639 w 4513"/>
                <a:gd name="T51" fmla="*/ 2667 h 2691"/>
                <a:gd name="T52" fmla="*/ 634 w 4513"/>
                <a:gd name="T53" fmla="*/ 2680 h 2691"/>
                <a:gd name="T54" fmla="*/ 635 w 4513"/>
                <a:gd name="T55" fmla="*/ 2688 h 2691"/>
                <a:gd name="T56" fmla="*/ 637 w 4513"/>
                <a:gd name="T57" fmla="*/ 2691 h 2691"/>
                <a:gd name="T58" fmla="*/ 636 w 4513"/>
                <a:gd name="T59" fmla="*/ 2690 h 2691"/>
                <a:gd name="T60" fmla="*/ 631 w 4513"/>
                <a:gd name="T61" fmla="*/ 2685 h 2691"/>
                <a:gd name="T62" fmla="*/ 621 w 4513"/>
                <a:gd name="T63" fmla="*/ 2678 h 2691"/>
                <a:gd name="T64" fmla="*/ 595 w 4513"/>
                <a:gd name="T65" fmla="*/ 2653 h 2691"/>
                <a:gd name="T66" fmla="*/ 557 w 4513"/>
                <a:gd name="T67" fmla="*/ 2619 h 2691"/>
                <a:gd name="T68" fmla="*/ 509 w 4513"/>
                <a:gd name="T69" fmla="*/ 2576 h 2691"/>
                <a:gd name="T70" fmla="*/ 456 w 4513"/>
                <a:gd name="T71" fmla="*/ 2527 h 2691"/>
                <a:gd name="T72" fmla="*/ 397 w 4513"/>
                <a:gd name="T73" fmla="*/ 2473 h 2691"/>
                <a:gd name="T74" fmla="*/ 336 w 4513"/>
                <a:gd name="T75" fmla="*/ 2417 h 2691"/>
                <a:gd name="T76" fmla="*/ 274 w 4513"/>
                <a:gd name="T77" fmla="*/ 2360 h 2691"/>
                <a:gd name="T78" fmla="*/ 213 w 4513"/>
                <a:gd name="T79" fmla="*/ 2304 h 2691"/>
                <a:gd name="T80" fmla="*/ 157 w 4513"/>
                <a:gd name="T81" fmla="*/ 2252 h 2691"/>
                <a:gd name="T82" fmla="*/ 106 w 4513"/>
                <a:gd name="T83" fmla="*/ 2205 h 2691"/>
                <a:gd name="T84" fmla="*/ 62 w 4513"/>
                <a:gd name="T85" fmla="*/ 2165 h 2691"/>
                <a:gd name="T86" fmla="*/ 29 w 4513"/>
                <a:gd name="T87" fmla="*/ 2134 h 2691"/>
                <a:gd name="T88" fmla="*/ 8 w 4513"/>
                <a:gd name="T89" fmla="*/ 2113 h 2691"/>
                <a:gd name="T90" fmla="*/ 0 w 4513"/>
                <a:gd name="T91" fmla="*/ 2106 h 26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13"/>
                <a:gd name="T139" fmla="*/ 0 h 2691"/>
                <a:gd name="T140" fmla="*/ 4513 w 4513"/>
                <a:gd name="T141" fmla="*/ 2691 h 26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13" h="2691">
                  <a:moveTo>
                    <a:pt x="0" y="2106"/>
                  </a:moveTo>
                  <a:lnTo>
                    <a:pt x="1173" y="816"/>
                  </a:lnTo>
                  <a:lnTo>
                    <a:pt x="3184" y="790"/>
                  </a:lnTo>
                  <a:lnTo>
                    <a:pt x="3200" y="0"/>
                  </a:lnTo>
                  <a:lnTo>
                    <a:pt x="4513" y="1160"/>
                  </a:lnTo>
                  <a:lnTo>
                    <a:pt x="3208" y="2408"/>
                  </a:lnTo>
                  <a:lnTo>
                    <a:pt x="3208" y="1582"/>
                  </a:lnTo>
                  <a:lnTo>
                    <a:pt x="1690" y="1582"/>
                  </a:lnTo>
                  <a:lnTo>
                    <a:pt x="1678" y="1594"/>
                  </a:lnTo>
                  <a:lnTo>
                    <a:pt x="1643" y="1627"/>
                  </a:lnTo>
                  <a:lnTo>
                    <a:pt x="1589" y="1680"/>
                  </a:lnTo>
                  <a:lnTo>
                    <a:pt x="1519" y="1747"/>
                  </a:lnTo>
                  <a:lnTo>
                    <a:pt x="1435" y="1828"/>
                  </a:lnTo>
                  <a:lnTo>
                    <a:pt x="1343" y="1918"/>
                  </a:lnTo>
                  <a:lnTo>
                    <a:pt x="1245" y="2015"/>
                  </a:lnTo>
                  <a:lnTo>
                    <a:pt x="1144" y="2116"/>
                  </a:lnTo>
                  <a:lnTo>
                    <a:pt x="1044" y="2216"/>
                  </a:lnTo>
                  <a:lnTo>
                    <a:pt x="947" y="2315"/>
                  </a:lnTo>
                  <a:lnTo>
                    <a:pt x="858" y="2409"/>
                  </a:lnTo>
                  <a:lnTo>
                    <a:pt x="779" y="2493"/>
                  </a:lnTo>
                  <a:lnTo>
                    <a:pt x="745" y="2532"/>
                  </a:lnTo>
                  <a:lnTo>
                    <a:pt x="714" y="2567"/>
                  </a:lnTo>
                  <a:lnTo>
                    <a:pt x="687" y="2599"/>
                  </a:lnTo>
                  <a:lnTo>
                    <a:pt x="666" y="2626"/>
                  </a:lnTo>
                  <a:lnTo>
                    <a:pt x="649" y="2649"/>
                  </a:lnTo>
                  <a:lnTo>
                    <a:pt x="639" y="2667"/>
                  </a:lnTo>
                  <a:lnTo>
                    <a:pt x="634" y="2680"/>
                  </a:lnTo>
                  <a:lnTo>
                    <a:pt x="635" y="2688"/>
                  </a:lnTo>
                  <a:lnTo>
                    <a:pt x="637" y="2691"/>
                  </a:lnTo>
                  <a:lnTo>
                    <a:pt x="636" y="2690"/>
                  </a:lnTo>
                  <a:lnTo>
                    <a:pt x="631" y="2685"/>
                  </a:lnTo>
                  <a:lnTo>
                    <a:pt x="621" y="2678"/>
                  </a:lnTo>
                  <a:lnTo>
                    <a:pt x="595" y="2653"/>
                  </a:lnTo>
                  <a:lnTo>
                    <a:pt x="557" y="2619"/>
                  </a:lnTo>
                  <a:lnTo>
                    <a:pt x="509" y="2576"/>
                  </a:lnTo>
                  <a:lnTo>
                    <a:pt x="456" y="2527"/>
                  </a:lnTo>
                  <a:lnTo>
                    <a:pt x="397" y="2473"/>
                  </a:lnTo>
                  <a:lnTo>
                    <a:pt x="336" y="2417"/>
                  </a:lnTo>
                  <a:lnTo>
                    <a:pt x="274" y="2360"/>
                  </a:lnTo>
                  <a:lnTo>
                    <a:pt x="213" y="2304"/>
                  </a:lnTo>
                  <a:lnTo>
                    <a:pt x="157" y="2252"/>
                  </a:lnTo>
                  <a:lnTo>
                    <a:pt x="106" y="2205"/>
                  </a:lnTo>
                  <a:lnTo>
                    <a:pt x="62" y="2165"/>
                  </a:lnTo>
                  <a:lnTo>
                    <a:pt x="29" y="2134"/>
                  </a:lnTo>
                  <a:lnTo>
                    <a:pt x="8" y="2113"/>
                  </a:lnTo>
                  <a:lnTo>
                    <a:pt x="0" y="2106"/>
                  </a:lnTo>
                  <a:close/>
                </a:path>
              </a:pathLst>
            </a:custGeom>
            <a:solidFill>
              <a:srgbClr val="FFFFFF"/>
            </a:solidFill>
            <a:ln w="9525">
              <a:noFill/>
              <a:round/>
              <a:headEnd/>
              <a:tailEnd/>
            </a:ln>
          </p:spPr>
          <p:txBody>
            <a:bodyPr/>
            <a:lstStyle/>
            <a:p>
              <a:endParaRPr lang="zh-CN" altLang="en-US"/>
            </a:p>
          </p:txBody>
        </p:sp>
        <p:sp>
          <p:nvSpPr>
            <p:cNvPr id="1899660" name="Freeform 45"/>
            <p:cNvSpPr>
              <a:spLocks/>
            </p:cNvSpPr>
            <p:nvPr/>
          </p:nvSpPr>
          <p:spPr bwMode="auto">
            <a:xfrm>
              <a:off x="1536" y="776"/>
              <a:ext cx="196" cy="117"/>
            </a:xfrm>
            <a:custGeom>
              <a:avLst/>
              <a:gdLst>
                <a:gd name="T0" fmla="*/ 4513 w 4513"/>
                <a:gd name="T1" fmla="*/ 584 h 2691"/>
                <a:gd name="T2" fmla="*/ 3340 w 4513"/>
                <a:gd name="T3" fmla="*/ 1874 h 2691"/>
                <a:gd name="T4" fmla="*/ 1330 w 4513"/>
                <a:gd name="T5" fmla="*/ 1900 h 2691"/>
                <a:gd name="T6" fmla="*/ 1313 w 4513"/>
                <a:gd name="T7" fmla="*/ 2691 h 2691"/>
                <a:gd name="T8" fmla="*/ 0 w 4513"/>
                <a:gd name="T9" fmla="*/ 1530 h 2691"/>
                <a:gd name="T10" fmla="*/ 1305 w 4513"/>
                <a:gd name="T11" fmla="*/ 283 h 2691"/>
                <a:gd name="T12" fmla="*/ 1305 w 4513"/>
                <a:gd name="T13" fmla="*/ 1108 h 2691"/>
                <a:gd name="T14" fmla="*/ 2823 w 4513"/>
                <a:gd name="T15" fmla="*/ 1108 h 2691"/>
                <a:gd name="T16" fmla="*/ 2835 w 4513"/>
                <a:gd name="T17" fmla="*/ 1097 h 2691"/>
                <a:gd name="T18" fmla="*/ 2870 w 4513"/>
                <a:gd name="T19" fmla="*/ 1063 h 2691"/>
                <a:gd name="T20" fmla="*/ 2924 w 4513"/>
                <a:gd name="T21" fmla="*/ 1011 h 2691"/>
                <a:gd name="T22" fmla="*/ 2995 w 4513"/>
                <a:gd name="T23" fmla="*/ 943 h 2691"/>
                <a:gd name="T24" fmla="*/ 3077 w 4513"/>
                <a:gd name="T25" fmla="*/ 863 h 2691"/>
                <a:gd name="T26" fmla="*/ 3169 w 4513"/>
                <a:gd name="T27" fmla="*/ 772 h 2691"/>
                <a:gd name="T28" fmla="*/ 3268 w 4513"/>
                <a:gd name="T29" fmla="*/ 675 h 2691"/>
                <a:gd name="T30" fmla="*/ 3369 w 4513"/>
                <a:gd name="T31" fmla="*/ 575 h 2691"/>
                <a:gd name="T32" fmla="*/ 3469 w 4513"/>
                <a:gd name="T33" fmla="*/ 474 h 2691"/>
                <a:gd name="T34" fmla="*/ 3565 w 4513"/>
                <a:gd name="T35" fmla="*/ 375 h 2691"/>
                <a:gd name="T36" fmla="*/ 3654 w 4513"/>
                <a:gd name="T37" fmla="*/ 282 h 2691"/>
                <a:gd name="T38" fmla="*/ 3734 w 4513"/>
                <a:gd name="T39" fmla="*/ 197 h 2691"/>
                <a:gd name="T40" fmla="*/ 3769 w 4513"/>
                <a:gd name="T41" fmla="*/ 158 h 2691"/>
                <a:gd name="T42" fmla="*/ 3798 w 4513"/>
                <a:gd name="T43" fmla="*/ 123 h 2691"/>
                <a:gd name="T44" fmla="*/ 3825 w 4513"/>
                <a:gd name="T45" fmla="*/ 92 h 2691"/>
                <a:gd name="T46" fmla="*/ 3847 w 4513"/>
                <a:gd name="T47" fmla="*/ 65 h 2691"/>
                <a:gd name="T48" fmla="*/ 3863 w 4513"/>
                <a:gd name="T49" fmla="*/ 42 h 2691"/>
                <a:gd name="T50" fmla="*/ 3874 w 4513"/>
                <a:gd name="T51" fmla="*/ 24 h 2691"/>
                <a:gd name="T52" fmla="*/ 3880 w 4513"/>
                <a:gd name="T53" fmla="*/ 10 h 2691"/>
                <a:gd name="T54" fmla="*/ 3877 w 4513"/>
                <a:gd name="T55" fmla="*/ 2 h 2691"/>
                <a:gd name="T56" fmla="*/ 3876 w 4513"/>
                <a:gd name="T57" fmla="*/ 0 h 2691"/>
                <a:gd name="T58" fmla="*/ 3891 w 4513"/>
                <a:gd name="T59" fmla="*/ 12 h 2691"/>
                <a:gd name="T60" fmla="*/ 3918 w 4513"/>
                <a:gd name="T61" fmla="*/ 37 h 2691"/>
                <a:gd name="T62" fmla="*/ 3957 w 4513"/>
                <a:gd name="T63" fmla="*/ 71 h 2691"/>
                <a:gd name="T64" fmla="*/ 4003 w 4513"/>
                <a:gd name="T65" fmla="*/ 114 h 2691"/>
                <a:gd name="T66" fmla="*/ 4057 w 4513"/>
                <a:gd name="T67" fmla="*/ 163 h 2691"/>
                <a:gd name="T68" fmla="*/ 4116 w 4513"/>
                <a:gd name="T69" fmla="*/ 217 h 2691"/>
                <a:gd name="T70" fmla="*/ 4177 w 4513"/>
                <a:gd name="T71" fmla="*/ 273 h 2691"/>
                <a:gd name="T72" fmla="*/ 4238 w 4513"/>
                <a:gd name="T73" fmla="*/ 331 h 2691"/>
                <a:gd name="T74" fmla="*/ 4299 w 4513"/>
                <a:gd name="T75" fmla="*/ 387 h 2691"/>
                <a:gd name="T76" fmla="*/ 4355 w 4513"/>
                <a:gd name="T77" fmla="*/ 439 h 2691"/>
                <a:gd name="T78" fmla="*/ 4407 w 4513"/>
                <a:gd name="T79" fmla="*/ 485 h 2691"/>
                <a:gd name="T80" fmla="*/ 4450 w 4513"/>
                <a:gd name="T81" fmla="*/ 525 h 2691"/>
                <a:gd name="T82" fmla="*/ 4484 w 4513"/>
                <a:gd name="T83" fmla="*/ 556 h 2691"/>
                <a:gd name="T84" fmla="*/ 4505 w 4513"/>
                <a:gd name="T85" fmla="*/ 577 h 2691"/>
                <a:gd name="T86" fmla="*/ 4513 w 4513"/>
                <a:gd name="T87" fmla="*/ 584 h 269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513"/>
                <a:gd name="T133" fmla="*/ 0 h 2691"/>
                <a:gd name="T134" fmla="*/ 4513 w 4513"/>
                <a:gd name="T135" fmla="*/ 2691 h 269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513" h="2691">
                  <a:moveTo>
                    <a:pt x="4513" y="584"/>
                  </a:moveTo>
                  <a:lnTo>
                    <a:pt x="3340" y="1874"/>
                  </a:lnTo>
                  <a:lnTo>
                    <a:pt x="1330" y="1900"/>
                  </a:lnTo>
                  <a:lnTo>
                    <a:pt x="1313" y="2691"/>
                  </a:lnTo>
                  <a:lnTo>
                    <a:pt x="0" y="1530"/>
                  </a:lnTo>
                  <a:lnTo>
                    <a:pt x="1305" y="283"/>
                  </a:lnTo>
                  <a:lnTo>
                    <a:pt x="1305" y="1108"/>
                  </a:lnTo>
                  <a:lnTo>
                    <a:pt x="2823" y="1108"/>
                  </a:lnTo>
                  <a:lnTo>
                    <a:pt x="2835" y="1097"/>
                  </a:lnTo>
                  <a:lnTo>
                    <a:pt x="2870" y="1063"/>
                  </a:lnTo>
                  <a:lnTo>
                    <a:pt x="2924" y="1011"/>
                  </a:lnTo>
                  <a:lnTo>
                    <a:pt x="2995" y="943"/>
                  </a:lnTo>
                  <a:lnTo>
                    <a:pt x="3077" y="863"/>
                  </a:lnTo>
                  <a:lnTo>
                    <a:pt x="3169" y="772"/>
                  </a:lnTo>
                  <a:lnTo>
                    <a:pt x="3268" y="675"/>
                  </a:lnTo>
                  <a:lnTo>
                    <a:pt x="3369" y="575"/>
                  </a:lnTo>
                  <a:lnTo>
                    <a:pt x="3469" y="474"/>
                  </a:lnTo>
                  <a:lnTo>
                    <a:pt x="3565" y="375"/>
                  </a:lnTo>
                  <a:lnTo>
                    <a:pt x="3654" y="282"/>
                  </a:lnTo>
                  <a:lnTo>
                    <a:pt x="3734" y="197"/>
                  </a:lnTo>
                  <a:lnTo>
                    <a:pt x="3769" y="158"/>
                  </a:lnTo>
                  <a:lnTo>
                    <a:pt x="3798" y="123"/>
                  </a:lnTo>
                  <a:lnTo>
                    <a:pt x="3825" y="92"/>
                  </a:lnTo>
                  <a:lnTo>
                    <a:pt x="3847" y="65"/>
                  </a:lnTo>
                  <a:lnTo>
                    <a:pt x="3863" y="42"/>
                  </a:lnTo>
                  <a:lnTo>
                    <a:pt x="3874" y="24"/>
                  </a:lnTo>
                  <a:lnTo>
                    <a:pt x="3880" y="10"/>
                  </a:lnTo>
                  <a:lnTo>
                    <a:pt x="3877" y="2"/>
                  </a:lnTo>
                  <a:lnTo>
                    <a:pt x="3876" y="0"/>
                  </a:lnTo>
                  <a:lnTo>
                    <a:pt x="3891" y="12"/>
                  </a:lnTo>
                  <a:lnTo>
                    <a:pt x="3918" y="37"/>
                  </a:lnTo>
                  <a:lnTo>
                    <a:pt x="3957" y="71"/>
                  </a:lnTo>
                  <a:lnTo>
                    <a:pt x="4003" y="114"/>
                  </a:lnTo>
                  <a:lnTo>
                    <a:pt x="4057" y="163"/>
                  </a:lnTo>
                  <a:lnTo>
                    <a:pt x="4116" y="217"/>
                  </a:lnTo>
                  <a:lnTo>
                    <a:pt x="4177" y="273"/>
                  </a:lnTo>
                  <a:lnTo>
                    <a:pt x="4238" y="331"/>
                  </a:lnTo>
                  <a:lnTo>
                    <a:pt x="4299" y="387"/>
                  </a:lnTo>
                  <a:lnTo>
                    <a:pt x="4355" y="439"/>
                  </a:lnTo>
                  <a:lnTo>
                    <a:pt x="4407" y="485"/>
                  </a:lnTo>
                  <a:lnTo>
                    <a:pt x="4450" y="525"/>
                  </a:lnTo>
                  <a:lnTo>
                    <a:pt x="4484" y="556"/>
                  </a:lnTo>
                  <a:lnTo>
                    <a:pt x="4505" y="577"/>
                  </a:lnTo>
                  <a:lnTo>
                    <a:pt x="4513" y="584"/>
                  </a:lnTo>
                  <a:close/>
                </a:path>
              </a:pathLst>
            </a:custGeom>
            <a:solidFill>
              <a:srgbClr val="FFFFFF"/>
            </a:solidFill>
            <a:ln w="9525">
              <a:noFill/>
              <a:round/>
              <a:headEnd/>
              <a:tailEnd/>
            </a:ln>
          </p:spPr>
          <p:txBody>
            <a:bodyPr/>
            <a:lstStyle/>
            <a:p>
              <a:endParaRPr lang="zh-CN" altLang="en-US"/>
            </a:p>
          </p:txBody>
        </p:sp>
        <p:sp>
          <p:nvSpPr>
            <p:cNvPr id="1899661" name="Freeform 46"/>
            <p:cNvSpPr>
              <a:spLocks/>
            </p:cNvSpPr>
            <p:nvPr/>
          </p:nvSpPr>
          <p:spPr bwMode="auto">
            <a:xfrm>
              <a:off x="1825" y="776"/>
              <a:ext cx="196" cy="117"/>
            </a:xfrm>
            <a:custGeom>
              <a:avLst/>
              <a:gdLst>
                <a:gd name="T0" fmla="*/ 0 w 4513"/>
                <a:gd name="T1" fmla="*/ 584 h 2691"/>
                <a:gd name="T2" fmla="*/ 1173 w 4513"/>
                <a:gd name="T3" fmla="*/ 1874 h 2691"/>
                <a:gd name="T4" fmla="*/ 3184 w 4513"/>
                <a:gd name="T5" fmla="*/ 1900 h 2691"/>
                <a:gd name="T6" fmla="*/ 3200 w 4513"/>
                <a:gd name="T7" fmla="*/ 2691 h 2691"/>
                <a:gd name="T8" fmla="*/ 4513 w 4513"/>
                <a:gd name="T9" fmla="*/ 1530 h 2691"/>
                <a:gd name="T10" fmla="*/ 3208 w 4513"/>
                <a:gd name="T11" fmla="*/ 283 h 2691"/>
                <a:gd name="T12" fmla="*/ 3208 w 4513"/>
                <a:gd name="T13" fmla="*/ 1108 h 2691"/>
                <a:gd name="T14" fmla="*/ 1690 w 4513"/>
                <a:gd name="T15" fmla="*/ 1108 h 2691"/>
                <a:gd name="T16" fmla="*/ 1678 w 4513"/>
                <a:gd name="T17" fmla="*/ 1097 h 2691"/>
                <a:gd name="T18" fmla="*/ 1643 w 4513"/>
                <a:gd name="T19" fmla="*/ 1063 h 2691"/>
                <a:gd name="T20" fmla="*/ 1589 w 4513"/>
                <a:gd name="T21" fmla="*/ 1011 h 2691"/>
                <a:gd name="T22" fmla="*/ 1519 w 4513"/>
                <a:gd name="T23" fmla="*/ 943 h 2691"/>
                <a:gd name="T24" fmla="*/ 1435 w 4513"/>
                <a:gd name="T25" fmla="*/ 863 h 2691"/>
                <a:gd name="T26" fmla="*/ 1343 w 4513"/>
                <a:gd name="T27" fmla="*/ 772 h 2691"/>
                <a:gd name="T28" fmla="*/ 1245 w 4513"/>
                <a:gd name="T29" fmla="*/ 675 h 2691"/>
                <a:gd name="T30" fmla="*/ 1144 w 4513"/>
                <a:gd name="T31" fmla="*/ 575 h 2691"/>
                <a:gd name="T32" fmla="*/ 1044 w 4513"/>
                <a:gd name="T33" fmla="*/ 474 h 2691"/>
                <a:gd name="T34" fmla="*/ 947 w 4513"/>
                <a:gd name="T35" fmla="*/ 375 h 2691"/>
                <a:gd name="T36" fmla="*/ 858 w 4513"/>
                <a:gd name="T37" fmla="*/ 282 h 2691"/>
                <a:gd name="T38" fmla="*/ 779 w 4513"/>
                <a:gd name="T39" fmla="*/ 197 h 2691"/>
                <a:gd name="T40" fmla="*/ 745 w 4513"/>
                <a:gd name="T41" fmla="*/ 158 h 2691"/>
                <a:gd name="T42" fmla="*/ 714 w 4513"/>
                <a:gd name="T43" fmla="*/ 123 h 2691"/>
                <a:gd name="T44" fmla="*/ 687 w 4513"/>
                <a:gd name="T45" fmla="*/ 92 h 2691"/>
                <a:gd name="T46" fmla="*/ 666 w 4513"/>
                <a:gd name="T47" fmla="*/ 65 h 2691"/>
                <a:gd name="T48" fmla="*/ 649 w 4513"/>
                <a:gd name="T49" fmla="*/ 42 h 2691"/>
                <a:gd name="T50" fmla="*/ 639 w 4513"/>
                <a:gd name="T51" fmla="*/ 24 h 2691"/>
                <a:gd name="T52" fmla="*/ 634 w 4513"/>
                <a:gd name="T53" fmla="*/ 10 h 2691"/>
                <a:gd name="T54" fmla="*/ 635 w 4513"/>
                <a:gd name="T55" fmla="*/ 2 h 2691"/>
                <a:gd name="T56" fmla="*/ 636 w 4513"/>
                <a:gd name="T57" fmla="*/ 0 h 2691"/>
                <a:gd name="T58" fmla="*/ 621 w 4513"/>
                <a:gd name="T59" fmla="*/ 12 h 2691"/>
                <a:gd name="T60" fmla="*/ 595 w 4513"/>
                <a:gd name="T61" fmla="*/ 37 h 2691"/>
                <a:gd name="T62" fmla="*/ 557 w 4513"/>
                <a:gd name="T63" fmla="*/ 71 h 2691"/>
                <a:gd name="T64" fmla="*/ 509 w 4513"/>
                <a:gd name="T65" fmla="*/ 114 h 2691"/>
                <a:gd name="T66" fmla="*/ 456 w 4513"/>
                <a:gd name="T67" fmla="*/ 163 h 2691"/>
                <a:gd name="T68" fmla="*/ 397 w 4513"/>
                <a:gd name="T69" fmla="*/ 217 h 2691"/>
                <a:gd name="T70" fmla="*/ 336 w 4513"/>
                <a:gd name="T71" fmla="*/ 273 h 2691"/>
                <a:gd name="T72" fmla="*/ 274 w 4513"/>
                <a:gd name="T73" fmla="*/ 331 h 2691"/>
                <a:gd name="T74" fmla="*/ 213 w 4513"/>
                <a:gd name="T75" fmla="*/ 387 h 2691"/>
                <a:gd name="T76" fmla="*/ 157 w 4513"/>
                <a:gd name="T77" fmla="*/ 439 h 2691"/>
                <a:gd name="T78" fmla="*/ 106 w 4513"/>
                <a:gd name="T79" fmla="*/ 485 h 2691"/>
                <a:gd name="T80" fmla="*/ 62 w 4513"/>
                <a:gd name="T81" fmla="*/ 525 h 2691"/>
                <a:gd name="T82" fmla="*/ 29 w 4513"/>
                <a:gd name="T83" fmla="*/ 556 h 2691"/>
                <a:gd name="T84" fmla="*/ 8 w 4513"/>
                <a:gd name="T85" fmla="*/ 577 h 2691"/>
                <a:gd name="T86" fmla="*/ 0 w 4513"/>
                <a:gd name="T87" fmla="*/ 584 h 269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513"/>
                <a:gd name="T133" fmla="*/ 0 h 2691"/>
                <a:gd name="T134" fmla="*/ 4513 w 4513"/>
                <a:gd name="T135" fmla="*/ 2691 h 269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513" h="2691">
                  <a:moveTo>
                    <a:pt x="0" y="584"/>
                  </a:moveTo>
                  <a:lnTo>
                    <a:pt x="1173" y="1874"/>
                  </a:lnTo>
                  <a:lnTo>
                    <a:pt x="3184" y="1900"/>
                  </a:lnTo>
                  <a:lnTo>
                    <a:pt x="3200" y="2691"/>
                  </a:lnTo>
                  <a:lnTo>
                    <a:pt x="4513" y="1530"/>
                  </a:lnTo>
                  <a:lnTo>
                    <a:pt x="3208" y="283"/>
                  </a:lnTo>
                  <a:lnTo>
                    <a:pt x="3208" y="1108"/>
                  </a:lnTo>
                  <a:lnTo>
                    <a:pt x="1690" y="1108"/>
                  </a:lnTo>
                  <a:lnTo>
                    <a:pt x="1678" y="1097"/>
                  </a:lnTo>
                  <a:lnTo>
                    <a:pt x="1643" y="1063"/>
                  </a:lnTo>
                  <a:lnTo>
                    <a:pt x="1589" y="1011"/>
                  </a:lnTo>
                  <a:lnTo>
                    <a:pt x="1519" y="943"/>
                  </a:lnTo>
                  <a:lnTo>
                    <a:pt x="1435" y="863"/>
                  </a:lnTo>
                  <a:lnTo>
                    <a:pt x="1343" y="772"/>
                  </a:lnTo>
                  <a:lnTo>
                    <a:pt x="1245" y="675"/>
                  </a:lnTo>
                  <a:lnTo>
                    <a:pt x="1144" y="575"/>
                  </a:lnTo>
                  <a:lnTo>
                    <a:pt x="1044" y="474"/>
                  </a:lnTo>
                  <a:lnTo>
                    <a:pt x="947" y="375"/>
                  </a:lnTo>
                  <a:lnTo>
                    <a:pt x="858" y="282"/>
                  </a:lnTo>
                  <a:lnTo>
                    <a:pt x="779" y="197"/>
                  </a:lnTo>
                  <a:lnTo>
                    <a:pt x="745" y="158"/>
                  </a:lnTo>
                  <a:lnTo>
                    <a:pt x="714" y="123"/>
                  </a:lnTo>
                  <a:lnTo>
                    <a:pt x="687" y="92"/>
                  </a:lnTo>
                  <a:lnTo>
                    <a:pt x="666" y="65"/>
                  </a:lnTo>
                  <a:lnTo>
                    <a:pt x="649" y="42"/>
                  </a:lnTo>
                  <a:lnTo>
                    <a:pt x="639" y="24"/>
                  </a:lnTo>
                  <a:lnTo>
                    <a:pt x="634" y="10"/>
                  </a:lnTo>
                  <a:lnTo>
                    <a:pt x="635" y="2"/>
                  </a:lnTo>
                  <a:lnTo>
                    <a:pt x="636" y="0"/>
                  </a:lnTo>
                  <a:lnTo>
                    <a:pt x="621" y="12"/>
                  </a:lnTo>
                  <a:lnTo>
                    <a:pt x="595" y="37"/>
                  </a:lnTo>
                  <a:lnTo>
                    <a:pt x="557" y="71"/>
                  </a:lnTo>
                  <a:lnTo>
                    <a:pt x="509" y="114"/>
                  </a:lnTo>
                  <a:lnTo>
                    <a:pt x="456" y="163"/>
                  </a:lnTo>
                  <a:lnTo>
                    <a:pt x="397" y="217"/>
                  </a:lnTo>
                  <a:lnTo>
                    <a:pt x="336" y="273"/>
                  </a:lnTo>
                  <a:lnTo>
                    <a:pt x="274" y="331"/>
                  </a:lnTo>
                  <a:lnTo>
                    <a:pt x="213" y="387"/>
                  </a:lnTo>
                  <a:lnTo>
                    <a:pt x="157" y="439"/>
                  </a:lnTo>
                  <a:lnTo>
                    <a:pt x="106" y="485"/>
                  </a:lnTo>
                  <a:lnTo>
                    <a:pt x="62" y="525"/>
                  </a:lnTo>
                  <a:lnTo>
                    <a:pt x="29" y="556"/>
                  </a:lnTo>
                  <a:lnTo>
                    <a:pt x="8" y="577"/>
                  </a:lnTo>
                  <a:lnTo>
                    <a:pt x="0" y="584"/>
                  </a:lnTo>
                  <a:close/>
                </a:path>
              </a:pathLst>
            </a:custGeom>
            <a:solidFill>
              <a:srgbClr val="FFFFFF"/>
            </a:solidFill>
            <a:ln w="9525">
              <a:noFill/>
              <a:round/>
              <a:headEnd/>
              <a:tailEnd/>
            </a:ln>
          </p:spPr>
          <p:txBody>
            <a:bodyPr/>
            <a:lstStyle/>
            <a:p>
              <a:endParaRPr lang="zh-CN" altLang="en-US"/>
            </a:p>
          </p:txBody>
        </p:sp>
        <p:sp>
          <p:nvSpPr>
            <p:cNvPr id="1899662" name="Freeform 47"/>
            <p:cNvSpPr>
              <a:spLocks/>
            </p:cNvSpPr>
            <p:nvPr/>
          </p:nvSpPr>
          <p:spPr bwMode="auto">
            <a:xfrm>
              <a:off x="1625" y="641"/>
              <a:ext cx="34" cy="116"/>
            </a:xfrm>
            <a:custGeom>
              <a:avLst/>
              <a:gdLst>
                <a:gd name="T0" fmla="*/ 434 w 786"/>
                <a:gd name="T1" fmla="*/ 2673 h 2679"/>
                <a:gd name="T2" fmla="*/ 491 w 786"/>
                <a:gd name="T3" fmla="*/ 2637 h 2679"/>
                <a:gd name="T4" fmla="*/ 547 w 786"/>
                <a:gd name="T5" fmla="*/ 2574 h 2679"/>
                <a:gd name="T6" fmla="*/ 597 w 786"/>
                <a:gd name="T7" fmla="*/ 2485 h 2679"/>
                <a:gd name="T8" fmla="*/ 643 w 786"/>
                <a:gd name="T9" fmla="*/ 2373 h 2679"/>
                <a:gd name="T10" fmla="*/ 684 w 786"/>
                <a:gd name="T11" fmla="*/ 2240 h 2679"/>
                <a:gd name="T12" fmla="*/ 719 w 786"/>
                <a:gd name="T13" fmla="*/ 2088 h 2679"/>
                <a:gd name="T14" fmla="*/ 748 w 786"/>
                <a:gd name="T15" fmla="*/ 1919 h 2679"/>
                <a:gd name="T16" fmla="*/ 769 w 786"/>
                <a:gd name="T17" fmla="*/ 1737 h 2679"/>
                <a:gd name="T18" fmla="*/ 782 w 786"/>
                <a:gd name="T19" fmla="*/ 1543 h 2679"/>
                <a:gd name="T20" fmla="*/ 786 w 786"/>
                <a:gd name="T21" fmla="*/ 1340 h 2679"/>
                <a:gd name="T22" fmla="*/ 782 w 786"/>
                <a:gd name="T23" fmla="*/ 1136 h 2679"/>
                <a:gd name="T24" fmla="*/ 769 w 786"/>
                <a:gd name="T25" fmla="*/ 943 h 2679"/>
                <a:gd name="T26" fmla="*/ 748 w 786"/>
                <a:gd name="T27" fmla="*/ 760 h 2679"/>
                <a:gd name="T28" fmla="*/ 719 w 786"/>
                <a:gd name="T29" fmla="*/ 592 h 2679"/>
                <a:gd name="T30" fmla="*/ 684 w 786"/>
                <a:gd name="T31" fmla="*/ 440 h 2679"/>
                <a:gd name="T32" fmla="*/ 643 w 786"/>
                <a:gd name="T33" fmla="*/ 306 h 2679"/>
                <a:gd name="T34" fmla="*/ 597 w 786"/>
                <a:gd name="T35" fmla="*/ 194 h 2679"/>
                <a:gd name="T36" fmla="*/ 547 w 786"/>
                <a:gd name="T37" fmla="*/ 106 h 2679"/>
                <a:gd name="T38" fmla="*/ 491 w 786"/>
                <a:gd name="T39" fmla="*/ 42 h 2679"/>
                <a:gd name="T40" fmla="*/ 434 w 786"/>
                <a:gd name="T41" fmla="*/ 7 h 2679"/>
                <a:gd name="T42" fmla="*/ 373 w 786"/>
                <a:gd name="T43" fmla="*/ 2 h 2679"/>
                <a:gd name="T44" fmla="*/ 314 w 786"/>
                <a:gd name="T45" fmla="*/ 28 h 2679"/>
                <a:gd name="T46" fmla="*/ 258 w 786"/>
                <a:gd name="T47" fmla="*/ 82 h 2679"/>
                <a:gd name="T48" fmla="*/ 207 w 786"/>
                <a:gd name="T49" fmla="*/ 162 h 2679"/>
                <a:gd name="T50" fmla="*/ 158 w 786"/>
                <a:gd name="T51" fmla="*/ 267 h 2679"/>
                <a:gd name="T52" fmla="*/ 116 w 786"/>
                <a:gd name="T53" fmla="*/ 394 h 2679"/>
                <a:gd name="T54" fmla="*/ 78 w 786"/>
                <a:gd name="T55" fmla="*/ 540 h 2679"/>
                <a:gd name="T56" fmla="*/ 48 w 786"/>
                <a:gd name="T57" fmla="*/ 702 h 2679"/>
                <a:gd name="T58" fmla="*/ 25 w 786"/>
                <a:gd name="T59" fmla="*/ 880 h 2679"/>
                <a:gd name="T60" fmla="*/ 8 w 786"/>
                <a:gd name="T61" fmla="*/ 1070 h 2679"/>
                <a:gd name="T62" fmla="*/ 1 w 786"/>
                <a:gd name="T63" fmla="*/ 1271 h 2679"/>
                <a:gd name="T64" fmla="*/ 2 w 786"/>
                <a:gd name="T65" fmla="*/ 1476 h 2679"/>
                <a:gd name="T66" fmla="*/ 12 w 786"/>
                <a:gd name="T67" fmla="*/ 1674 h 2679"/>
                <a:gd name="T68" fmla="*/ 31 w 786"/>
                <a:gd name="T69" fmla="*/ 1861 h 2679"/>
                <a:gd name="T70" fmla="*/ 57 w 786"/>
                <a:gd name="T71" fmla="*/ 2034 h 2679"/>
                <a:gd name="T72" fmla="*/ 90 w 786"/>
                <a:gd name="T73" fmla="*/ 2191 h 2679"/>
                <a:gd name="T74" fmla="*/ 129 w 786"/>
                <a:gd name="T75" fmla="*/ 2331 h 2679"/>
                <a:gd name="T76" fmla="*/ 174 w 786"/>
                <a:gd name="T77" fmla="*/ 2450 h 2679"/>
                <a:gd name="T78" fmla="*/ 223 w 786"/>
                <a:gd name="T79" fmla="*/ 2548 h 2679"/>
                <a:gd name="T80" fmla="*/ 276 w 786"/>
                <a:gd name="T81" fmla="*/ 2620 h 2679"/>
                <a:gd name="T82" fmla="*/ 334 w 786"/>
                <a:gd name="T83" fmla="*/ 2664 h 2679"/>
                <a:gd name="T84" fmla="*/ 394 w 786"/>
                <a:gd name="T85" fmla="*/ 2679 h 26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86"/>
                <a:gd name="T130" fmla="*/ 0 h 2679"/>
                <a:gd name="T131" fmla="*/ 786 w 786"/>
                <a:gd name="T132" fmla="*/ 2679 h 267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86" h="2679">
                  <a:moveTo>
                    <a:pt x="394" y="2679"/>
                  </a:moveTo>
                  <a:lnTo>
                    <a:pt x="413" y="2678"/>
                  </a:lnTo>
                  <a:lnTo>
                    <a:pt x="434" y="2673"/>
                  </a:lnTo>
                  <a:lnTo>
                    <a:pt x="453" y="2664"/>
                  </a:lnTo>
                  <a:lnTo>
                    <a:pt x="473" y="2653"/>
                  </a:lnTo>
                  <a:lnTo>
                    <a:pt x="491" y="2637"/>
                  </a:lnTo>
                  <a:lnTo>
                    <a:pt x="510" y="2620"/>
                  </a:lnTo>
                  <a:lnTo>
                    <a:pt x="528" y="2598"/>
                  </a:lnTo>
                  <a:lnTo>
                    <a:pt x="547" y="2574"/>
                  </a:lnTo>
                  <a:lnTo>
                    <a:pt x="563" y="2548"/>
                  </a:lnTo>
                  <a:lnTo>
                    <a:pt x="581" y="2518"/>
                  </a:lnTo>
                  <a:lnTo>
                    <a:pt x="597" y="2485"/>
                  </a:lnTo>
                  <a:lnTo>
                    <a:pt x="612" y="2450"/>
                  </a:lnTo>
                  <a:lnTo>
                    <a:pt x="628" y="2413"/>
                  </a:lnTo>
                  <a:lnTo>
                    <a:pt x="643" y="2373"/>
                  </a:lnTo>
                  <a:lnTo>
                    <a:pt x="658" y="2331"/>
                  </a:lnTo>
                  <a:lnTo>
                    <a:pt x="671" y="2286"/>
                  </a:lnTo>
                  <a:lnTo>
                    <a:pt x="684" y="2240"/>
                  </a:lnTo>
                  <a:lnTo>
                    <a:pt x="697" y="2191"/>
                  </a:lnTo>
                  <a:lnTo>
                    <a:pt x="708" y="2140"/>
                  </a:lnTo>
                  <a:lnTo>
                    <a:pt x="719" y="2088"/>
                  </a:lnTo>
                  <a:lnTo>
                    <a:pt x="730" y="2034"/>
                  </a:lnTo>
                  <a:lnTo>
                    <a:pt x="739" y="1978"/>
                  </a:lnTo>
                  <a:lnTo>
                    <a:pt x="748" y="1919"/>
                  </a:lnTo>
                  <a:lnTo>
                    <a:pt x="755" y="1861"/>
                  </a:lnTo>
                  <a:lnTo>
                    <a:pt x="763" y="1800"/>
                  </a:lnTo>
                  <a:lnTo>
                    <a:pt x="769" y="1737"/>
                  </a:lnTo>
                  <a:lnTo>
                    <a:pt x="774" y="1674"/>
                  </a:lnTo>
                  <a:lnTo>
                    <a:pt x="779" y="1609"/>
                  </a:lnTo>
                  <a:lnTo>
                    <a:pt x="782" y="1543"/>
                  </a:lnTo>
                  <a:lnTo>
                    <a:pt x="784" y="1476"/>
                  </a:lnTo>
                  <a:lnTo>
                    <a:pt x="786" y="1408"/>
                  </a:lnTo>
                  <a:lnTo>
                    <a:pt x="786" y="1340"/>
                  </a:lnTo>
                  <a:lnTo>
                    <a:pt x="786" y="1271"/>
                  </a:lnTo>
                  <a:lnTo>
                    <a:pt x="784" y="1203"/>
                  </a:lnTo>
                  <a:lnTo>
                    <a:pt x="782" y="1136"/>
                  </a:lnTo>
                  <a:lnTo>
                    <a:pt x="779" y="1070"/>
                  </a:lnTo>
                  <a:lnTo>
                    <a:pt x="774" y="1005"/>
                  </a:lnTo>
                  <a:lnTo>
                    <a:pt x="769" y="943"/>
                  </a:lnTo>
                  <a:lnTo>
                    <a:pt x="763" y="880"/>
                  </a:lnTo>
                  <a:lnTo>
                    <a:pt x="755" y="819"/>
                  </a:lnTo>
                  <a:lnTo>
                    <a:pt x="748" y="760"/>
                  </a:lnTo>
                  <a:lnTo>
                    <a:pt x="739" y="702"/>
                  </a:lnTo>
                  <a:lnTo>
                    <a:pt x="730" y="647"/>
                  </a:lnTo>
                  <a:lnTo>
                    <a:pt x="719" y="592"/>
                  </a:lnTo>
                  <a:lnTo>
                    <a:pt x="708" y="540"/>
                  </a:lnTo>
                  <a:lnTo>
                    <a:pt x="697" y="488"/>
                  </a:lnTo>
                  <a:lnTo>
                    <a:pt x="684" y="440"/>
                  </a:lnTo>
                  <a:lnTo>
                    <a:pt x="671" y="394"/>
                  </a:lnTo>
                  <a:lnTo>
                    <a:pt x="658" y="349"/>
                  </a:lnTo>
                  <a:lnTo>
                    <a:pt x="643" y="306"/>
                  </a:lnTo>
                  <a:lnTo>
                    <a:pt x="628" y="267"/>
                  </a:lnTo>
                  <a:lnTo>
                    <a:pt x="612" y="229"/>
                  </a:lnTo>
                  <a:lnTo>
                    <a:pt x="597" y="194"/>
                  </a:lnTo>
                  <a:lnTo>
                    <a:pt x="581" y="162"/>
                  </a:lnTo>
                  <a:lnTo>
                    <a:pt x="563" y="132"/>
                  </a:lnTo>
                  <a:lnTo>
                    <a:pt x="547" y="106"/>
                  </a:lnTo>
                  <a:lnTo>
                    <a:pt x="528" y="82"/>
                  </a:lnTo>
                  <a:lnTo>
                    <a:pt x="510" y="60"/>
                  </a:lnTo>
                  <a:lnTo>
                    <a:pt x="491" y="42"/>
                  </a:lnTo>
                  <a:lnTo>
                    <a:pt x="473" y="28"/>
                  </a:lnTo>
                  <a:lnTo>
                    <a:pt x="453" y="15"/>
                  </a:lnTo>
                  <a:lnTo>
                    <a:pt x="434" y="7"/>
                  </a:lnTo>
                  <a:lnTo>
                    <a:pt x="413" y="2"/>
                  </a:lnTo>
                  <a:lnTo>
                    <a:pt x="394" y="0"/>
                  </a:lnTo>
                  <a:lnTo>
                    <a:pt x="373" y="2"/>
                  </a:lnTo>
                  <a:lnTo>
                    <a:pt x="353" y="7"/>
                  </a:lnTo>
                  <a:lnTo>
                    <a:pt x="334" y="15"/>
                  </a:lnTo>
                  <a:lnTo>
                    <a:pt x="314" y="28"/>
                  </a:lnTo>
                  <a:lnTo>
                    <a:pt x="295" y="42"/>
                  </a:lnTo>
                  <a:lnTo>
                    <a:pt x="276" y="60"/>
                  </a:lnTo>
                  <a:lnTo>
                    <a:pt x="258" y="82"/>
                  </a:lnTo>
                  <a:lnTo>
                    <a:pt x="240" y="106"/>
                  </a:lnTo>
                  <a:lnTo>
                    <a:pt x="223" y="132"/>
                  </a:lnTo>
                  <a:lnTo>
                    <a:pt x="207" y="162"/>
                  </a:lnTo>
                  <a:lnTo>
                    <a:pt x="190" y="194"/>
                  </a:lnTo>
                  <a:lnTo>
                    <a:pt x="174" y="229"/>
                  </a:lnTo>
                  <a:lnTo>
                    <a:pt x="158" y="267"/>
                  </a:lnTo>
                  <a:lnTo>
                    <a:pt x="144" y="306"/>
                  </a:lnTo>
                  <a:lnTo>
                    <a:pt x="129" y="349"/>
                  </a:lnTo>
                  <a:lnTo>
                    <a:pt x="116" y="394"/>
                  </a:lnTo>
                  <a:lnTo>
                    <a:pt x="103" y="440"/>
                  </a:lnTo>
                  <a:lnTo>
                    <a:pt x="90" y="488"/>
                  </a:lnTo>
                  <a:lnTo>
                    <a:pt x="78" y="540"/>
                  </a:lnTo>
                  <a:lnTo>
                    <a:pt x="68" y="592"/>
                  </a:lnTo>
                  <a:lnTo>
                    <a:pt x="57" y="647"/>
                  </a:lnTo>
                  <a:lnTo>
                    <a:pt x="48" y="702"/>
                  </a:lnTo>
                  <a:lnTo>
                    <a:pt x="39" y="760"/>
                  </a:lnTo>
                  <a:lnTo>
                    <a:pt x="31" y="819"/>
                  </a:lnTo>
                  <a:lnTo>
                    <a:pt x="25" y="880"/>
                  </a:lnTo>
                  <a:lnTo>
                    <a:pt x="18" y="943"/>
                  </a:lnTo>
                  <a:lnTo>
                    <a:pt x="12" y="1005"/>
                  </a:lnTo>
                  <a:lnTo>
                    <a:pt x="8" y="1070"/>
                  </a:lnTo>
                  <a:lnTo>
                    <a:pt x="5" y="1136"/>
                  </a:lnTo>
                  <a:lnTo>
                    <a:pt x="2" y="1203"/>
                  </a:lnTo>
                  <a:lnTo>
                    <a:pt x="1" y="1271"/>
                  </a:lnTo>
                  <a:lnTo>
                    <a:pt x="0" y="1340"/>
                  </a:lnTo>
                  <a:lnTo>
                    <a:pt x="1" y="1408"/>
                  </a:lnTo>
                  <a:lnTo>
                    <a:pt x="2" y="1476"/>
                  </a:lnTo>
                  <a:lnTo>
                    <a:pt x="5" y="1543"/>
                  </a:lnTo>
                  <a:lnTo>
                    <a:pt x="8" y="1609"/>
                  </a:lnTo>
                  <a:lnTo>
                    <a:pt x="12" y="1674"/>
                  </a:lnTo>
                  <a:lnTo>
                    <a:pt x="18" y="1737"/>
                  </a:lnTo>
                  <a:lnTo>
                    <a:pt x="25" y="1800"/>
                  </a:lnTo>
                  <a:lnTo>
                    <a:pt x="31" y="1861"/>
                  </a:lnTo>
                  <a:lnTo>
                    <a:pt x="39" y="1919"/>
                  </a:lnTo>
                  <a:lnTo>
                    <a:pt x="48" y="1978"/>
                  </a:lnTo>
                  <a:lnTo>
                    <a:pt x="57" y="2034"/>
                  </a:lnTo>
                  <a:lnTo>
                    <a:pt x="68" y="2088"/>
                  </a:lnTo>
                  <a:lnTo>
                    <a:pt x="78" y="2140"/>
                  </a:lnTo>
                  <a:lnTo>
                    <a:pt x="90" y="2191"/>
                  </a:lnTo>
                  <a:lnTo>
                    <a:pt x="103" y="2240"/>
                  </a:lnTo>
                  <a:lnTo>
                    <a:pt x="116" y="2286"/>
                  </a:lnTo>
                  <a:lnTo>
                    <a:pt x="129" y="2331"/>
                  </a:lnTo>
                  <a:lnTo>
                    <a:pt x="144" y="2373"/>
                  </a:lnTo>
                  <a:lnTo>
                    <a:pt x="158" y="2413"/>
                  </a:lnTo>
                  <a:lnTo>
                    <a:pt x="174" y="2450"/>
                  </a:lnTo>
                  <a:lnTo>
                    <a:pt x="190" y="2485"/>
                  </a:lnTo>
                  <a:lnTo>
                    <a:pt x="207" y="2518"/>
                  </a:lnTo>
                  <a:lnTo>
                    <a:pt x="223" y="2548"/>
                  </a:lnTo>
                  <a:lnTo>
                    <a:pt x="240" y="2574"/>
                  </a:lnTo>
                  <a:lnTo>
                    <a:pt x="258" y="2598"/>
                  </a:lnTo>
                  <a:lnTo>
                    <a:pt x="276" y="2620"/>
                  </a:lnTo>
                  <a:lnTo>
                    <a:pt x="295" y="2637"/>
                  </a:lnTo>
                  <a:lnTo>
                    <a:pt x="314" y="2653"/>
                  </a:lnTo>
                  <a:lnTo>
                    <a:pt x="334" y="2664"/>
                  </a:lnTo>
                  <a:lnTo>
                    <a:pt x="353" y="2673"/>
                  </a:lnTo>
                  <a:lnTo>
                    <a:pt x="373" y="2678"/>
                  </a:lnTo>
                  <a:lnTo>
                    <a:pt x="394" y="2679"/>
                  </a:lnTo>
                  <a:close/>
                </a:path>
              </a:pathLst>
            </a:custGeom>
            <a:solidFill>
              <a:srgbClr val="004264"/>
            </a:solidFill>
            <a:ln w="9525">
              <a:noFill/>
              <a:round/>
              <a:headEnd/>
              <a:tailEnd/>
            </a:ln>
          </p:spPr>
          <p:txBody>
            <a:bodyPr/>
            <a:lstStyle/>
            <a:p>
              <a:endParaRPr lang="zh-CN" altLang="en-US"/>
            </a:p>
          </p:txBody>
        </p:sp>
        <p:sp>
          <p:nvSpPr>
            <p:cNvPr id="1899663" name="Freeform 48"/>
            <p:cNvSpPr>
              <a:spLocks/>
            </p:cNvSpPr>
            <p:nvPr/>
          </p:nvSpPr>
          <p:spPr bwMode="auto">
            <a:xfrm>
              <a:off x="1721" y="641"/>
              <a:ext cx="34" cy="116"/>
            </a:xfrm>
            <a:custGeom>
              <a:avLst/>
              <a:gdLst>
                <a:gd name="T0" fmla="*/ 432 w 786"/>
                <a:gd name="T1" fmla="*/ 2673 h 2679"/>
                <a:gd name="T2" fmla="*/ 490 w 786"/>
                <a:gd name="T3" fmla="*/ 2637 h 2679"/>
                <a:gd name="T4" fmla="*/ 545 w 786"/>
                <a:gd name="T5" fmla="*/ 2574 h 2679"/>
                <a:gd name="T6" fmla="*/ 596 w 786"/>
                <a:gd name="T7" fmla="*/ 2485 h 2679"/>
                <a:gd name="T8" fmla="*/ 642 w 786"/>
                <a:gd name="T9" fmla="*/ 2373 h 2679"/>
                <a:gd name="T10" fmla="*/ 683 w 786"/>
                <a:gd name="T11" fmla="*/ 2240 h 2679"/>
                <a:gd name="T12" fmla="*/ 718 w 786"/>
                <a:gd name="T13" fmla="*/ 2088 h 2679"/>
                <a:gd name="T14" fmla="*/ 747 w 786"/>
                <a:gd name="T15" fmla="*/ 1919 h 2679"/>
                <a:gd name="T16" fmla="*/ 767 w 786"/>
                <a:gd name="T17" fmla="*/ 1737 h 2679"/>
                <a:gd name="T18" fmla="*/ 781 w 786"/>
                <a:gd name="T19" fmla="*/ 1543 h 2679"/>
                <a:gd name="T20" fmla="*/ 786 w 786"/>
                <a:gd name="T21" fmla="*/ 1340 h 2679"/>
                <a:gd name="T22" fmla="*/ 781 w 786"/>
                <a:gd name="T23" fmla="*/ 1136 h 2679"/>
                <a:gd name="T24" fmla="*/ 767 w 786"/>
                <a:gd name="T25" fmla="*/ 943 h 2679"/>
                <a:gd name="T26" fmla="*/ 747 w 786"/>
                <a:gd name="T27" fmla="*/ 760 h 2679"/>
                <a:gd name="T28" fmla="*/ 718 w 786"/>
                <a:gd name="T29" fmla="*/ 592 h 2679"/>
                <a:gd name="T30" fmla="*/ 683 w 786"/>
                <a:gd name="T31" fmla="*/ 440 h 2679"/>
                <a:gd name="T32" fmla="*/ 642 w 786"/>
                <a:gd name="T33" fmla="*/ 306 h 2679"/>
                <a:gd name="T34" fmla="*/ 596 w 786"/>
                <a:gd name="T35" fmla="*/ 194 h 2679"/>
                <a:gd name="T36" fmla="*/ 545 w 786"/>
                <a:gd name="T37" fmla="*/ 106 h 2679"/>
                <a:gd name="T38" fmla="*/ 490 w 786"/>
                <a:gd name="T39" fmla="*/ 42 h 2679"/>
                <a:gd name="T40" fmla="*/ 432 w 786"/>
                <a:gd name="T41" fmla="*/ 7 h 2679"/>
                <a:gd name="T42" fmla="*/ 372 w 786"/>
                <a:gd name="T43" fmla="*/ 2 h 2679"/>
                <a:gd name="T44" fmla="*/ 313 w 786"/>
                <a:gd name="T45" fmla="*/ 28 h 2679"/>
                <a:gd name="T46" fmla="*/ 257 w 786"/>
                <a:gd name="T47" fmla="*/ 82 h 2679"/>
                <a:gd name="T48" fmla="*/ 205 w 786"/>
                <a:gd name="T49" fmla="*/ 162 h 2679"/>
                <a:gd name="T50" fmla="*/ 157 w 786"/>
                <a:gd name="T51" fmla="*/ 267 h 2679"/>
                <a:gd name="T52" fmla="*/ 115 w 786"/>
                <a:gd name="T53" fmla="*/ 394 h 2679"/>
                <a:gd name="T54" fmla="*/ 78 w 786"/>
                <a:gd name="T55" fmla="*/ 540 h 2679"/>
                <a:gd name="T56" fmla="*/ 47 w 786"/>
                <a:gd name="T57" fmla="*/ 702 h 2679"/>
                <a:gd name="T58" fmla="*/ 23 w 786"/>
                <a:gd name="T59" fmla="*/ 880 h 2679"/>
                <a:gd name="T60" fmla="*/ 7 w 786"/>
                <a:gd name="T61" fmla="*/ 1070 h 2679"/>
                <a:gd name="T62" fmla="*/ 0 w 786"/>
                <a:gd name="T63" fmla="*/ 1271 h 2679"/>
                <a:gd name="T64" fmla="*/ 2 w 786"/>
                <a:gd name="T65" fmla="*/ 1476 h 2679"/>
                <a:gd name="T66" fmla="*/ 12 w 786"/>
                <a:gd name="T67" fmla="*/ 1674 h 2679"/>
                <a:gd name="T68" fmla="*/ 30 w 786"/>
                <a:gd name="T69" fmla="*/ 1861 h 2679"/>
                <a:gd name="T70" fmla="*/ 56 w 786"/>
                <a:gd name="T71" fmla="*/ 2034 h 2679"/>
                <a:gd name="T72" fmla="*/ 89 w 786"/>
                <a:gd name="T73" fmla="*/ 2191 h 2679"/>
                <a:gd name="T74" fmla="*/ 128 w 786"/>
                <a:gd name="T75" fmla="*/ 2331 h 2679"/>
                <a:gd name="T76" fmla="*/ 172 w 786"/>
                <a:gd name="T77" fmla="*/ 2450 h 2679"/>
                <a:gd name="T78" fmla="*/ 222 w 786"/>
                <a:gd name="T79" fmla="*/ 2548 h 2679"/>
                <a:gd name="T80" fmla="*/ 276 w 786"/>
                <a:gd name="T81" fmla="*/ 2620 h 2679"/>
                <a:gd name="T82" fmla="*/ 333 w 786"/>
                <a:gd name="T83" fmla="*/ 2664 h 2679"/>
                <a:gd name="T84" fmla="*/ 392 w 786"/>
                <a:gd name="T85" fmla="*/ 2679 h 26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86"/>
                <a:gd name="T130" fmla="*/ 0 h 2679"/>
                <a:gd name="T131" fmla="*/ 786 w 786"/>
                <a:gd name="T132" fmla="*/ 2679 h 267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86" h="2679">
                  <a:moveTo>
                    <a:pt x="392" y="2679"/>
                  </a:moveTo>
                  <a:lnTo>
                    <a:pt x="413" y="2678"/>
                  </a:lnTo>
                  <a:lnTo>
                    <a:pt x="432" y="2673"/>
                  </a:lnTo>
                  <a:lnTo>
                    <a:pt x="452" y="2664"/>
                  </a:lnTo>
                  <a:lnTo>
                    <a:pt x="471" y="2653"/>
                  </a:lnTo>
                  <a:lnTo>
                    <a:pt x="490" y="2637"/>
                  </a:lnTo>
                  <a:lnTo>
                    <a:pt x="509" y="2620"/>
                  </a:lnTo>
                  <a:lnTo>
                    <a:pt x="527" y="2598"/>
                  </a:lnTo>
                  <a:lnTo>
                    <a:pt x="545" y="2574"/>
                  </a:lnTo>
                  <a:lnTo>
                    <a:pt x="563" y="2548"/>
                  </a:lnTo>
                  <a:lnTo>
                    <a:pt x="579" y="2518"/>
                  </a:lnTo>
                  <a:lnTo>
                    <a:pt x="596" y="2485"/>
                  </a:lnTo>
                  <a:lnTo>
                    <a:pt x="612" y="2450"/>
                  </a:lnTo>
                  <a:lnTo>
                    <a:pt x="628" y="2413"/>
                  </a:lnTo>
                  <a:lnTo>
                    <a:pt x="642" y="2373"/>
                  </a:lnTo>
                  <a:lnTo>
                    <a:pt x="656" y="2331"/>
                  </a:lnTo>
                  <a:lnTo>
                    <a:pt x="670" y="2286"/>
                  </a:lnTo>
                  <a:lnTo>
                    <a:pt x="683" y="2240"/>
                  </a:lnTo>
                  <a:lnTo>
                    <a:pt x="695" y="2191"/>
                  </a:lnTo>
                  <a:lnTo>
                    <a:pt x="707" y="2140"/>
                  </a:lnTo>
                  <a:lnTo>
                    <a:pt x="718" y="2088"/>
                  </a:lnTo>
                  <a:lnTo>
                    <a:pt x="728" y="2034"/>
                  </a:lnTo>
                  <a:lnTo>
                    <a:pt x="737" y="1978"/>
                  </a:lnTo>
                  <a:lnTo>
                    <a:pt x="747" y="1919"/>
                  </a:lnTo>
                  <a:lnTo>
                    <a:pt x="755" y="1861"/>
                  </a:lnTo>
                  <a:lnTo>
                    <a:pt x="761" y="1800"/>
                  </a:lnTo>
                  <a:lnTo>
                    <a:pt x="767" y="1737"/>
                  </a:lnTo>
                  <a:lnTo>
                    <a:pt x="773" y="1674"/>
                  </a:lnTo>
                  <a:lnTo>
                    <a:pt x="778" y="1609"/>
                  </a:lnTo>
                  <a:lnTo>
                    <a:pt x="781" y="1543"/>
                  </a:lnTo>
                  <a:lnTo>
                    <a:pt x="784" y="1476"/>
                  </a:lnTo>
                  <a:lnTo>
                    <a:pt x="785" y="1408"/>
                  </a:lnTo>
                  <a:lnTo>
                    <a:pt x="786" y="1340"/>
                  </a:lnTo>
                  <a:lnTo>
                    <a:pt x="785" y="1271"/>
                  </a:lnTo>
                  <a:lnTo>
                    <a:pt x="784" y="1203"/>
                  </a:lnTo>
                  <a:lnTo>
                    <a:pt x="781" y="1136"/>
                  </a:lnTo>
                  <a:lnTo>
                    <a:pt x="778" y="1070"/>
                  </a:lnTo>
                  <a:lnTo>
                    <a:pt x="773" y="1005"/>
                  </a:lnTo>
                  <a:lnTo>
                    <a:pt x="767" y="943"/>
                  </a:lnTo>
                  <a:lnTo>
                    <a:pt x="761" y="880"/>
                  </a:lnTo>
                  <a:lnTo>
                    <a:pt x="755" y="819"/>
                  </a:lnTo>
                  <a:lnTo>
                    <a:pt x="747" y="760"/>
                  </a:lnTo>
                  <a:lnTo>
                    <a:pt x="737" y="702"/>
                  </a:lnTo>
                  <a:lnTo>
                    <a:pt x="728" y="647"/>
                  </a:lnTo>
                  <a:lnTo>
                    <a:pt x="718" y="592"/>
                  </a:lnTo>
                  <a:lnTo>
                    <a:pt x="707" y="540"/>
                  </a:lnTo>
                  <a:lnTo>
                    <a:pt x="695" y="488"/>
                  </a:lnTo>
                  <a:lnTo>
                    <a:pt x="683" y="440"/>
                  </a:lnTo>
                  <a:lnTo>
                    <a:pt x="670" y="394"/>
                  </a:lnTo>
                  <a:lnTo>
                    <a:pt x="656" y="349"/>
                  </a:lnTo>
                  <a:lnTo>
                    <a:pt x="642" y="306"/>
                  </a:lnTo>
                  <a:lnTo>
                    <a:pt x="628" y="267"/>
                  </a:lnTo>
                  <a:lnTo>
                    <a:pt x="612" y="229"/>
                  </a:lnTo>
                  <a:lnTo>
                    <a:pt x="596" y="194"/>
                  </a:lnTo>
                  <a:lnTo>
                    <a:pt x="579" y="162"/>
                  </a:lnTo>
                  <a:lnTo>
                    <a:pt x="563" y="132"/>
                  </a:lnTo>
                  <a:lnTo>
                    <a:pt x="545" y="106"/>
                  </a:lnTo>
                  <a:lnTo>
                    <a:pt x="527" y="82"/>
                  </a:lnTo>
                  <a:lnTo>
                    <a:pt x="509" y="60"/>
                  </a:lnTo>
                  <a:lnTo>
                    <a:pt x="490" y="42"/>
                  </a:lnTo>
                  <a:lnTo>
                    <a:pt x="471" y="28"/>
                  </a:lnTo>
                  <a:lnTo>
                    <a:pt x="452" y="15"/>
                  </a:lnTo>
                  <a:lnTo>
                    <a:pt x="432" y="7"/>
                  </a:lnTo>
                  <a:lnTo>
                    <a:pt x="413" y="2"/>
                  </a:lnTo>
                  <a:lnTo>
                    <a:pt x="392" y="0"/>
                  </a:lnTo>
                  <a:lnTo>
                    <a:pt x="372" y="2"/>
                  </a:lnTo>
                  <a:lnTo>
                    <a:pt x="352" y="7"/>
                  </a:lnTo>
                  <a:lnTo>
                    <a:pt x="333" y="15"/>
                  </a:lnTo>
                  <a:lnTo>
                    <a:pt x="313" y="28"/>
                  </a:lnTo>
                  <a:lnTo>
                    <a:pt x="295" y="42"/>
                  </a:lnTo>
                  <a:lnTo>
                    <a:pt x="276" y="60"/>
                  </a:lnTo>
                  <a:lnTo>
                    <a:pt x="257" y="82"/>
                  </a:lnTo>
                  <a:lnTo>
                    <a:pt x="239" y="106"/>
                  </a:lnTo>
                  <a:lnTo>
                    <a:pt x="222" y="132"/>
                  </a:lnTo>
                  <a:lnTo>
                    <a:pt x="205" y="162"/>
                  </a:lnTo>
                  <a:lnTo>
                    <a:pt x="189" y="194"/>
                  </a:lnTo>
                  <a:lnTo>
                    <a:pt x="172" y="229"/>
                  </a:lnTo>
                  <a:lnTo>
                    <a:pt x="157" y="267"/>
                  </a:lnTo>
                  <a:lnTo>
                    <a:pt x="142" y="306"/>
                  </a:lnTo>
                  <a:lnTo>
                    <a:pt x="128" y="349"/>
                  </a:lnTo>
                  <a:lnTo>
                    <a:pt x="115" y="394"/>
                  </a:lnTo>
                  <a:lnTo>
                    <a:pt x="101" y="440"/>
                  </a:lnTo>
                  <a:lnTo>
                    <a:pt x="89" y="488"/>
                  </a:lnTo>
                  <a:lnTo>
                    <a:pt x="78" y="540"/>
                  </a:lnTo>
                  <a:lnTo>
                    <a:pt x="66" y="592"/>
                  </a:lnTo>
                  <a:lnTo>
                    <a:pt x="56" y="647"/>
                  </a:lnTo>
                  <a:lnTo>
                    <a:pt x="47" y="702"/>
                  </a:lnTo>
                  <a:lnTo>
                    <a:pt x="38" y="760"/>
                  </a:lnTo>
                  <a:lnTo>
                    <a:pt x="30" y="819"/>
                  </a:lnTo>
                  <a:lnTo>
                    <a:pt x="23" y="880"/>
                  </a:lnTo>
                  <a:lnTo>
                    <a:pt x="17" y="943"/>
                  </a:lnTo>
                  <a:lnTo>
                    <a:pt x="12" y="1005"/>
                  </a:lnTo>
                  <a:lnTo>
                    <a:pt x="7" y="1070"/>
                  </a:lnTo>
                  <a:lnTo>
                    <a:pt x="4" y="1136"/>
                  </a:lnTo>
                  <a:lnTo>
                    <a:pt x="2" y="1203"/>
                  </a:lnTo>
                  <a:lnTo>
                    <a:pt x="0" y="1271"/>
                  </a:lnTo>
                  <a:lnTo>
                    <a:pt x="0" y="1340"/>
                  </a:lnTo>
                  <a:lnTo>
                    <a:pt x="0" y="1408"/>
                  </a:lnTo>
                  <a:lnTo>
                    <a:pt x="2" y="1476"/>
                  </a:lnTo>
                  <a:lnTo>
                    <a:pt x="4" y="1543"/>
                  </a:lnTo>
                  <a:lnTo>
                    <a:pt x="7" y="1609"/>
                  </a:lnTo>
                  <a:lnTo>
                    <a:pt x="12" y="1674"/>
                  </a:lnTo>
                  <a:lnTo>
                    <a:pt x="17" y="1737"/>
                  </a:lnTo>
                  <a:lnTo>
                    <a:pt x="23" y="1800"/>
                  </a:lnTo>
                  <a:lnTo>
                    <a:pt x="30" y="1861"/>
                  </a:lnTo>
                  <a:lnTo>
                    <a:pt x="38" y="1919"/>
                  </a:lnTo>
                  <a:lnTo>
                    <a:pt x="47" y="1978"/>
                  </a:lnTo>
                  <a:lnTo>
                    <a:pt x="56" y="2034"/>
                  </a:lnTo>
                  <a:lnTo>
                    <a:pt x="66" y="2088"/>
                  </a:lnTo>
                  <a:lnTo>
                    <a:pt x="78" y="2140"/>
                  </a:lnTo>
                  <a:lnTo>
                    <a:pt x="89" y="2191"/>
                  </a:lnTo>
                  <a:lnTo>
                    <a:pt x="101" y="2240"/>
                  </a:lnTo>
                  <a:lnTo>
                    <a:pt x="115" y="2286"/>
                  </a:lnTo>
                  <a:lnTo>
                    <a:pt x="128" y="2331"/>
                  </a:lnTo>
                  <a:lnTo>
                    <a:pt x="142" y="2373"/>
                  </a:lnTo>
                  <a:lnTo>
                    <a:pt x="157" y="2413"/>
                  </a:lnTo>
                  <a:lnTo>
                    <a:pt x="172" y="2450"/>
                  </a:lnTo>
                  <a:lnTo>
                    <a:pt x="189" y="2485"/>
                  </a:lnTo>
                  <a:lnTo>
                    <a:pt x="205" y="2518"/>
                  </a:lnTo>
                  <a:lnTo>
                    <a:pt x="222" y="2548"/>
                  </a:lnTo>
                  <a:lnTo>
                    <a:pt x="239" y="2574"/>
                  </a:lnTo>
                  <a:lnTo>
                    <a:pt x="257" y="2598"/>
                  </a:lnTo>
                  <a:lnTo>
                    <a:pt x="276" y="2620"/>
                  </a:lnTo>
                  <a:lnTo>
                    <a:pt x="295" y="2637"/>
                  </a:lnTo>
                  <a:lnTo>
                    <a:pt x="313" y="2653"/>
                  </a:lnTo>
                  <a:lnTo>
                    <a:pt x="333" y="2664"/>
                  </a:lnTo>
                  <a:lnTo>
                    <a:pt x="352" y="2673"/>
                  </a:lnTo>
                  <a:lnTo>
                    <a:pt x="372" y="2678"/>
                  </a:lnTo>
                  <a:lnTo>
                    <a:pt x="392" y="2679"/>
                  </a:lnTo>
                  <a:close/>
                </a:path>
              </a:pathLst>
            </a:custGeom>
            <a:solidFill>
              <a:srgbClr val="004264"/>
            </a:solidFill>
            <a:ln w="9525">
              <a:noFill/>
              <a:round/>
              <a:headEnd/>
              <a:tailEnd/>
            </a:ln>
          </p:spPr>
          <p:txBody>
            <a:bodyPr/>
            <a:lstStyle/>
            <a:p>
              <a:endParaRPr lang="zh-CN" altLang="en-US"/>
            </a:p>
          </p:txBody>
        </p:sp>
        <p:sp>
          <p:nvSpPr>
            <p:cNvPr id="1899664" name="Freeform 49"/>
            <p:cNvSpPr>
              <a:spLocks/>
            </p:cNvSpPr>
            <p:nvPr/>
          </p:nvSpPr>
          <p:spPr bwMode="auto">
            <a:xfrm>
              <a:off x="1859" y="641"/>
              <a:ext cx="34" cy="116"/>
            </a:xfrm>
            <a:custGeom>
              <a:avLst/>
              <a:gdLst>
                <a:gd name="T0" fmla="*/ 434 w 787"/>
                <a:gd name="T1" fmla="*/ 2673 h 2679"/>
                <a:gd name="T2" fmla="*/ 492 w 787"/>
                <a:gd name="T3" fmla="*/ 2637 h 2679"/>
                <a:gd name="T4" fmla="*/ 546 w 787"/>
                <a:gd name="T5" fmla="*/ 2574 h 2679"/>
                <a:gd name="T6" fmla="*/ 598 w 787"/>
                <a:gd name="T7" fmla="*/ 2485 h 2679"/>
                <a:gd name="T8" fmla="*/ 644 w 787"/>
                <a:gd name="T9" fmla="*/ 2373 h 2679"/>
                <a:gd name="T10" fmla="*/ 685 w 787"/>
                <a:gd name="T11" fmla="*/ 2240 h 2679"/>
                <a:gd name="T12" fmla="*/ 720 w 787"/>
                <a:gd name="T13" fmla="*/ 2088 h 2679"/>
                <a:gd name="T14" fmla="*/ 748 w 787"/>
                <a:gd name="T15" fmla="*/ 1919 h 2679"/>
                <a:gd name="T16" fmla="*/ 769 w 787"/>
                <a:gd name="T17" fmla="*/ 1737 h 2679"/>
                <a:gd name="T18" fmla="*/ 783 w 787"/>
                <a:gd name="T19" fmla="*/ 1543 h 2679"/>
                <a:gd name="T20" fmla="*/ 787 w 787"/>
                <a:gd name="T21" fmla="*/ 1340 h 2679"/>
                <a:gd name="T22" fmla="*/ 783 w 787"/>
                <a:gd name="T23" fmla="*/ 1136 h 2679"/>
                <a:gd name="T24" fmla="*/ 769 w 787"/>
                <a:gd name="T25" fmla="*/ 943 h 2679"/>
                <a:gd name="T26" fmla="*/ 748 w 787"/>
                <a:gd name="T27" fmla="*/ 760 h 2679"/>
                <a:gd name="T28" fmla="*/ 720 w 787"/>
                <a:gd name="T29" fmla="*/ 592 h 2679"/>
                <a:gd name="T30" fmla="*/ 685 w 787"/>
                <a:gd name="T31" fmla="*/ 440 h 2679"/>
                <a:gd name="T32" fmla="*/ 644 w 787"/>
                <a:gd name="T33" fmla="*/ 306 h 2679"/>
                <a:gd name="T34" fmla="*/ 598 w 787"/>
                <a:gd name="T35" fmla="*/ 194 h 2679"/>
                <a:gd name="T36" fmla="*/ 546 w 787"/>
                <a:gd name="T37" fmla="*/ 106 h 2679"/>
                <a:gd name="T38" fmla="*/ 492 w 787"/>
                <a:gd name="T39" fmla="*/ 42 h 2679"/>
                <a:gd name="T40" fmla="*/ 434 w 787"/>
                <a:gd name="T41" fmla="*/ 7 h 2679"/>
                <a:gd name="T42" fmla="*/ 373 w 787"/>
                <a:gd name="T43" fmla="*/ 2 h 2679"/>
                <a:gd name="T44" fmla="*/ 315 w 787"/>
                <a:gd name="T45" fmla="*/ 28 h 2679"/>
                <a:gd name="T46" fmla="*/ 258 w 787"/>
                <a:gd name="T47" fmla="*/ 82 h 2679"/>
                <a:gd name="T48" fmla="*/ 207 w 787"/>
                <a:gd name="T49" fmla="*/ 162 h 2679"/>
                <a:gd name="T50" fmla="*/ 159 w 787"/>
                <a:gd name="T51" fmla="*/ 267 h 2679"/>
                <a:gd name="T52" fmla="*/ 115 w 787"/>
                <a:gd name="T53" fmla="*/ 394 h 2679"/>
                <a:gd name="T54" fmla="*/ 78 w 787"/>
                <a:gd name="T55" fmla="*/ 540 h 2679"/>
                <a:gd name="T56" fmla="*/ 48 w 787"/>
                <a:gd name="T57" fmla="*/ 702 h 2679"/>
                <a:gd name="T58" fmla="*/ 24 w 787"/>
                <a:gd name="T59" fmla="*/ 880 h 2679"/>
                <a:gd name="T60" fmla="*/ 9 w 787"/>
                <a:gd name="T61" fmla="*/ 1070 h 2679"/>
                <a:gd name="T62" fmla="*/ 1 w 787"/>
                <a:gd name="T63" fmla="*/ 1271 h 2679"/>
                <a:gd name="T64" fmla="*/ 2 w 787"/>
                <a:gd name="T65" fmla="*/ 1476 h 2679"/>
                <a:gd name="T66" fmla="*/ 13 w 787"/>
                <a:gd name="T67" fmla="*/ 1674 h 2679"/>
                <a:gd name="T68" fmla="*/ 31 w 787"/>
                <a:gd name="T69" fmla="*/ 1861 h 2679"/>
                <a:gd name="T70" fmla="*/ 58 w 787"/>
                <a:gd name="T71" fmla="*/ 2034 h 2679"/>
                <a:gd name="T72" fmla="*/ 91 w 787"/>
                <a:gd name="T73" fmla="*/ 2191 h 2679"/>
                <a:gd name="T74" fmla="*/ 130 w 787"/>
                <a:gd name="T75" fmla="*/ 2331 h 2679"/>
                <a:gd name="T76" fmla="*/ 174 w 787"/>
                <a:gd name="T77" fmla="*/ 2450 h 2679"/>
                <a:gd name="T78" fmla="*/ 223 w 787"/>
                <a:gd name="T79" fmla="*/ 2548 h 2679"/>
                <a:gd name="T80" fmla="*/ 277 w 787"/>
                <a:gd name="T81" fmla="*/ 2620 h 2679"/>
                <a:gd name="T82" fmla="*/ 333 w 787"/>
                <a:gd name="T83" fmla="*/ 2664 h 2679"/>
                <a:gd name="T84" fmla="*/ 394 w 787"/>
                <a:gd name="T85" fmla="*/ 2679 h 26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87"/>
                <a:gd name="T130" fmla="*/ 0 h 2679"/>
                <a:gd name="T131" fmla="*/ 787 w 787"/>
                <a:gd name="T132" fmla="*/ 2679 h 267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87" h="2679">
                  <a:moveTo>
                    <a:pt x="394" y="2679"/>
                  </a:moveTo>
                  <a:lnTo>
                    <a:pt x="414" y="2678"/>
                  </a:lnTo>
                  <a:lnTo>
                    <a:pt x="434" y="2673"/>
                  </a:lnTo>
                  <a:lnTo>
                    <a:pt x="454" y="2664"/>
                  </a:lnTo>
                  <a:lnTo>
                    <a:pt x="473" y="2653"/>
                  </a:lnTo>
                  <a:lnTo>
                    <a:pt x="492" y="2637"/>
                  </a:lnTo>
                  <a:lnTo>
                    <a:pt x="510" y="2620"/>
                  </a:lnTo>
                  <a:lnTo>
                    <a:pt x="529" y="2598"/>
                  </a:lnTo>
                  <a:lnTo>
                    <a:pt x="546" y="2574"/>
                  </a:lnTo>
                  <a:lnTo>
                    <a:pt x="564" y="2548"/>
                  </a:lnTo>
                  <a:lnTo>
                    <a:pt x="581" y="2518"/>
                  </a:lnTo>
                  <a:lnTo>
                    <a:pt x="598" y="2485"/>
                  </a:lnTo>
                  <a:lnTo>
                    <a:pt x="613" y="2450"/>
                  </a:lnTo>
                  <a:lnTo>
                    <a:pt x="628" y="2413"/>
                  </a:lnTo>
                  <a:lnTo>
                    <a:pt x="644" y="2373"/>
                  </a:lnTo>
                  <a:lnTo>
                    <a:pt x="658" y="2331"/>
                  </a:lnTo>
                  <a:lnTo>
                    <a:pt x="672" y="2286"/>
                  </a:lnTo>
                  <a:lnTo>
                    <a:pt x="685" y="2240"/>
                  </a:lnTo>
                  <a:lnTo>
                    <a:pt x="697" y="2191"/>
                  </a:lnTo>
                  <a:lnTo>
                    <a:pt x="709" y="2140"/>
                  </a:lnTo>
                  <a:lnTo>
                    <a:pt x="720" y="2088"/>
                  </a:lnTo>
                  <a:lnTo>
                    <a:pt x="730" y="2034"/>
                  </a:lnTo>
                  <a:lnTo>
                    <a:pt x="739" y="1978"/>
                  </a:lnTo>
                  <a:lnTo>
                    <a:pt x="748" y="1919"/>
                  </a:lnTo>
                  <a:lnTo>
                    <a:pt x="756" y="1861"/>
                  </a:lnTo>
                  <a:lnTo>
                    <a:pt x="763" y="1800"/>
                  </a:lnTo>
                  <a:lnTo>
                    <a:pt x="769" y="1737"/>
                  </a:lnTo>
                  <a:lnTo>
                    <a:pt x="774" y="1674"/>
                  </a:lnTo>
                  <a:lnTo>
                    <a:pt x="778" y="1609"/>
                  </a:lnTo>
                  <a:lnTo>
                    <a:pt x="783" y="1543"/>
                  </a:lnTo>
                  <a:lnTo>
                    <a:pt x="785" y="1476"/>
                  </a:lnTo>
                  <a:lnTo>
                    <a:pt x="787" y="1408"/>
                  </a:lnTo>
                  <a:lnTo>
                    <a:pt x="787" y="1340"/>
                  </a:lnTo>
                  <a:lnTo>
                    <a:pt x="787" y="1271"/>
                  </a:lnTo>
                  <a:lnTo>
                    <a:pt x="785" y="1203"/>
                  </a:lnTo>
                  <a:lnTo>
                    <a:pt x="783" y="1136"/>
                  </a:lnTo>
                  <a:lnTo>
                    <a:pt x="778" y="1070"/>
                  </a:lnTo>
                  <a:lnTo>
                    <a:pt x="774" y="1005"/>
                  </a:lnTo>
                  <a:lnTo>
                    <a:pt x="769" y="943"/>
                  </a:lnTo>
                  <a:lnTo>
                    <a:pt x="763" y="880"/>
                  </a:lnTo>
                  <a:lnTo>
                    <a:pt x="756" y="819"/>
                  </a:lnTo>
                  <a:lnTo>
                    <a:pt x="748" y="760"/>
                  </a:lnTo>
                  <a:lnTo>
                    <a:pt x="739" y="702"/>
                  </a:lnTo>
                  <a:lnTo>
                    <a:pt x="730" y="647"/>
                  </a:lnTo>
                  <a:lnTo>
                    <a:pt x="720" y="592"/>
                  </a:lnTo>
                  <a:lnTo>
                    <a:pt x="709" y="540"/>
                  </a:lnTo>
                  <a:lnTo>
                    <a:pt x="697" y="488"/>
                  </a:lnTo>
                  <a:lnTo>
                    <a:pt x="685" y="440"/>
                  </a:lnTo>
                  <a:lnTo>
                    <a:pt x="672" y="394"/>
                  </a:lnTo>
                  <a:lnTo>
                    <a:pt x="658" y="349"/>
                  </a:lnTo>
                  <a:lnTo>
                    <a:pt x="644" y="306"/>
                  </a:lnTo>
                  <a:lnTo>
                    <a:pt x="628" y="267"/>
                  </a:lnTo>
                  <a:lnTo>
                    <a:pt x="613" y="229"/>
                  </a:lnTo>
                  <a:lnTo>
                    <a:pt x="598" y="194"/>
                  </a:lnTo>
                  <a:lnTo>
                    <a:pt x="581" y="162"/>
                  </a:lnTo>
                  <a:lnTo>
                    <a:pt x="564" y="132"/>
                  </a:lnTo>
                  <a:lnTo>
                    <a:pt x="546" y="106"/>
                  </a:lnTo>
                  <a:lnTo>
                    <a:pt x="529" y="82"/>
                  </a:lnTo>
                  <a:lnTo>
                    <a:pt x="510" y="60"/>
                  </a:lnTo>
                  <a:lnTo>
                    <a:pt x="492" y="42"/>
                  </a:lnTo>
                  <a:lnTo>
                    <a:pt x="473" y="28"/>
                  </a:lnTo>
                  <a:lnTo>
                    <a:pt x="454" y="15"/>
                  </a:lnTo>
                  <a:lnTo>
                    <a:pt x="434" y="7"/>
                  </a:lnTo>
                  <a:lnTo>
                    <a:pt x="414" y="2"/>
                  </a:lnTo>
                  <a:lnTo>
                    <a:pt x="394" y="0"/>
                  </a:lnTo>
                  <a:lnTo>
                    <a:pt x="373" y="2"/>
                  </a:lnTo>
                  <a:lnTo>
                    <a:pt x="354" y="7"/>
                  </a:lnTo>
                  <a:lnTo>
                    <a:pt x="333" y="15"/>
                  </a:lnTo>
                  <a:lnTo>
                    <a:pt x="315" y="28"/>
                  </a:lnTo>
                  <a:lnTo>
                    <a:pt x="295" y="42"/>
                  </a:lnTo>
                  <a:lnTo>
                    <a:pt x="277" y="60"/>
                  </a:lnTo>
                  <a:lnTo>
                    <a:pt x="258" y="82"/>
                  </a:lnTo>
                  <a:lnTo>
                    <a:pt x="241" y="106"/>
                  </a:lnTo>
                  <a:lnTo>
                    <a:pt x="223" y="132"/>
                  </a:lnTo>
                  <a:lnTo>
                    <a:pt x="207" y="162"/>
                  </a:lnTo>
                  <a:lnTo>
                    <a:pt x="189" y="194"/>
                  </a:lnTo>
                  <a:lnTo>
                    <a:pt x="174" y="229"/>
                  </a:lnTo>
                  <a:lnTo>
                    <a:pt x="159" y="267"/>
                  </a:lnTo>
                  <a:lnTo>
                    <a:pt x="144" y="306"/>
                  </a:lnTo>
                  <a:lnTo>
                    <a:pt x="130" y="349"/>
                  </a:lnTo>
                  <a:lnTo>
                    <a:pt x="115" y="394"/>
                  </a:lnTo>
                  <a:lnTo>
                    <a:pt x="103" y="440"/>
                  </a:lnTo>
                  <a:lnTo>
                    <a:pt x="91" y="488"/>
                  </a:lnTo>
                  <a:lnTo>
                    <a:pt x="78" y="540"/>
                  </a:lnTo>
                  <a:lnTo>
                    <a:pt x="68" y="592"/>
                  </a:lnTo>
                  <a:lnTo>
                    <a:pt x="58" y="647"/>
                  </a:lnTo>
                  <a:lnTo>
                    <a:pt x="48" y="702"/>
                  </a:lnTo>
                  <a:lnTo>
                    <a:pt x="39" y="760"/>
                  </a:lnTo>
                  <a:lnTo>
                    <a:pt x="31" y="819"/>
                  </a:lnTo>
                  <a:lnTo>
                    <a:pt x="24" y="880"/>
                  </a:lnTo>
                  <a:lnTo>
                    <a:pt x="18" y="943"/>
                  </a:lnTo>
                  <a:lnTo>
                    <a:pt x="13" y="1005"/>
                  </a:lnTo>
                  <a:lnTo>
                    <a:pt x="9" y="1070"/>
                  </a:lnTo>
                  <a:lnTo>
                    <a:pt x="6" y="1136"/>
                  </a:lnTo>
                  <a:lnTo>
                    <a:pt x="2" y="1203"/>
                  </a:lnTo>
                  <a:lnTo>
                    <a:pt x="1" y="1271"/>
                  </a:lnTo>
                  <a:lnTo>
                    <a:pt x="0" y="1340"/>
                  </a:lnTo>
                  <a:lnTo>
                    <a:pt x="1" y="1408"/>
                  </a:lnTo>
                  <a:lnTo>
                    <a:pt x="2" y="1476"/>
                  </a:lnTo>
                  <a:lnTo>
                    <a:pt x="6" y="1543"/>
                  </a:lnTo>
                  <a:lnTo>
                    <a:pt x="9" y="1609"/>
                  </a:lnTo>
                  <a:lnTo>
                    <a:pt x="13" y="1674"/>
                  </a:lnTo>
                  <a:lnTo>
                    <a:pt x="18" y="1737"/>
                  </a:lnTo>
                  <a:lnTo>
                    <a:pt x="24" y="1800"/>
                  </a:lnTo>
                  <a:lnTo>
                    <a:pt x="31" y="1861"/>
                  </a:lnTo>
                  <a:lnTo>
                    <a:pt x="39" y="1919"/>
                  </a:lnTo>
                  <a:lnTo>
                    <a:pt x="48" y="1978"/>
                  </a:lnTo>
                  <a:lnTo>
                    <a:pt x="58" y="2034"/>
                  </a:lnTo>
                  <a:lnTo>
                    <a:pt x="68" y="2088"/>
                  </a:lnTo>
                  <a:lnTo>
                    <a:pt x="78" y="2140"/>
                  </a:lnTo>
                  <a:lnTo>
                    <a:pt x="91" y="2191"/>
                  </a:lnTo>
                  <a:lnTo>
                    <a:pt x="103" y="2240"/>
                  </a:lnTo>
                  <a:lnTo>
                    <a:pt x="115" y="2286"/>
                  </a:lnTo>
                  <a:lnTo>
                    <a:pt x="130" y="2331"/>
                  </a:lnTo>
                  <a:lnTo>
                    <a:pt x="144" y="2373"/>
                  </a:lnTo>
                  <a:lnTo>
                    <a:pt x="159" y="2413"/>
                  </a:lnTo>
                  <a:lnTo>
                    <a:pt x="174" y="2450"/>
                  </a:lnTo>
                  <a:lnTo>
                    <a:pt x="189" y="2485"/>
                  </a:lnTo>
                  <a:lnTo>
                    <a:pt x="207" y="2518"/>
                  </a:lnTo>
                  <a:lnTo>
                    <a:pt x="223" y="2548"/>
                  </a:lnTo>
                  <a:lnTo>
                    <a:pt x="241" y="2574"/>
                  </a:lnTo>
                  <a:lnTo>
                    <a:pt x="258" y="2598"/>
                  </a:lnTo>
                  <a:lnTo>
                    <a:pt x="277" y="2620"/>
                  </a:lnTo>
                  <a:lnTo>
                    <a:pt x="295" y="2637"/>
                  </a:lnTo>
                  <a:lnTo>
                    <a:pt x="315" y="2653"/>
                  </a:lnTo>
                  <a:lnTo>
                    <a:pt x="333" y="2664"/>
                  </a:lnTo>
                  <a:lnTo>
                    <a:pt x="354" y="2673"/>
                  </a:lnTo>
                  <a:lnTo>
                    <a:pt x="373" y="2678"/>
                  </a:lnTo>
                  <a:lnTo>
                    <a:pt x="394" y="2679"/>
                  </a:lnTo>
                  <a:close/>
                </a:path>
              </a:pathLst>
            </a:custGeom>
            <a:solidFill>
              <a:srgbClr val="004264"/>
            </a:solidFill>
            <a:ln w="9525">
              <a:noFill/>
              <a:round/>
              <a:headEnd/>
              <a:tailEnd/>
            </a:ln>
          </p:spPr>
          <p:txBody>
            <a:bodyPr/>
            <a:lstStyle/>
            <a:p>
              <a:endParaRPr lang="zh-CN" altLang="en-US"/>
            </a:p>
          </p:txBody>
        </p:sp>
        <p:sp>
          <p:nvSpPr>
            <p:cNvPr id="1899665" name="Freeform 50"/>
            <p:cNvSpPr>
              <a:spLocks/>
            </p:cNvSpPr>
            <p:nvPr/>
          </p:nvSpPr>
          <p:spPr bwMode="auto">
            <a:xfrm>
              <a:off x="1642" y="641"/>
              <a:ext cx="72" cy="116"/>
            </a:xfrm>
            <a:custGeom>
              <a:avLst/>
              <a:gdLst>
                <a:gd name="T0" fmla="*/ 1240 w 1639"/>
                <a:gd name="T1" fmla="*/ 0 h 2679"/>
                <a:gd name="T2" fmla="*/ 1286 w 1639"/>
                <a:gd name="T3" fmla="*/ 7 h 2679"/>
                <a:gd name="T4" fmla="*/ 1343 w 1639"/>
                <a:gd name="T5" fmla="*/ 42 h 2679"/>
                <a:gd name="T6" fmla="*/ 1399 w 1639"/>
                <a:gd name="T7" fmla="*/ 106 h 2679"/>
                <a:gd name="T8" fmla="*/ 1449 w 1639"/>
                <a:gd name="T9" fmla="*/ 194 h 2679"/>
                <a:gd name="T10" fmla="*/ 1495 w 1639"/>
                <a:gd name="T11" fmla="*/ 306 h 2679"/>
                <a:gd name="T12" fmla="*/ 1536 w 1639"/>
                <a:gd name="T13" fmla="*/ 440 h 2679"/>
                <a:gd name="T14" fmla="*/ 1571 w 1639"/>
                <a:gd name="T15" fmla="*/ 592 h 2679"/>
                <a:gd name="T16" fmla="*/ 1600 w 1639"/>
                <a:gd name="T17" fmla="*/ 760 h 2679"/>
                <a:gd name="T18" fmla="*/ 1621 w 1639"/>
                <a:gd name="T19" fmla="*/ 943 h 2679"/>
                <a:gd name="T20" fmla="*/ 1634 w 1639"/>
                <a:gd name="T21" fmla="*/ 1136 h 2679"/>
                <a:gd name="T22" fmla="*/ 1639 w 1639"/>
                <a:gd name="T23" fmla="*/ 1340 h 2679"/>
                <a:gd name="T24" fmla="*/ 1634 w 1639"/>
                <a:gd name="T25" fmla="*/ 1543 h 2679"/>
                <a:gd name="T26" fmla="*/ 1621 w 1639"/>
                <a:gd name="T27" fmla="*/ 1737 h 2679"/>
                <a:gd name="T28" fmla="*/ 1600 w 1639"/>
                <a:gd name="T29" fmla="*/ 1919 h 2679"/>
                <a:gd name="T30" fmla="*/ 1571 w 1639"/>
                <a:gd name="T31" fmla="*/ 2088 h 2679"/>
                <a:gd name="T32" fmla="*/ 1536 w 1639"/>
                <a:gd name="T33" fmla="*/ 2240 h 2679"/>
                <a:gd name="T34" fmla="*/ 1495 w 1639"/>
                <a:gd name="T35" fmla="*/ 2373 h 2679"/>
                <a:gd name="T36" fmla="*/ 1449 w 1639"/>
                <a:gd name="T37" fmla="*/ 2485 h 2679"/>
                <a:gd name="T38" fmla="*/ 1399 w 1639"/>
                <a:gd name="T39" fmla="*/ 2574 h 2679"/>
                <a:gd name="T40" fmla="*/ 1343 w 1639"/>
                <a:gd name="T41" fmla="*/ 2637 h 2679"/>
                <a:gd name="T42" fmla="*/ 1286 w 1639"/>
                <a:gd name="T43" fmla="*/ 2673 h 2679"/>
                <a:gd name="T44" fmla="*/ 1240 w 1639"/>
                <a:gd name="T45" fmla="*/ 2679 h 2679"/>
                <a:gd name="T46" fmla="*/ 19 w 1639"/>
                <a:gd name="T47" fmla="*/ 2676 h 2679"/>
                <a:gd name="T48" fmla="*/ 77 w 1639"/>
                <a:gd name="T49" fmla="*/ 2646 h 2679"/>
                <a:gd name="T50" fmla="*/ 131 w 1639"/>
                <a:gd name="T51" fmla="*/ 2589 h 2679"/>
                <a:gd name="T52" fmla="*/ 182 w 1639"/>
                <a:gd name="T53" fmla="*/ 2507 h 2679"/>
                <a:gd name="T54" fmla="*/ 229 w 1639"/>
                <a:gd name="T55" fmla="*/ 2402 h 2679"/>
                <a:gd name="T56" fmla="*/ 270 w 1639"/>
                <a:gd name="T57" fmla="*/ 2275 h 2679"/>
                <a:gd name="T58" fmla="*/ 306 w 1639"/>
                <a:gd name="T59" fmla="*/ 2130 h 2679"/>
                <a:gd name="T60" fmla="*/ 336 w 1639"/>
                <a:gd name="T61" fmla="*/ 1969 h 2679"/>
                <a:gd name="T62" fmla="*/ 360 w 1639"/>
                <a:gd name="T63" fmla="*/ 1793 h 2679"/>
                <a:gd name="T64" fmla="*/ 375 w 1639"/>
                <a:gd name="T65" fmla="*/ 1605 h 2679"/>
                <a:gd name="T66" fmla="*/ 382 w 1639"/>
                <a:gd name="T67" fmla="*/ 1407 h 2679"/>
                <a:gd name="T68" fmla="*/ 380 w 1639"/>
                <a:gd name="T69" fmla="*/ 1206 h 2679"/>
                <a:gd name="T70" fmla="*/ 371 w 1639"/>
                <a:gd name="T71" fmla="*/ 1012 h 2679"/>
                <a:gd name="T72" fmla="*/ 352 w 1639"/>
                <a:gd name="T73" fmla="*/ 827 h 2679"/>
                <a:gd name="T74" fmla="*/ 327 w 1639"/>
                <a:gd name="T75" fmla="*/ 656 h 2679"/>
                <a:gd name="T76" fmla="*/ 295 w 1639"/>
                <a:gd name="T77" fmla="*/ 500 h 2679"/>
                <a:gd name="T78" fmla="*/ 257 w 1639"/>
                <a:gd name="T79" fmla="*/ 361 h 2679"/>
                <a:gd name="T80" fmla="*/ 214 w 1639"/>
                <a:gd name="T81" fmla="*/ 241 h 2679"/>
                <a:gd name="T82" fmla="*/ 165 w 1639"/>
                <a:gd name="T83" fmla="*/ 144 h 2679"/>
                <a:gd name="T84" fmla="*/ 114 w 1639"/>
                <a:gd name="T85" fmla="*/ 69 h 2679"/>
                <a:gd name="T86" fmla="*/ 58 w 1639"/>
                <a:gd name="T87" fmla="*/ 21 h 2679"/>
                <a:gd name="T88" fmla="*/ 0 w 1639"/>
                <a:gd name="T89" fmla="*/ 1 h 26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639"/>
                <a:gd name="T136" fmla="*/ 0 h 2679"/>
                <a:gd name="T137" fmla="*/ 1639 w 1639"/>
                <a:gd name="T138" fmla="*/ 2679 h 26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639" h="2679">
                  <a:moveTo>
                    <a:pt x="0" y="1"/>
                  </a:moveTo>
                  <a:lnTo>
                    <a:pt x="1235" y="1"/>
                  </a:lnTo>
                  <a:lnTo>
                    <a:pt x="1240" y="0"/>
                  </a:lnTo>
                  <a:lnTo>
                    <a:pt x="1246" y="0"/>
                  </a:lnTo>
                  <a:lnTo>
                    <a:pt x="1266" y="2"/>
                  </a:lnTo>
                  <a:lnTo>
                    <a:pt x="1286" y="7"/>
                  </a:lnTo>
                  <a:lnTo>
                    <a:pt x="1305" y="15"/>
                  </a:lnTo>
                  <a:lnTo>
                    <a:pt x="1325" y="28"/>
                  </a:lnTo>
                  <a:lnTo>
                    <a:pt x="1343" y="42"/>
                  </a:lnTo>
                  <a:lnTo>
                    <a:pt x="1363" y="60"/>
                  </a:lnTo>
                  <a:lnTo>
                    <a:pt x="1380" y="82"/>
                  </a:lnTo>
                  <a:lnTo>
                    <a:pt x="1399" y="106"/>
                  </a:lnTo>
                  <a:lnTo>
                    <a:pt x="1416" y="132"/>
                  </a:lnTo>
                  <a:lnTo>
                    <a:pt x="1433" y="162"/>
                  </a:lnTo>
                  <a:lnTo>
                    <a:pt x="1449" y="194"/>
                  </a:lnTo>
                  <a:lnTo>
                    <a:pt x="1466" y="229"/>
                  </a:lnTo>
                  <a:lnTo>
                    <a:pt x="1481" y="267"/>
                  </a:lnTo>
                  <a:lnTo>
                    <a:pt x="1495" y="306"/>
                  </a:lnTo>
                  <a:lnTo>
                    <a:pt x="1510" y="349"/>
                  </a:lnTo>
                  <a:lnTo>
                    <a:pt x="1523" y="394"/>
                  </a:lnTo>
                  <a:lnTo>
                    <a:pt x="1536" y="440"/>
                  </a:lnTo>
                  <a:lnTo>
                    <a:pt x="1549" y="488"/>
                  </a:lnTo>
                  <a:lnTo>
                    <a:pt x="1560" y="540"/>
                  </a:lnTo>
                  <a:lnTo>
                    <a:pt x="1571" y="592"/>
                  </a:lnTo>
                  <a:lnTo>
                    <a:pt x="1582" y="647"/>
                  </a:lnTo>
                  <a:lnTo>
                    <a:pt x="1591" y="702"/>
                  </a:lnTo>
                  <a:lnTo>
                    <a:pt x="1600" y="760"/>
                  </a:lnTo>
                  <a:lnTo>
                    <a:pt x="1607" y="819"/>
                  </a:lnTo>
                  <a:lnTo>
                    <a:pt x="1615" y="880"/>
                  </a:lnTo>
                  <a:lnTo>
                    <a:pt x="1621" y="943"/>
                  </a:lnTo>
                  <a:lnTo>
                    <a:pt x="1626" y="1005"/>
                  </a:lnTo>
                  <a:lnTo>
                    <a:pt x="1631" y="1070"/>
                  </a:lnTo>
                  <a:lnTo>
                    <a:pt x="1634" y="1136"/>
                  </a:lnTo>
                  <a:lnTo>
                    <a:pt x="1637" y="1203"/>
                  </a:lnTo>
                  <a:lnTo>
                    <a:pt x="1638" y="1271"/>
                  </a:lnTo>
                  <a:lnTo>
                    <a:pt x="1639" y="1340"/>
                  </a:lnTo>
                  <a:lnTo>
                    <a:pt x="1638" y="1408"/>
                  </a:lnTo>
                  <a:lnTo>
                    <a:pt x="1637" y="1476"/>
                  </a:lnTo>
                  <a:lnTo>
                    <a:pt x="1634" y="1543"/>
                  </a:lnTo>
                  <a:lnTo>
                    <a:pt x="1631" y="1609"/>
                  </a:lnTo>
                  <a:lnTo>
                    <a:pt x="1626" y="1674"/>
                  </a:lnTo>
                  <a:lnTo>
                    <a:pt x="1621" y="1737"/>
                  </a:lnTo>
                  <a:lnTo>
                    <a:pt x="1615" y="1800"/>
                  </a:lnTo>
                  <a:lnTo>
                    <a:pt x="1607" y="1861"/>
                  </a:lnTo>
                  <a:lnTo>
                    <a:pt x="1600" y="1919"/>
                  </a:lnTo>
                  <a:lnTo>
                    <a:pt x="1591" y="1978"/>
                  </a:lnTo>
                  <a:lnTo>
                    <a:pt x="1582" y="2034"/>
                  </a:lnTo>
                  <a:lnTo>
                    <a:pt x="1571" y="2088"/>
                  </a:lnTo>
                  <a:lnTo>
                    <a:pt x="1560" y="2140"/>
                  </a:lnTo>
                  <a:lnTo>
                    <a:pt x="1549" y="2191"/>
                  </a:lnTo>
                  <a:lnTo>
                    <a:pt x="1536" y="2240"/>
                  </a:lnTo>
                  <a:lnTo>
                    <a:pt x="1523" y="2286"/>
                  </a:lnTo>
                  <a:lnTo>
                    <a:pt x="1510" y="2331"/>
                  </a:lnTo>
                  <a:lnTo>
                    <a:pt x="1495" y="2373"/>
                  </a:lnTo>
                  <a:lnTo>
                    <a:pt x="1481" y="2413"/>
                  </a:lnTo>
                  <a:lnTo>
                    <a:pt x="1466" y="2450"/>
                  </a:lnTo>
                  <a:lnTo>
                    <a:pt x="1449" y="2485"/>
                  </a:lnTo>
                  <a:lnTo>
                    <a:pt x="1433" y="2518"/>
                  </a:lnTo>
                  <a:lnTo>
                    <a:pt x="1416" y="2548"/>
                  </a:lnTo>
                  <a:lnTo>
                    <a:pt x="1399" y="2574"/>
                  </a:lnTo>
                  <a:lnTo>
                    <a:pt x="1380" y="2598"/>
                  </a:lnTo>
                  <a:lnTo>
                    <a:pt x="1363" y="2620"/>
                  </a:lnTo>
                  <a:lnTo>
                    <a:pt x="1343" y="2637"/>
                  </a:lnTo>
                  <a:lnTo>
                    <a:pt x="1325" y="2653"/>
                  </a:lnTo>
                  <a:lnTo>
                    <a:pt x="1305" y="2664"/>
                  </a:lnTo>
                  <a:lnTo>
                    <a:pt x="1286" y="2673"/>
                  </a:lnTo>
                  <a:lnTo>
                    <a:pt x="1266" y="2678"/>
                  </a:lnTo>
                  <a:lnTo>
                    <a:pt x="1246" y="2679"/>
                  </a:lnTo>
                  <a:lnTo>
                    <a:pt x="1240" y="2679"/>
                  </a:lnTo>
                  <a:lnTo>
                    <a:pt x="1235" y="2679"/>
                  </a:lnTo>
                  <a:lnTo>
                    <a:pt x="0" y="2679"/>
                  </a:lnTo>
                  <a:lnTo>
                    <a:pt x="19" y="2676"/>
                  </a:lnTo>
                  <a:lnTo>
                    <a:pt x="39" y="2669"/>
                  </a:lnTo>
                  <a:lnTo>
                    <a:pt x="57" y="2659"/>
                  </a:lnTo>
                  <a:lnTo>
                    <a:pt x="77" y="2646"/>
                  </a:lnTo>
                  <a:lnTo>
                    <a:pt x="95" y="2630"/>
                  </a:lnTo>
                  <a:lnTo>
                    <a:pt x="113" y="2611"/>
                  </a:lnTo>
                  <a:lnTo>
                    <a:pt x="131" y="2589"/>
                  </a:lnTo>
                  <a:lnTo>
                    <a:pt x="149" y="2564"/>
                  </a:lnTo>
                  <a:lnTo>
                    <a:pt x="165" y="2537"/>
                  </a:lnTo>
                  <a:lnTo>
                    <a:pt x="182" y="2507"/>
                  </a:lnTo>
                  <a:lnTo>
                    <a:pt x="198" y="2475"/>
                  </a:lnTo>
                  <a:lnTo>
                    <a:pt x="214" y="2439"/>
                  </a:lnTo>
                  <a:lnTo>
                    <a:pt x="229" y="2402"/>
                  </a:lnTo>
                  <a:lnTo>
                    <a:pt x="243" y="2362"/>
                  </a:lnTo>
                  <a:lnTo>
                    <a:pt x="257" y="2319"/>
                  </a:lnTo>
                  <a:lnTo>
                    <a:pt x="270" y="2275"/>
                  </a:lnTo>
                  <a:lnTo>
                    <a:pt x="284" y="2229"/>
                  </a:lnTo>
                  <a:lnTo>
                    <a:pt x="295" y="2181"/>
                  </a:lnTo>
                  <a:lnTo>
                    <a:pt x="306" y="2130"/>
                  </a:lnTo>
                  <a:lnTo>
                    <a:pt x="317" y="2078"/>
                  </a:lnTo>
                  <a:lnTo>
                    <a:pt x="327" y="2024"/>
                  </a:lnTo>
                  <a:lnTo>
                    <a:pt x="336" y="1969"/>
                  </a:lnTo>
                  <a:lnTo>
                    <a:pt x="345" y="1911"/>
                  </a:lnTo>
                  <a:lnTo>
                    <a:pt x="352" y="1853"/>
                  </a:lnTo>
                  <a:lnTo>
                    <a:pt x="360" y="1793"/>
                  </a:lnTo>
                  <a:lnTo>
                    <a:pt x="366" y="1731"/>
                  </a:lnTo>
                  <a:lnTo>
                    <a:pt x="371" y="1670"/>
                  </a:lnTo>
                  <a:lnTo>
                    <a:pt x="375" y="1605"/>
                  </a:lnTo>
                  <a:lnTo>
                    <a:pt x="378" y="1540"/>
                  </a:lnTo>
                  <a:lnTo>
                    <a:pt x="380" y="1474"/>
                  </a:lnTo>
                  <a:lnTo>
                    <a:pt x="382" y="1407"/>
                  </a:lnTo>
                  <a:lnTo>
                    <a:pt x="382" y="1340"/>
                  </a:lnTo>
                  <a:lnTo>
                    <a:pt x="382" y="1273"/>
                  </a:lnTo>
                  <a:lnTo>
                    <a:pt x="380" y="1206"/>
                  </a:lnTo>
                  <a:lnTo>
                    <a:pt x="378" y="1140"/>
                  </a:lnTo>
                  <a:lnTo>
                    <a:pt x="375" y="1074"/>
                  </a:lnTo>
                  <a:lnTo>
                    <a:pt x="371" y="1012"/>
                  </a:lnTo>
                  <a:lnTo>
                    <a:pt x="366" y="949"/>
                  </a:lnTo>
                  <a:lnTo>
                    <a:pt x="360" y="887"/>
                  </a:lnTo>
                  <a:lnTo>
                    <a:pt x="352" y="827"/>
                  </a:lnTo>
                  <a:lnTo>
                    <a:pt x="345" y="769"/>
                  </a:lnTo>
                  <a:lnTo>
                    <a:pt x="336" y="711"/>
                  </a:lnTo>
                  <a:lnTo>
                    <a:pt x="327" y="656"/>
                  </a:lnTo>
                  <a:lnTo>
                    <a:pt x="317" y="602"/>
                  </a:lnTo>
                  <a:lnTo>
                    <a:pt x="306" y="550"/>
                  </a:lnTo>
                  <a:lnTo>
                    <a:pt x="295" y="500"/>
                  </a:lnTo>
                  <a:lnTo>
                    <a:pt x="284" y="451"/>
                  </a:lnTo>
                  <a:lnTo>
                    <a:pt x="270" y="405"/>
                  </a:lnTo>
                  <a:lnTo>
                    <a:pt x="257" y="361"/>
                  </a:lnTo>
                  <a:lnTo>
                    <a:pt x="243" y="319"/>
                  </a:lnTo>
                  <a:lnTo>
                    <a:pt x="229" y="279"/>
                  </a:lnTo>
                  <a:lnTo>
                    <a:pt x="214" y="241"/>
                  </a:lnTo>
                  <a:lnTo>
                    <a:pt x="198" y="206"/>
                  </a:lnTo>
                  <a:lnTo>
                    <a:pt x="183" y="174"/>
                  </a:lnTo>
                  <a:lnTo>
                    <a:pt x="165" y="144"/>
                  </a:lnTo>
                  <a:lnTo>
                    <a:pt x="149" y="116"/>
                  </a:lnTo>
                  <a:lnTo>
                    <a:pt x="131" y="91"/>
                  </a:lnTo>
                  <a:lnTo>
                    <a:pt x="114" y="69"/>
                  </a:lnTo>
                  <a:lnTo>
                    <a:pt x="95" y="50"/>
                  </a:lnTo>
                  <a:lnTo>
                    <a:pt x="77" y="34"/>
                  </a:lnTo>
                  <a:lnTo>
                    <a:pt x="58" y="21"/>
                  </a:lnTo>
                  <a:lnTo>
                    <a:pt x="39" y="11"/>
                  </a:lnTo>
                  <a:lnTo>
                    <a:pt x="19" y="4"/>
                  </a:lnTo>
                  <a:lnTo>
                    <a:pt x="0" y="1"/>
                  </a:lnTo>
                  <a:close/>
                </a:path>
              </a:pathLst>
            </a:custGeom>
            <a:solidFill>
              <a:srgbClr val="FFFFFF"/>
            </a:solidFill>
            <a:ln w="9525">
              <a:noFill/>
              <a:round/>
              <a:headEnd/>
              <a:tailEnd/>
            </a:ln>
          </p:spPr>
          <p:txBody>
            <a:bodyPr/>
            <a:lstStyle/>
            <a:p>
              <a:endParaRPr lang="zh-CN" altLang="en-US"/>
            </a:p>
          </p:txBody>
        </p:sp>
        <p:sp>
          <p:nvSpPr>
            <p:cNvPr id="1899666" name="Freeform 51"/>
            <p:cNvSpPr>
              <a:spLocks/>
            </p:cNvSpPr>
            <p:nvPr/>
          </p:nvSpPr>
          <p:spPr bwMode="auto">
            <a:xfrm>
              <a:off x="1738" y="641"/>
              <a:ext cx="71" cy="116"/>
            </a:xfrm>
            <a:custGeom>
              <a:avLst/>
              <a:gdLst>
                <a:gd name="T0" fmla="*/ 1241 w 1640"/>
                <a:gd name="T1" fmla="*/ 0 h 2679"/>
                <a:gd name="T2" fmla="*/ 1286 w 1640"/>
                <a:gd name="T3" fmla="*/ 7 h 2679"/>
                <a:gd name="T4" fmla="*/ 1345 w 1640"/>
                <a:gd name="T5" fmla="*/ 42 h 2679"/>
                <a:gd name="T6" fmla="*/ 1399 w 1640"/>
                <a:gd name="T7" fmla="*/ 106 h 2679"/>
                <a:gd name="T8" fmla="*/ 1450 w 1640"/>
                <a:gd name="T9" fmla="*/ 194 h 2679"/>
                <a:gd name="T10" fmla="*/ 1496 w 1640"/>
                <a:gd name="T11" fmla="*/ 306 h 2679"/>
                <a:gd name="T12" fmla="*/ 1537 w 1640"/>
                <a:gd name="T13" fmla="*/ 440 h 2679"/>
                <a:gd name="T14" fmla="*/ 1572 w 1640"/>
                <a:gd name="T15" fmla="*/ 592 h 2679"/>
                <a:gd name="T16" fmla="*/ 1601 w 1640"/>
                <a:gd name="T17" fmla="*/ 760 h 2679"/>
                <a:gd name="T18" fmla="*/ 1622 w 1640"/>
                <a:gd name="T19" fmla="*/ 943 h 2679"/>
                <a:gd name="T20" fmla="*/ 1635 w 1640"/>
                <a:gd name="T21" fmla="*/ 1136 h 2679"/>
                <a:gd name="T22" fmla="*/ 1640 w 1640"/>
                <a:gd name="T23" fmla="*/ 1340 h 2679"/>
                <a:gd name="T24" fmla="*/ 1635 w 1640"/>
                <a:gd name="T25" fmla="*/ 1543 h 2679"/>
                <a:gd name="T26" fmla="*/ 1622 w 1640"/>
                <a:gd name="T27" fmla="*/ 1737 h 2679"/>
                <a:gd name="T28" fmla="*/ 1601 w 1640"/>
                <a:gd name="T29" fmla="*/ 1919 h 2679"/>
                <a:gd name="T30" fmla="*/ 1572 w 1640"/>
                <a:gd name="T31" fmla="*/ 2088 h 2679"/>
                <a:gd name="T32" fmla="*/ 1537 w 1640"/>
                <a:gd name="T33" fmla="*/ 2240 h 2679"/>
                <a:gd name="T34" fmla="*/ 1496 w 1640"/>
                <a:gd name="T35" fmla="*/ 2373 h 2679"/>
                <a:gd name="T36" fmla="*/ 1450 w 1640"/>
                <a:gd name="T37" fmla="*/ 2485 h 2679"/>
                <a:gd name="T38" fmla="*/ 1399 w 1640"/>
                <a:gd name="T39" fmla="*/ 2574 h 2679"/>
                <a:gd name="T40" fmla="*/ 1345 w 1640"/>
                <a:gd name="T41" fmla="*/ 2637 h 2679"/>
                <a:gd name="T42" fmla="*/ 1286 w 1640"/>
                <a:gd name="T43" fmla="*/ 2673 h 2679"/>
                <a:gd name="T44" fmla="*/ 1241 w 1640"/>
                <a:gd name="T45" fmla="*/ 2679 h 2679"/>
                <a:gd name="T46" fmla="*/ 20 w 1640"/>
                <a:gd name="T47" fmla="*/ 2676 h 2679"/>
                <a:gd name="T48" fmla="*/ 78 w 1640"/>
                <a:gd name="T49" fmla="*/ 2646 h 2679"/>
                <a:gd name="T50" fmla="*/ 132 w 1640"/>
                <a:gd name="T51" fmla="*/ 2589 h 2679"/>
                <a:gd name="T52" fmla="*/ 183 w 1640"/>
                <a:gd name="T53" fmla="*/ 2507 h 2679"/>
                <a:gd name="T54" fmla="*/ 230 w 1640"/>
                <a:gd name="T55" fmla="*/ 2402 h 2679"/>
                <a:gd name="T56" fmla="*/ 272 w 1640"/>
                <a:gd name="T57" fmla="*/ 2275 h 2679"/>
                <a:gd name="T58" fmla="*/ 308 w 1640"/>
                <a:gd name="T59" fmla="*/ 2130 h 2679"/>
                <a:gd name="T60" fmla="*/ 338 w 1640"/>
                <a:gd name="T61" fmla="*/ 1969 h 2679"/>
                <a:gd name="T62" fmla="*/ 360 w 1640"/>
                <a:gd name="T63" fmla="*/ 1793 h 2679"/>
                <a:gd name="T64" fmla="*/ 376 w 1640"/>
                <a:gd name="T65" fmla="*/ 1605 h 2679"/>
                <a:gd name="T66" fmla="*/ 383 w 1640"/>
                <a:gd name="T67" fmla="*/ 1407 h 2679"/>
                <a:gd name="T68" fmla="*/ 382 w 1640"/>
                <a:gd name="T69" fmla="*/ 1206 h 2679"/>
                <a:gd name="T70" fmla="*/ 371 w 1640"/>
                <a:gd name="T71" fmla="*/ 1012 h 2679"/>
                <a:gd name="T72" fmla="*/ 353 w 1640"/>
                <a:gd name="T73" fmla="*/ 827 h 2679"/>
                <a:gd name="T74" fmla="*/ 328 w 1640"/>
                <a:gd name="T75" fmla="*/ 656 h 2679"/>
                <a:gd name="T76" fmla="*/ 296 w 1640"/>
                <a:gd name="T77" fmla="*/ 500 h 2679"/>
                <a:gd name="T78" fmla="*/ 258 w 1640"/>
                <a:gd name="T79" fmla="*/ 361 h 2679"/>
                <a:gd name="T80" fmla="*/ 215 w 1640"/>
                <a:gd name="T81" fmla="*/ 241 h 2679"/>
                <a:gd name="T82" fmla="*/ 167 w 1640"/>
                <a:gd name="T83" fmla="*/ 144 h 2679"/>
                <a:gd name="T84" fmla="*/ 115 w 1640"/>
                <a:gd name="T85" fmla="*/ 69 h 2679"/>
                <a:gd name="T86" fmla="*/ 59 w 1640"/>
                <a:gd name="T87" fmla="*/ 21 h 2679"/>
                <a:gd name="T88" fmla="*/ 0 w 1640"/>
                <a:gd name="T89" fmla="*/ 1 h 26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640"/>
                <a:gd name="T136" fmla="*/ 0 h 2679"/>
                <a:gd name="T137" fmla="*/ 1640 w 1640"/>
                <a:gd name="T138" fmla="*/ 2679 h 26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640" h="2679">
                  <a:moveTo>
                    <a:pt x="0" y="1"/>
                  </a:moveTo>
                  <a:lnTo>
                    <a:pt x="1236" y="1"/>
                  </a:lnTo>
                  <a:lnTo>
                    <a:pt x="1241" y="0"/>
                  </a:lnTo>
                  <a:lnTo>
                    <a:pt x="1246" y="0"/>
                  </a:lnTo>
                  <a:lnTo>
                    <a:pt x="1267" y="2"/>
                  </a:lnTo>
                  <a:lnTo>
                    <a:pt x="1286" y="7"/>
                  </a:lnTo>
                  <a:lnTo>
                    <a:pt x="1306" y="15"/>
                  </a:lnTo>
                  <a:lnTo>
                    <a:pt x="1325" y="28"/>
                  </a:lnTo>
                  <a:lnTo>
                    <a:pt x="1345" y="42"/>
                  </a:lnTo>
                  <a:lnTo>
                    <a:pt x="1363" y="60"/>
                  </a:lnTo>
                  <a:lnTo>
                    <a:pt x="1382" y="82"/>
                  </a:lnTo>
                  <a:lnTo>
                    <a:pt x="1399" y="106"/>
                  </a:lnTo>
                  <a:lnTo>
                    <a:pt x="1417" y="132"/>
                  </a:lnTo>
                  <a:lnTo>
                    <a:pt x="1433" y="162"/>
                  </a:lnTo>
                  <a:lnTo>
                    <a:pt x="1450" y="194"/>
                  </a:lnTo>
                  <a:lnTo>
                    <a:pt x="1466" y="229"/>
                  </a:lnTo>
                  <a:lnTo>
                    <a:pt x="1481" y="267"/>
                  </a:lnTo>
                  <a:lnTo>
                    <a:pt x="1496" y="306"/>
                  </a:lnTo>
                  <a:lnTo>
                    <a:pt x="1510" y="349"/>
                  </a:lnTo>
                  <a:lnTo>
                    <a:pt x="1525" y="394"/>
                  </a:lnTo>
                  <a:lnTo>
                    <a:pt x="1537" y="440"/>
                  </a:lnTo>
                  <a:lnTo>
                    <a:pt x="1549" y="488"/>
                  </a:lnTo>
                  <a:lnTo>
                    <a:pt x="1562" y="540"/>
                  </a:lnTo>
                  <a:lnTo>
                    <a:pt x="1572" y="592"/>
                  </a:lnTo>
                  <a:lnTo>
                    <a:pt x="1582" y="647"/>
                  </a:lnTo>
                  <a:lnTo>
                    <a:pt x="1591" y="702"/>
                  </a:lnTo>
                  <a:lnTo>
                    <a:pt x="1601" y="760"/>
                  </a:lnTo>
                  <a:lnTo>
                    <a:pt x="1609" y="819"/>
                  </a:lnTo>
                  <a:lnTo>
                    <a:pt x="1615" y="880"/>
                  </a:lnTo>
                  <a:lnTo>
                    <a:pt x="1622" y="943"/>
                  </a:lnTo>
                  <a:lnTo>
                    <a:pt x="1627" y="1005"/>
                  </a:lnTo>
                  <a:lnTo>
                    <a:pt x="1632" y="1070"/>
                  </a:lnTo>
                  <a:lnTo>
                    <a:pt x="1635" y="1136"/>
                  </a:lnTo>
                  <a:lnTo>
                    <a:pt x="1638" y="1203"/>
                  </a:lnTo>
                  <a:lnTo>
                    <a:pt x="1639" y="1271"/>
                  </a:lnTo>
                  <a:lnTo>
                    <a:pt x="1640" y="1340"/>
                  </a:lnTo>
                  <a:lnTo>
                    <a:pt x="1639" y="1408"/>
                  </a:lnTo>
                  <a:lnTo>
                    <a:pt x="1638" y="1476"/>
                  </a:lnTo>
                  <a:lnTo>
                    <a:pt x="1635" y="1543"/>
                  </a:lnTo>
                  <a:lnTo>
                    <a:pt x="1632" y="1609"/>
                  </a:lnTo>
                  <a:lnTo>
                    <a:pt x="1627" y="1674"/>
                  </a:lnTo>
                  <a:lnTo>
                    <a:pt x="1622" y="1737"/>
                  </a:lnTo>
                  <a:lnTo>
                    <a:pt x="1615" y="1800"/>
                  </a:lnTo>
                  <a:lnTo>
                    <a:pt x="1609" y="1861"/>
                  </a:lnTo>
                  <a:lnTo>
                    <a:pt x="1601" y="1919"/>
                  </a:lnTo>
                  <a:lnTo>
                    <a:pt x="1591" y="1978"/>
                  </a:lnTo>
                  <a:lnTo>
                    <a:pt x="1582" y="2034"/>
                  </a:lnTo>
                  <a:lnTo>
                    <a:pt x="1572" y="2088"/>
                  </a:lnTo>
                  <a:lnTo>
                    <a:pt x="1562" y="2140"/>
                  </a:lnTo>
                  <a:lnTo>
                    <a:pt x="1549" y="2191"/>
                  </a:lnTo>
                  <a:lnTo>
                    <a:pt x="1537" y="2240"/>
                  </a:lnTo>
                  <a:lnTo>
                    <a:pt x="1525" y="2286"/>
                  </a:lnTo>
                  <a:lnTo>
                    <a:pt x="1510" y="2331"/>
                  </a:lnTo>
                  <a:lnTo>
                    <a:pt x="1496" y="2373"/>
                  </a:lnTo>
                  <a:lnTo>
                    <a:pt x="1481" y="2413"/>
                  </a:lnTo>
                  <a:lnTo>
                    <a:pt x="1466" y="2450"/>
                  </a:lnTo>
                  <a:lnTo>
                    <a:pt x="1450" y="2485"/>
                  </a:lnTo>
                  <a:lnTo>
                    <a:pt x="1433" y="2518"/>
                  </a:lnTo>
                  <a:lnTo>
                    <a:pt x="1417" y="2548"/>
                  </a:lnTo>
                  <a:lnTo>
                    <a:pt x="1399" y="2574"/>
                  </a:lnTo>
                  <a:lnTo>
                    <a:pt x="1382" y="2598"/>
                  </a:lnTo>
                  <a:lnTo>
                    <a:pt x="1363" y="2620"/>
                  </a:lnTo>
                  <a:lnTo>
                    <a:pt x="1345" y="2637"/>
                  </a:lnTo>
                  <a:lnTo>
                    <a:pt x="1325" y="2653"/>
                  </a:lnTo>
                  <a:lnTo>
                    <a:pt x="1306" y="2664"/>
                  </a:lnTo>
                  <a:lnTo>
                    <a:pt x="1286" y="2673"/>
                  </a:lnTo>
                  <a:lnTo>
                    <a:pt x="1267" y="2678"/>
                  </a:lnTo>
                  <a:lnTo>
                    <a:pt x="1246" y="2679"/>
                  </a:lnTo>
                  <a:lnTo>
                    <a:pt x="1241" y="2679"/>
                  </a:lnTo>
                  <a:lnTo>
                    <a:pt x="1236" y="2679"/>
                  </a:lnTo>
                  <a:lnTo>
                    <a:pt x="0" y="2679"/>
                  </a:lnTo>
                  <a:lnTo>
                    <a:pt x="20" y="2676"/>
                  </a:lnTo>
                  <a:lnTo>
                    <a:pt x="39" y="2669"/>
                  </a:lnTo>
                  <a:lnTo>
                    <a:pt x="59" y="2659"/>
                  </a:lnTo>
                  <a:lnTo>
                    <a:pt x="78" y="2646"/>
                  </a:lnTo>
                  <a:lnTo>
                    <a:pt x="96" y="2630"/>
                  </a:lnTo>
                  <a:lnTo>
                    <a:pt x="115" y="2611"/>
                  </a:lnTo>
                  <a:lnTo>
                    <a:pt x="132" y="2589"/>
                  </a:lnTo>
                  <a:lnTo>
                    <a:pt x="149" y="2564"/>
                  </a:lnTo>
                  <a:lnTo>
                    <a:pt x="166" y="2537"/>
                  </a:lnTo>
                  <a:lnTo>
                    <a:pt x="183" y="2507"/>
                  </a:lnTo>
                  <a:lnTo>
                    <a:pt x="199" y="2475"/>
                  </a:lnTo>
                  <a:lnTo>
                    <a:pt x="214" y="2439"/>
                  </a:lnTo>
                  <a:lnTo>
                    <a:pt x="230" y="2402"/>
                  </a:lnTo>
                  <a:lnTo>
                    <a:pt x="244" y="2362"/>
                  </a:lnTo>
                  <a:lnTo>
                    <a:pt x="258" y="2319"/>
                  </a:lnTo>
                  <a:lnTo>
                    <a:pt x="272" y="2275"/>
                  </a:lnTo>
                  <a:lnTo>
                    <a:pt x="284" y="2229"/>
                  </a:lnTo>
                  <a:lnTo>
                    <a:pt x="296" y="2181"/>
                  </a:lnTo>
                  <a:lnTo>
                    <a:pt x="308" y="2130"/>
                  </a:lnTo>
                  <a:lnTo>
                    <a:pt x="318" y="2078"/>
                  </a:lnTo>
                  <a:lnTo>
                    <a:pt x="328" y="2024"/>
                  </a:lnTo>
                  <a:lnTo>
                    <a:pt x="338" y="1969"/>
                  </a:lnTo>
                  <a:lnTo>
                    <a:pt x="346" y="1911"/>
                  </a:lnTo>
                  <a:lnTo>
                    <a:pt x="353" y="1853"/>
                  </a:lnTo>
                  <a:lnTo>
                    <a:pt x="360" y="1793"/>
                  </a:lnTo>
                  <a:lnTo>
                    <a:pt x="366" y="1731"/>
                  </a:lnTo>
                  <a:lnTo>
                    <a:pt x="371" y="1670"/>
                  </a:lnTo>
                  <a:lnTo>
                    <a:pt x="376" y="1605"/>
                  </a:lnTo>
                  <a:lnTo>
                    <a:pt x="379" y="1540"/>
                  </a:lnTo>
                  <a:lnTo>
                    <a:pt x="382" y="1474"/>
                  </a:lnTo>
                  <a:lnTo>
                    <a:pt x="383" y="1407"/>
                  </a:lnTo>
                  <a:lnTo>
                    <a:pt x="384" y="1340"/>
                  </a:lnTo>
                  <a:lnTo>
                    <a:pt x="383" y="1273"/>
                  </a:lnTo>
                  <a:lnTo>
                    <a:pt x="382" y="1206"/>
                  </a:lnTo>
                  <a:lnTo>
                    <a:pt x="379" y="1140"/>
                  </a:lnTo>
                  <a:lnTo>
                    <a:pt x="376" y="1074"/>
                  </a:lnTo>
                  <a:lnTo>
                    <a:pt x="371" y="1012"/>
                  </a:lnTo>
                  <a:lnTo>
                    <a:pt x="366" y="949"/>
                  </a:lnTo>
                  <a:lnTo>
                    <a:pt x="360" y="887"/>
                  </a:lnTo>
                  <a:lnTo>
                    <a:pt x="353" y="827"/>
                  </a:lnTo>
                  <a:lnTo>
                    <a:pt x="346" y="769"/>
                  </a:lnTo>
                  <a:lnTo>
                    <a:pt x="338" y="711"/>
                  </a:lnTo>
                  <a:lnTo>
                    <a:pt x="328" y="656"/>
                  </a:lnTo>
                  <a:lnTo>
                    <a:pt x="318" y="602"/>
                  </a:lnTo>
                  <a:lnTo>
                    <a:pt x="308" y="550"/>
                  </a:lnTo>
                  <a:lnTo>
                    <a:pt x="296" y="500"/>
                  </a:lnTo>
                  <a:lnTo>
                    <a:pt x="284" y="451"/>
                  </a:lnTo>
                  <a:lnTo>
                    <a:pt x="272" y="405"/>
                  </a:lnTo>
                  <a:lnTo>
                    <a:pt x="258" y="361"/>
                  </a:lnTo>
                  <a:lnTo>
                    <a:pt x="244" y="319"/>
                  </a:lnTo>
                  <a:lnTo>
                    <a:pt x="230" y="279"/>
                  </a:lnTo>
                  <a:lnTo>
                    <a:pt x="215" y="241"/>
                  </a:lnTo>
                  <a:lnTo>
                    <a:pt x="199" y="206"/>
                  </a:lnTo>
                  <a:lnTo>
                    <a:pt x="183" y="174"/>
                  </a:lnTo>
                  <a:lnTo>
                    <a:pt x="167" y="144"/>
                  </a:lnTo>
                  <a:lnTo>
                    <a:pt x="149" y="116"/>
                  </a:lnTo>
                  <a:lnTo>
                    <a:pt x="132" y="91"/>
                  </a:lnTo>
                  <a:lnTo>
                    <a:pt x="115" y="69"/>
                  </a:lnTo>
                  <a:lnTo>
                    <a:pt x="96" y="50"/>
                  </a:lnTo>
                  <a:lnTo>
                    <a:pt x="78" y="34"/>
                  </a:lnTo>
                  <a:lnTo>
                    <a:pt x="59" y="21"/>
                  </a:lnTo>
                  <a:lnTo>
                    <a:pt x="39" y="11"/>
                  </a:lnTo>
                  <a:lnTo>
                    <a:pt x="20" y="4"/>
                  </a:lnTo>
                  <a:lnTo>
                    <a:pt x="0" y="1"/>
                  </a:lnTo>
                  <a:close/>
                </a:path>
              </a:pathLst>
            </a:custGeom>
            <a:solidFill>
              <a:srgbClr val="FFFFFF"/>
            </a:solidFill>
            <a:ln w="9525">
              <a:noFill/>
              <a:round/>
              <a:headEnd/>
              <a:tailEnd/>
            </a:ln>
          </p:spPr>
          <p:txBody>
            <a:bodyPr/>
            <a:lstStyle/>
            <a:p>
              <a:endParaRPr lang="zh-CN" altLang="en-US"/>
            </a:p>
          </p:txBody>
        </p:sp>
        <p:sp>
          <p:nvSpPr>
            <p:cNvPr id="1899667" name="Freeform 52"/>
            <p:cNvSpPr>
              <a:spLocks/>
            </p:cNvSpPr>
            <p:nvPr/>
          </p:nvSpPr>
          <p:spPr bwMode="auto">
            <a:xfrm>
              <a:off x="1876" y="641"/>
              <a:ext cx="71" cy="116"/>
            </a:xfrm>
            <a:custGeom>
              <a:avLst/>
              <a:gdLst>
                <a:gd name="T0" fmla="*/ 1242 w 1640"/>
                <a:gd name="T1" fmla="*/ 0 h 2679"/>
                <a:gd name="T2" fmla="*/ 1287 w 1640"/>
                <a:gd name="T3" fmla="*/ 7 h 2679"/>
                <a:gd name="T4" fmla="*/ 1345 w 1640"/>
                <a:gd name="T5" fmla="*/ 42 h 2679"/>
                <a:gd name="T6" fmla="*/ 1400 w 1640"/>
                <a:gd name="T7" fmla="*/ 106 h 2679"/>
                <a:gd name="T8" fmla="*/ 1451 w 1640"/>
                <a:gd name="T9" fmla="*/ 194 h 2679"/>
                <a:gd name="T10" fmla="*/ 1497 w 1640"/>
                <a:gd name="T11" fmla="*/ 306 h 2679"/>
                <a:gd name="T12" fmla="*/ 1538 w 1640"/>
                <a:gd name="T13" fmla="*/ 440 h 2679"/>
                <a:gd name="T14" fmla="*/ 1573 w 1640"/>
                <a:gd name="T15" fmla="*/ 592 h 2679"/>
                <a:gd name="T16" fmla="*/ 1602 w 1640"/>
                <a:gd name="T17" fmla="*/ 760 h 2679"/>
                <a:gd name="T18" fmla="*/ 1622 w 1640"/>
                <a:gd name="T19" fmla="*/ 943 h 2679"/>
                <a:gd name="T20" fmla="*/ 1636 w 1640"/>
                <a:gd name="T21" fmla="*/ 1136 h 2679"/>
                <a:gd name="T22" fmla="*/ 1640 w 1640"/>
                <a:gd name="T23" fmla="*/ 1340 h 2679"/>
                <a:gd name="T24" fmla="*/ 1636 w 1640"/>
                <a:gd name="T25" fmla="*/ 1543 h 2679"/>
                <a:gd name="T26" fmla="*/ 1622 w 1640"/>
                <a:gd name="T27" fmla="*/ 1737 h 2679"/>
                <a:gd name="T28" fmla="*/ 1602 w 1640"/>
                <a:gd name="T29" fmla="*/ 1919 h 2679"/>
                <a:gd name="T30" fmla="*/ 1573 w 1640"/>
                <a:gd name="T31" fmla="*/ 2088 h 2679"/>
                <a:gd name="T32" fmla="*/ 1538 w 1640"/>
                <a:gd name="T33" fmla="*/ 2240 h 2679"/>
                <a:gd name="T34" fmla="*/ 1497 w 1640"/>
                <a:gd name="T35" fmla="*/ 2373 h 2679"/>
                <a:gd name="T36" fmla="*/ 1451 w 1640"/>
                <a:gd name="T37" fmla="*/ 2485 h 2679"/>
                <a:gd name="T38" fmla="*/ 1400 w 1640"/>
                <a:gd name="T39" fmla="*/ 2574 h 2679"/>
                <a:gd name="T40" fmla="*/ 1345 w 1640"/>
                <a:gd name="T41" fmla="*/ 2637 h 2679"/>
                <a:gd name="T42" fmla="*/ 1287 w 1640"/>
                <a:gd name="T43" fmla="*/ 2673 h 2679"/>
                <a:gd name="T44" fmla="*/ 1242 w 1640"/>
                <a:gd name="T45" fmla="*/ 2679 h 2679"/>
                <a:gd name="T46" fmla="*/ 21 w 1640"/>
                <a:gd name="T47" fmla="*/ 2676 h 2679"/>
                <a:gd name="T48" fmla="*/ 78 w 1640"/>
                <a:gd name="T49" fmla="*/ 2646 h 2679"/>
                <a:gd name="T50" fmla="*/ 133 w 1640"/>
                <a:gd name="T51" fmla="*/ 2589 h 2679"/>
                <a:gd name="T52" fmla="*/ 183 w 1640"/>
                <a:gd name="T53" fmla="*/ 2507 h 2679"/>
                <a:gd name="T54" fmla="*/ 229 w 1640"/>
                <a:gd name="T55" fmla="*/ 2402 h 2679"/>
                <a:gd name="T56" fmla="*/ 272 w 1640"/>
                <a:gd name="T57" fmla="*/ 2275 h 2679"/>
                <a:gd name="T58" fmla="*/ 308 w 1640"/>
                <a:gd name="T59" fmla="*/ 2130 h 2679"/>
                <a:gd name="T60" fmla="*/ 337 w 1640"/>
                <a:gd name="T61" fmla="*/ 1969 h 2679"/>
                <a:gd name="T62" fmla="*/ 361 w 1640"/>
                <a:gd name="T63" fmla="*/ 1793 h 2679"/>
                <a:gd name="T64" fmla="*/ 376 w 1640"/>
                <a:gd name="T65" fmla="*/ 1605 h 2679"/>
                <a:gd name="T66" fmla="*/ 384 w 1640"/>
                <a:gd name="T67" fmla="*/ 1407 h 2679"/>
                <a:gd name="T68" fmla="*/ 382 w 1640"/>
                <a:gd name="T69" fmla="*/ 1206 h 2679"/>
                <a:gd name="T70" fmla="*/ 371 w 1640"/>
                <a:gd name="T71" fmla="*/ 1012 h 2679"/>
                <a:gd name="T72" fmla="*/ 354 w 1640"/>
                <a:gd name="T73" fmla="*/ 827 h 2679"/>
                <a:gd name="T74" fmla="*/ 328 w 1640"/>
                <a:gd name="T75" fmla="*/ 656 h 2679"/>
                <a:gd name="T76" fmla="*/ 296 w 1640"/>
                <a:gd name="T77" fmla="*/ 500 h 2679"/>
                <a:gd name="T78" fmla="*/ 258 w 1640"/>
                <a:gd name="T79" fmla="*/ 361 h 2679"/>
                <a:gd name="T80" fmla="*/ 215 w 1640"/>
                <a:gd name="T81" fmla="*/ 241 h 2679"/>
                <a:gd name="T82" fmla="*/ 167 w 1640"/>
                <a:gd name="T83" fmla="*/ 144 h 2679"/>
                <a:gd name="T84" fmla="*/ 115 w 1640"/>
                <a:gd name="T85" fmla="*/ 69 h 2679"/>
                <a:gd name="T86" fmla="*/ 60 w 1640"/>
                <a:gd name="T87" fmla="*/ 21 h 2679"/>
                <a:gd name="T88" fmla="*/ 1 w 1640"/>
                <a:gd name="T89" fmla="*/ 1 h 26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640"/>
                <a:gd name="T136" fmla="*/ 0 h 2679"/>
                <a:gd name="T137" fmla="*/ 1640 w 1640"/>
                <a:gd name="T138" fmla="*/ 2679 h 26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640" h="2679">
                  <a:moveTo>
                    <a:pt x="1" y="1"/>
                  </a:moveTo>
                  <a:lnTo>
                    <a:pt x="1237" y="1"/>
                  </a:lnTo>
                  <a:lnTo>
                    <a:pt x="1242" y="0"/>
                  </a:lnTo>
                  <a:lnTo>
                    <a:pt x="1247" y="0"/>
                  </a:lnTo>
                  <a:lnTo>
                    <a:pt x="1268" y="2"/>
                  </a:lnTo>
                  <a:lnTo>
                    <a:pt x="1287" y="7"/>
                  </a:lnTo>
                  <a:lnTo>
                    <a:pt x="1307" y="15"/>
                  </a:lnTo>
                  <a:lnTo>
                    <a:pt x="1326" y="28"/>
                  </a:lnTo>
                  <a:lnTo>
                    <a:pt x="1345" y="42"/>
                  </a:lnTo>
                  <a:lnTo>
                    <a:pt x="1363" y="60"/>
                  </a:lnTo>
                  <a:lnTo>
                    <a:pt x="1382" y="82"/>
                  </a:lnTo>
                  <a:lnTo>
                    <a:pt x="1400" y="106"/>
                  </a:lnTo>
                  <a:lnTo>
                    <a:pt x="1417" y="132"/>
                  </a:lnTo>
                  <a:lnTo>
                    <a:pt x="1434" y="162"/>
                  </a:lnTo>
                  <a:lnTo>
                    <a:pt x="1451" y="194"/>
                  </a:lnTo>
                  <a:lnTo>
                    <a:pt x="1466" y="229"/>
                  </a:lnTo>
                  <a:lnTo>
                    <a:pt x="1481" y="267"/>
                  </a:lnTo>
                  <a:lnTo>
                    <a:pt x="1497" y="306"/>
                  </a:lnTo>
                  <a:lnTo>
                    <a:pt x="1511" y="349"/>
                  </a:lnTo>
                  <a:lnTo>
                    <a:pt x="1525" y="394"/>
                  </a:lnTo>
                  <a:lnTo>
                    <a:pt x="1538" y="440"/>
                  </a:lnTo>
                  <a:lnTo>
                    <a:pt x="1550" y="488"/>
                  </a:lnTo>
                  <a:lnTo>
                    <a:pt x="1562" y="540"/>
                  </a:lnTo>
                  <a:lnTo>
                    <a:pt x="1573" y="592"/>
                  </a:lnTo>
                  <a:lnTo>
                    <a:pt x="1583" y="647"/>
                  </a:lnTo>
                  <a:lnTo>
                    <a:pt x="1592" y="702"/>
                  </a:lnTo>
                  <a:lnTo>
                    <a:pt x="1602" y="760"/>
                  </a:lnTo>
                  <a:lnTo>
                    <a:pt x="1609" y="819"/>
                  </a:lnTo>
                  <a:lnTo>
                    <a:pt x="1616" y="880"/>
                  </a:lnTo>
                  <a:lnTo>
                    <a:pt x="1622" y="943"/>
                  </a:lnTo>
                  <a:lnTo>
                    <a:pt x="1627" y="1005"/>
                  </a:lnTo>
                  <a:lnTo>
                    <a:pt x="1632" y="1070"/>
                  </a:lnTo>
                  <a:lnTo>
                    <a:pt x="1636" y="1136"/>
                  </a:lnTo>
                  <a:lnTo>
                    <a:pt x="1638" y="1203"/>
                  </a:lnTo>
                  <a:lnTo>
                    <a:pt x="1640" y="1271"/>
                  </a:lnTo>
                  <a:lnTo>
                    <a:pt x="1640" y="1340"/>
                  </a:lnTo>
                  <a:lnTo>
                    <a:pt x="1640" y="1408"/>
                  </a:lnTo>
                  <a:lnTo>
                    <a:pt x="1638" y="1476"/>
                  </a:lnTo>
                  <a:lnTo>
                    <a:pt x="1636" y="1543"/>
                  </a:lnTo>
                  <a:lnTo>
                    <a:pt x="1632" y="1609"/>
                  </a:lnTo>
                  <a:lnTo>
                    <a:pt x="1627" y="1674"/>
                  </a:lnTo>
                  <a:lnTo>
                    <a:pt x="1622" y="1737"/>
                  </a:lnTo>
                  <a:lnTo>
                    <a:pt x="1616" y="1800"/>
                  </a:lnTo>
                  <a:lnTo>
                    <a:pt x="1609" y="1861"/>
                  </a:lnTo>
                  <a:lnTo>
                    <a:pt x="1602" y="1919"/>
                  </a:lnTo>
                  <a:lnTo>
                    <a:pt x="1592" y="1978"/>
                  </a:lnTo>
                  <a:lnTo>
                    <a:pt x="1583" y="2034"/>
                  </a:lnTo>
                  <a:lnTo>
                    <a:pt x="1573" y="2088"/>
                  </a:lnTo>
                  <a:lnTo>
                    <a:pt x="1562" y="2140"/>
                  </a:lnTo>
                  <a:lnTo>
                    <a:pt x="1550" y="2191"/>
                  </a:lnTo>
                  <a:lnTo>
                    <a:pt x="1538" y="2240"/>
                  </a:lnTo>
                  <a:lnTo>
                    <a:pt x="1525" y="2286"/>
                  </a:lnTo>
                  <a:lnTo>
                    <a:pt x="1511" y="2331"/>
                  </a:lnTo>
                  <a:lnTo>
                    <a:pt x="1497" y="2373"/>
                  </a:lnTo>
                  <a:lnTo>
                    <a:pt x="1481" y="2413"/>
                  </a:lnTo>
                  <a:lnTo>
                    <a:pt x="1466" y="2450"/>
                  </a:lnTo>
                  <a:lnTo>
                    <a:pt x="1451" y="2485"/>
                  </a:lnTo>
                  <a:lnTo>
                    <a:pt x="1434" y="2518"/>
                  </a:lnTo>
                  <a:lnTo>
                    <a:pt x="1417" y="2548"/>
                  </a:lnTo>
                  <a:lnTo>
                    <a:pt x="1400" y="2574"/>
                  </a:lnTo>
                  <a:lnTo>
                    <a:pt x="1382" y="2598"/>
                  </a:lnTo>
                  <a:lnTo>
                    <a:pt x="1363" y="2620"/>
                  </a:lnTo>
                  <a:lnTo>
                    <a:pt x="1345" y="2637"/>
                  </a:lnTo>
                  <a:lnTo>
                    <a:pt x="1326" y="2653"/>
                  </a:lnTo>
                  <a:lnTo>
                    <a:pt x="1307" y="2664"/>
                  </a:lnTo>
                  <a:lnTo>
                    <a:pt x="1287" y="2673"/>
                  </a:lnTo>
                  <a:lnTo>
                    <a:pt x="1268" y="2678"/>
                  </a:lnTo>
                  <a:lnTo>
                    <a:pt x="1247" y="2679"/>
                  </a:lnTo>
                  <a:lnTo>
                    <a:pt x="1242" y="2679"/>
                  </a:lnTo>
                  <a:lnTo>
                    <a:pt x="1237" y="2679"/>
                  </a:lnTo>
                  <a:lnTo>
                    <a:pt x="0" y="2679"/>
                  </a:lnTo>
                  <a:lnTo>
                    <a:pt x="21" y="2676"/>
                  </a:lnTo>
                  <a:lnTo>
                    <a:pt x="39" y="2669"/>
                  </a:lnTo>
                  <a:lnTo>
                    <a:pt x="59" y="2659"/>
                  </a:lnTo>
                  <a:lnTo>
                    <a:pt x="78" y="2646"/>
                  </a:lnTo>
                  <a:lnTo>
                    <a:pt x="96" y="2630"/>
                  </a:lnTo>
                  <a:lnTo>
                    <a:pt x="114" y="2611"/>
                  </a:lnTo>
                  <a:lnTo>
                    <a:pt x="133" y="2589"/>
                  </a:lnTo>
                  <a:lnTo>
                    <a:pt x="150" y="2564"/>
                  </a:lnTo>
                  <a:lnTo>
                    <a:pt x="167" y="2537"/>
                  </a:lnTo>
                  <a:lnTo>
                    <a:pt x="183" y="2507"/>
                  </a:lnTo>
                  <a:lnTo>
                    <a:pt x="200" y="2475"/>
                  </a:lnTo>
                  <a:lnTo>
                    <a:pt x="215" y="2439"/>
                  </a:lnTo>
                  <a:lnTo>
                    <a:pt x="229" y="2402"/>
                  </a:lnTo>
                  <a:lnTo>
                    <a:pt x="245" y="2362"/>
                  </a:lnTo>
                  <a:lnTo>
                    <a:pt x="258" y="2319"/>
                  </a:lnTo>
                  <a:lnTo>
                    <a:pt x="272" y="2275"/>
                  </a:lnTo>
                  <a:lnTo>
                    <a:pt x="284" y="2229"/>
                  </a:lnTo>
                  <a:lnTo>
                    <a:pt x="296" y="2181"/>
                  </a:lnTo>
                  <a:lnTo>
                    <a:pt x="308" y="2130"/>
                  </a:lnTo>
                  <a:lnTo>
                    <a:pt x="319" y="2078"/>
                  </a:lnTo>
                  <a:lnTo>
                    <a:pt x="328" y="2024"/>
                  </a:lnTo>
                  <a:lnTo>
                    <a:pt x="337" y="1969"/>
                  </a:lnTo>
                  <a:lnTo>
                    <a:pt x="346" y="1911"/>
                  </a:lnTo>
                  <a:lnTo>
                    <a:pt x="354" y="1853"/>
                  </a:lnTo>
                  <a:lnTo>
                    <a:pt x="361" y="1793"/>
                  </a:lnTo>
                  <a:lnTo>
                    <a:pt x="366" y="1731"/>
                  </a:lnTo>
                  <a:lnTo>
                    <a:pt x="371" y="1670"/>
                  </a:lnTo>
                  <a:lnTo>
                    <a:pt x="376" y="1605"/>
                  </a:lnTo>
                  <a:lnTo>
                    <a:pt x="380" y="1540"/>
                  </a:lnTo>
                  <a:lnTo>
                    <a:pt x="382" y="1474"/>
                  </a:lnTo>
                  <a:lnTo>
                    <a:pt x="384" y="1407"/>
                  </a:lnTo>
                  <a:lnTo>
                    <a:pt x="384" y="1340"/>
                  </a:lnTo>
                  <a:lnTo>
                    <a:pt x="384" y="1273"/>
                  </a:lnTo>
                  <a:lnTo>
                    <a:pt x="382" y="1206"/>
                  </a:lnTo>
                  <a:lnTo>
                    <a:pt x="380" y="1140"/>
                  </a:lnTo>
                  <a:lnTo>
                    <a:pt x="376" y="1074"/>
                  </a:lnTo>
                  <a:lnTo>
                    <a:pt x="371" y="1012"/>
                  </a:lnTo>
                  <a:lnTo>
                    <a:pt x="366" y="949"/>
                  </a:lnTo>
                  <a:lnTo>
                    <a:pt x="361" y="887"/>
                  </a:lnTo>
                  <a:lnTo>
                    <a:pt x="354" y="827"/>
                  </a:lnTo>
                  <a:lnTo>
                    <a:pt x="346" y="769"/>
                  </a:lnTo>
                  <a:lnTo>
                    <a:pt x="337" y="711"/>
                  </a:lnTo>
                  <a:lnTo>
                    <a:pt x="328" y="656"/>
                  </a:lnTo>
                  <a:lnTo>
                    <a:pt x="319" y="602"/>
                  </a:lnTo>
                  <a:lnTo>
                    <a:pt x="308" y="550"/>
                  </a:lnTo>
                  <a:lnTo>
                    <a:pt x="296" y="500"/>
                  </a:lnTo>
                  <a:lnTo>
                    <a:pt x="285" y="451"/>
                  </a:lnTo>
                  <a:lnTo>
                    <a:pt x="272" y="405"/>
                  </a:lnTo>
                  <a:lnTo>
                    <a:pt x="258" y="361"/>
                  </a:lnTo>
                  <a:lnTo>
                    <a:pt x="245" y="319"/>
                  </a:lnTo>
                  <a:lnTo>
                    <a:pt x="231" y="279"/>
                  </a:lnTo>
                  <a:lnTo>
                    <a:pt x="215" y="241"/>
                  </a:lnTo>
                  <a:lnTo>
                    <a:pt x="200" y="206"/>
                  </a:lnTo>
                  <a:lnTo>
                    <a:pt x="183" y="174"/>
                  </a:lnTo>
                  <a:lnTo>
                    <a:pt x="167" y="144"/>
                  </a:lnTo>
                  <a:lnTo>
                    <a:pt x="150" y="116"/>
                  </a:lnTo>
                  <a:lnTo>
                    <a:pt x="133" y="91"/>
                  </a:lnTo>
                  <a:lnTo>
                    <a:pt x="115" y="69"/>
                  </a:lnTo>
                  <a:lnTo>
                    <a:pt x="97" y="50"/>
                  </a:lnTo>
                  <a:lnTo>
                    <a:pt x="78" y="34"/>
                  </a:lnTo>
                  <a:lnTo>
                    <a:pt x="60" y="21"/>
                  </a:lnTo>
                  <a:lnTo>
                    <a:pt x="40" y="11"/>
                  </a:lnTo>
                  <a:lnTo>
                    <a:pt x="21" y="4"/>
                  </a:lnTo>
                  <a:lnTo>
                    <a:pt x="1" y="1"/>
                  </a:lnTo>
                  <a:close/>
                </a:path>
              </a:pathLst>
            </a:custGeom>
            <a:solidFill>
              <a:srgbClr val="FFFFFF"/>
            </a:solidFill>
            <a:ln w="9525">
              <a:noFill/>
              <a:round/>
              <a:headEnd/>
              <a:tailEnd/>
            </a:ln>
          </p:spPr>
          <p:txBody>
            <a:bodyPr/>
            <a:lstStyle/>
            <a:p>
              <a:endParaRPr lang="zh-CN" altLang="en-US"/>
            </a:p>
          </p:txBody>
        </p:sp>
      </p:grpSp>
      <p:sp>
        <p:nvSpPr>
          <p:cNvPr id="1899528" name="Text Box 53"/>
          <p:cNvSpPr txBox="1">
            <a:spLocks noChangeArrowheads="1"/>
          </p:cNvSpPr>
          <p:nvPr/>
        </p:nvSpPr>
        <p:spPr bwMode="auto">
          <a:xfrm>
            <a:off x="1820863" y="3010048"/>
            <a:ext cx="487362" cy="261938"/>
          </a:xfrm>
          <a:prstGeom prst="rect">
            <a:avLst/>
          </a:prstGeom>
          <a:noFill/>
          <a:ln w="9525">
            <a:noFill/>
            <a:miter lim="800000"/>
            <a:headEnd/>
            <a:tailEnd/>
          </a:ln>
        </p:spPr>
        <p:txBody>
          <a:bodyPr wrap="none" lIns="78355" tIns="39177" rIns="78355" bIns="39177">
            <a:spAutoFit/>
          </a:bodyPr>
          <a:lstStyle/>
          <a:p>
            <a:pPr defTabSz="784225" eaLnBrk="0" hangingPunct="0"/>
            <a:r>
              <a:rPr lang="en-US" altLang="zh-CN" sz="1200" b="1">
                <a:latin typeface="Times New Roman" pitchFamily="18" charset="0"/>
                <a:ea typeface="MS PGothic" pitchFamily="34" charset="-128"/>
              </a:rPr>
              <a:t>RNC</a:t>
            </a:r>
          </a:p>
        </p:txBody>
      </p:sp>
      <p:grpSp>
        <p:nvGrpSpPr>
          <p:cNvPr id="5" name="Group 54"/>
          <p:cNvGrpSpPr>
            <a:grpSpLocks/>
          </p:cNvGrpSpPr>
          <p:nvPr/>
        </p:nvGrpSpPr>
        <p:grpSpPr bwMode="auto">
          <a:xfrm>
            <a:off x="1550988" y="3562498"/>
            <a:ext cx="598487" cy="569913"/>
            <a:chOff x="548" y="2839"/>
            <a:chExt cx="440" cy="584"/>
          </a:xfrm>
        </p:grpSpPr>
        <p:grpSp>
          <p:nvGrpSpPr>
            <p:cNvPr id="6" name="Group 55"/>
            <p:cNvGrpSpPr>
              <a:grpSpLocks/>
            </p:cNvGrpSpPr>
            <p:nvPr/>
          </p:nvGrpSpPr>
          <p:grpSpPr bwMode="auto">
            <a:xfrm>
              <a:off x="685" y="2839"/>
              <a:ext cx="206" cy="299"/>
              <a:chOff x="1920" y="3600"/>
              <a:chExt cx="315" cy="432"/>
            </a:xfrm>
          </p:grpSpPr>
          <p:pic>
            <p:nvPicPr>
              <p:cNvPr id="1899643" name="Picture 56" descr="天线"/>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68" y="3600"/>
                <a:ext cx="267" cy="432"/>
              </a:xfrm>
              <a:prstGeom prst="rect">
                <a:avLst/>
              </a:prstGeom>
              <a:noFill/>
              <a:ln w="9525">
                <a:noFill/>
                <a:miter lim="800000"/>
                <a:headEnd/>
                <a:tailEnd/>
              </a:ln>
            </p:spPr>
          </p:pic>
          <p:pic>
            <p:nvPicPr>
              <p:cNvPr id="1899644" name="Picture 57"/>
              <p:cNvPicPr>
                <a:picLocks noChangeAspect="1" noChangeArrowheads="1"/>
              </p:cNvPicPr>
              <p:nvPr/>
            </p:nvPicPr>
            <p:blipFill>
              <a:blip r:embed="rId4" cstate="print"/>
              <a:srcRect/>
              <a:stretch>
                <a:fillRect/>
              </a:stretch>
            </p:blipFill>
            <p:spPr bwMode="auto">
              <a:xfrm>
                <a:off x="1920" y="3792"/>
                <a:ext cx="121" cy="240"/>
              </a:xfrm>
              <a:prstGeom prst="rect">
                <a:avLst/>
              </a:prstGeom>
              <a:noFill/>
              <a:ln w="9525">
                <a:noFill/>
                <a:miter lim="800000"/>
                <a:headEnd/>
                <a:tailEnd/>
              </a:ln>
            </p:spPr>
          </p:pic>
        </p:grpSp>
        <p:sp>
          <p:nvSpPr>
            <p:cNvPr id="1899642" name="Text Box 58"/>
            <p:cNvSpPr txBox="1">
              <a:spLocks noChangeArrowheads="1"/>
            </p:cNvSpPr>
            <p:nvPr/>
          </p:nvSpPr>
          <p:spPr bwMode="auto">
            <a:xfrm>
              <a:off x="548" y="3155"/>
              <a:ext cx="440" cy="268"/>
            </a:xfrm>
            <a:prstGeom prst="rect">
              <a:avLst/>
            </a:prstGeom>
            <a:noFill/>
            <a:ln w="9525">
              <a:noFill/>
              <a:miter lim="800000"/>
              <a:headEnd/>
              <a:tailEnd/>
            </a:ln>
          </p:spPr>
          <p:txBody>
            <a:bodyPr wrap="none" lIns="78355" tIns="39177" rIns="78355" bIns="39177">
              <a:spAutoFit/>
            </a:bodyPr>
            <a:lstStyle/>
            <a:p>
              <a:pPr defTabSz="784225" eaLnBrk="0" hangingPunct="0"/>
              <a:r>
                <a:rPr lang="en-US" altLang="zh-CN" sz="1200" b="1">
                  <a:latin typeface="Times New Roman" pitchFamily="18" charset="0"/>
                  <a:ea typeface="MS PGothic" pitchFamily="34" charset="-128"/>
                </a:rPr>
                <a:t>NodeB</a:t>
              </a:r>
            </a:p>
          </p:txBody>
        </p:sp>
      </p:grpSp>
      <p:grpSp>
        <p:nvGrpSpPr>
          <p:cNvPr id="7" name="Group 59"/>
          <p:cNvGrpSpPr>
            <a:grpSpLocks/>
          </p:cNvGrpSpPr>
          <p:nvPr/>
        </p:nvGrpSpPr>
        <p:grpSpPr bwMode="auto">
          <a:xfrm>
            <a:off x="2979738" y="3562498"/>
            <a:ext cx="598487" cy="569913"/>
            <a:chOff x="548" y="2839"/>
            <a:chExt cx="440" cy="584"/>
          </a:xfrm>
        </p:grpSpPr>
        <p:grpSp>
          <p:nvGrpSpPr>
            <p:cNvPr id="8" name="Group 60"/>
            <p:cNvGrpSpPr>
              <a:grpSpLocks/>
            </p:cNvGrpSpPr>
            <p:nvPr/>
          </p:nvGrpSpPr>
          <p:grpSpPr bwMode="auto">
            <a:xfrm>
              <a:off x="685" y="2839"/>
              <a:ext cx="206" cy="299"/>
              <a:chOff x="1920" y="3600"/>
              <a:chExt cx="315" cy="432"/>
            </a:xfrm>
          </p:grpSpPr>
          <p:pic>
            <p:nvPicPr>
              <p:cNvPr id="1899639" name="Picture 61" descr="天线"/>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68" y="3600"/>
                <a:ext cx="267" cy="432"/>
              </a:xfrm>
              <a:prstGeom prst="rect">
                <a:avLst/>
              </a:prstGeom>
              <a:noFill/>
              <a:ln w="9525">
                <a:noFill/>
                <a:miter lim="800000"/>
                <a:headEnd/>
                <a:tailEnd/>
              </a:ln>
            </p:spPr>
          </p:pic>
          <p:pic>
            <p:nvPicPr>
              <p:cNvPr id="1899640" name="Picture 62"/>
              <p:cNvPicPr>
                <a:picLocks noChangeAspect="1" noChangeArrowheads="1"/>
              </p:cNvPicPr>
              <p:nvPr/>
            </p:nvPicPr>
            <p:blipFill>
              <a:blip r:embed="rId4" cstate="print"/>
              <a:srcRect/>
              <a:stretch>
                <a:fillRect/>
              </a:stretch>
            </p:blipFill>
            <p:spPr bwMode="auto">
              <a:xfrm>
                <a:off x="1920" y="3792"/>
                <a:ext cx="121" cy="240"/>
              </a:xfrm>
              <a:prstGeom prst="rect">
                <a:avLst/>
              </a:prstGeom>
              <a:noFill/>
              <a:ln w="9525">
                <a:noFill/>
                <a:miter lim="800000"/>
                <a:headEnd/>
                <a:tailEnd/>
              </a:ln>
            </p:spPr>
          </p:pic>
        </p:grpSp>
        <p:sp>
          <p:nvSpPr>
            <p:cNvPr id="1899638" name="Text Box 63"/>
            <p:cNvSpPr txBox="1">
              <a:spLocks noChangeArrowheads="1"/>
            </p:cNvSpPr>
            <p:nvPr/>
          </p:nvSpPr>
          <p:spPr bwMode="auto">
            <a:xfrm>
              <a:off x="548" y="3155"/>
              <a:ext cx="440" cy="268"/>
            </a:xfrm>
            <a:prstGeom prst="rect">
              <a:avLst/>
            </a:prstGeom>
            <a:noFill/>
            <a:ln w="9525">
              <a:noFill/>
              <a:miter lim="800000"/>
              <a:headEnd/>
              <a:tailEnd/>
            </a:ln>
          </p:spPr>
          <p:txBody>
            <a:bodyPr wrap="none" lIns="78355" tIns="39177" rIns="78355" bIns="39177">
              <a:spAutoFit/>
            </a:bodyPr>
            <a:lstStyle/>
            <a:p>
              <a:pPr defTabSz="784225" eaLnBrk="0" hangingPunct="0"/>
              <a:r>
                <a:rPr lang="en-US" altLang="zh-CN" sz="1200" b="1">
                  <a:latin typeface="Times New Roman" pitchFamily="18" charset="0"/>
                  <a:ea typeface="MS PGothic" pitchFamily="34" charset="-128"/>
                </a:rPr>
                <a:t>NodeB</a:t>
              </a:r>
            </a:p>
          </p:txBody>
        </p:sp>
      </p:grpSp>
      <p:sp>
        <p:nvSpPr>
          <p:cNvPr id="1899531" name="Line 64"/>
          <p:cNvSpPr>
            <a:spLocks noChangeShapeType="1"/>
          </p:cNvSpPr>
          <p:nvPr/>
        </p:nvSpPr>
        <p:spPr bwMode="auto">
          <a:xfrm>
            <a:off x="2609850" y="2236936"/>
            <a:ext cx="0" cy="212725"/>
          </a:xfrm>
          <a:prstGeom prst="line">
            <a:avLst/>
          </a:prstGeom>
          <a:noFill/>
          <a:ln w="28575">
            <a:solidFill>
              <a:schemeClr val="tx1"/>
            </a:solidFill>
            <a:round/>
            <a:headEnd/>
            <a:tailEnd/>
          </a:ln>
        </p:spPr>
        <p:txBody>
          <a:bodyPr/>
          <a:lstStyle/>
          <a:p>
            <a:endParaRPr lang="zh-CN" altLang="en-US"/>
          </a:p>
        </p:txBody>
      </p:sp>
      <p:sp>
        <p:nvSpPr>
          <p:cNvPr id="1899532" name="Line 65"/>
          <p:cNvSpPr>
            <a:spLocks noChangeShapeType="1"/>
          </p:cNvSpPr>
          <p:nvPr/>
        </p:nvSpPr>
        <p:spPr bwMode="auto">
          <a:xfrm>
            <a:off x="2600325" y="2738586"/>
            <a:ext cx="0" cy="214312"/>
          </a:xfrm>
          <a:prstGeom prst="line">
            <a:avLst/>
          </a:prstGeom>
          <a:noFill/>
          <a:ln w="28575">
            <a:solidFill>
              <a:schemeClr val="tx1"/>
            </a:solidFill>
            <a:round/>
            <a:headEnd/>
            <a:tailEnd/>
          </a:ln>
        </p:spPr>
        <p:txBody>
          <a:bodyPr/>
          <a:lstStyle/>
          <a:p>
            <a:endParaRPr lang="zh-CN" altLang="en-US"/>
          </a:p>
        </p:txBody>
      </p:sp>
      <p:sp>
        <p:nvSpPr>
          <p:cNvPr id="1899533" name="Line 66"/>
          <p:cNvSpPr>
            <a:spLocks noChangeShapeType="1"/>
          </p:cNvSpPr>
          <p:nvPr/>
        </p:nvSpPr>
        <p:spPr bwMode="auto">
          <a:xfrm flipH="1">
            <a:off x="2017713" y="3222773"/>
            <a:ext cx="477837" cy="468313"/>
          </a:xfrm>
          <a:prstGeom prst="line">
            <a:avLst/>
          </a:prstGeom>
          <a:noFill/>
          <a:ln w="28575">
            <a:solidFill>
              <a:schemeClr val="tx1"/>
            </a:solidFill>
            <a:round/>
            <a:headEnd/>
            <a:tailEnd/>
          </a:ln>
        </p:spPr>
        <p:txBody>
          <a:bodyPr/>
          <a:lstStyle/>
          <a:p>
            <a:endParaRPr lang="zh-CN" altLang="en-US"/>
          </a:p>
        </p:txBody>
      </p:sp>
      <p:sp>
        <p:nvSpPr>
          <p:cNvPr id="1899534" name="Line 67"/>
          <p:cNvSpPr>
            <a:spLocks noChangeShapeType="1"/>
          </p:cNvSpPr>
          <p:nvPr/>
        </p:nvSpPr>
        <p:spPr bwMode="auto">
          <a:xfrm>
            <a:off x="2687638" y="3222773"/>
            <a:ext cx="520700" cy="468313"/>
          </a:xfrm>
          <a:prstGeom prst="line">
            <a:avLst/>
          </a:prstGeom>
          <a:noFill/>
          <a:ln w="28575">
            <a:solidFill>
              <a:schemeClr val="tx1"/>
            </a:solidFill>
            <a:round/>
            <a:headEnd/>
            <a:tailEnd/>
          </a:ln>
        </p:spPr>
        <p:txBody>
          <a:bodyPr/>
          <a:lstStyle/>
          <a:p>
            <a:endParaRPr lang="zh-CN" altLang="en-US"/>
          </a:p>
        </p:txBody>
      </p:sp>
      <p:sp>
        <p:nvSpPr>
          <p:cNvPr id="1899535" name="Line 68"/>
          <p:cNvSpPr>
            <a:spLocks noChangeShapeType="1"/>
          </p:cNvSpPr>
          <p:nvPr/>
        </p:nvSpPr>
        <p:spPr bwMode="auto">
          <a:xfrm>
            <a:off x="2439988" y="2703661"/>
            <a:ext cx="0" cy="249237"/>
          </a:xfrm>
          <a:prstGeom prst="line">
            <a:avLst/>
          </a:prstGeom>
          <a:noFill/>
          <a:ln w="9525">
            <a:solidFill>
              <a:srgbClr val="800000"/>
            </a:solidFill>
            <a:prstDash val="dash"/>
            <a:round/>
            <a:headEnd/>
            <a:tailEnd/>
          </a:ln>
        </p:spPr>
        <p:txBody>
          <a:bodyPr/>
          <a:lstStyle/>
          <a:p>
            <a:endParaRPr lang="zh-CN" altLang="en-US"/>
          </a:p>
        </p:txBody>
      </p:sp>
      <p:sp>
        <p:nvSpPr>
          <p:cNvPr id="1899536" name="Line 69"/>
          <p:cNvSpPr>
            <a:spLocks noChangeShapeType="1"/>
          </p:cNvSpPr>
          <p:nvPr/>
        </p:nvSpPr>
        <p:spPr bwMode="auto">
          <a:xfrm>
            <a:off x="2414588" y="2262336"/>
            <a:ext cx="0" cy="247650"/>
          </a:xfrm>
          <a:prstGeom prst="line">
            <a:avLst/>
          </a:prstGeom>
          <a:noFill/>
          <a:ln w="9525">
            <a:solidFill>
              <a:srgbClr val="800000"/>
            </a:solidFill>
            <a:prstDash val="dash"/>
            <a:round/>
            <a:headEnd/>
            <a:tailEnd/>
          </a:ln>
        </p:spPr>
        <p:txBody>
          <a:bodyPr/>
          <a:lstStyle/>
          <a:p>
            <a:endParaRPr lang="zh-CN" altLang="en-US"/>
          </a:p>
        </p:txBody>
      </p:sp>
      <p:sp>
        <p:nvSpPr>
          <p:cNvPr id="1899537" name="Line 70"/>
          <p:cNvSpPr>
            <a:spLocks noChangeShapeType="1"/>
          </p:cNvSpPr>
          <p:nvPr/>
        </p:nvSpPr>
        <p:spPr bwMode="auto">
          <a:xfrm flipH="1">
            <a:off x="1920875" y="3189436"/>
            <a:ext cx="479425" cy="471487"/>
          </a:xfrm>
          <a:prstGeom prst="line">
            <a:avLst/>
          </a:prstGeom>
          <a:noFill/>
          <a:ln w="19050">
            <a:solidFill>
              <a:srgbClr val="800000"/>
            </a:solidFill>
            <a:prstDash val="dash"/>
            <a:round/>
            <a:headEnd/>
            <a:tailEnd/>
          </a:ln>
        </p:spPr>
        <p:txBody>
          <a:bodyPr/>
          <a:lstStyle/>
          <a:p>
            <a:endParaRPr lang="zh-CN" altLang="en-US"/>
          </a:p>
        </p:txBody>
      </p:sp>
      <p:sp>
        <p:nvSpPr>
          <p:cNvPr id="1899538" name="Line 71"/>
          <p:cNvSpPr>
            <a:spLocks noChangeShapeType="1"/>
          </p:cNvSpPr>
          <p:nvPr/>
        </p:nvSpPr>
        <p:spPr bwMode="auto">
          <a:xfrm>
            <a:off x="2784475" y="3216423"/>
            <a:ext cx="520700" cy="471488"/>
          </a:xfrm>
          <a:prstGeom prst="line">
            <a:avLst/>
          </a:prstGeom>
          <a:noFill/>
          <a:ln w="19050">
            <a:solidFill>
              <a:srgbClr val="800000"/>
            </a:solidFill>
            <a:prstDash val="dash"/>
            <a:round/>
            <a:headEnd/>
            <a:tailEnd/>
          </a:ln>
        </p:spPr>
        <p:txBody>
          <a:bodyPr/>
          <a:lstStyle/>
          <a:p>
            <a:endParaRPr lang="zh-CN" altLang="en-US"/>
          </a:p>
        </p:txBody>
      </p:sp>
      <p:sp>
        <p:nvSpPr>
          <p:cNvPr id="1899539" name="Line 72"/>
          <p:cNvSpPr>
            <a:spLocks noChangeShapeType="1"/>
          </p:cNvSpPr>
          <p:nvPr/>
        </p:nvSpPr>
        <p:spPr bwMode="auto">
          <a:xfrm>
            <a:off x="1179513" y="2113111"/>
            <a:ext cx="371475" cy="0"/>
          </a:xfrm>
          <a:prstGeom prst="line">
            <a:avLst/>
          </a:prstGeom>
          <a:noFill/>
          <a:ln w="9525">
            <a:solidFill>
              <a:schemeClr val="tx1"/>
            </a:solidFill>
            <a:round/>
            <a:headEnd/>
            <a:tailEnd/>
          </a:ln>
        </p:spPr>
        <p:txBody>
          <a:bodyPr/>
          <a:lstStyle/>
          <a:p>
            <a:endParaRPr lang="zh-CN" altLang="en-US"/>
          </a:p>
        </p:txBody>
      </p:sp>
      <p:sp>
        <p:nvSpPr>
          <p:cNvPr id="1899540" name="Text Box 73"/>
          <p:cNvSpPr txBox="1">
            <a:spLocks noChangeArrowheads="1"/>
          </p:cNvSpPr>
          <p:nvPr/>
        </p:nvSpPr>
        <p:spPr bwMode="auto">
          <a:xfrm>
            <a:off x="1117600" y="1895623"/>
            <a:ext cx="463550" cy="261938"/>
          </a:xfrm>
          <a:prstGeom prst="rect">
            <a:avLst/>
          </a:prstGeom>
          <a:noFill/>
          <a:ln w="9525">
            <a:noFill/>
            <a:miter lim="800000"/>
            <a:headEnd/>
            <a:tailEnd/>
          </a:ln>
        </p:spPr>
        <p:txBody>
          <a:bodyPr wrap="none" lIns="78355" tIns="39177" rIns="78355" bIns="39177">
            <a:spAutoFit/>
          </a:bodyPr>
          <a:lstStyle/>
          <a:p>
            <a:pPr defTabSz="784225" eaLnBrk="0" hangingPunct="0"/>
            <a:r>
              <a:rPr lang="zh-CN" altLang="en-US" sz="1200" b="1"/>
              <a:t>业务</a:t>
            </a:r>
          </a:p>
        </p:txBody>
      </p:sp>
      <p:sp>
        <p:nvSpPr>
          <p:cNvPr id="1899541" name="Line 74"/>
          <p:cNvSpPr>
            <a:spLocks noChangeShapeType="1"/>
          </p:cNvSpPr>
          <p:nvPr/>
        </p:nvSpPr>
        <p:spPr bwMode="auto">
          <a:xfrm>
            <a:off x="1166813" y="2436961"/>
            <a:ext cx="371475" cy="0"/>
          </a:xfrm>
          <a:prstGeom prst="line">
            <a:avLst/>
          </a:prstGeom>
          <a:noFill/>
          <a:ln w="12700">
            <a:solidFill>
              <a:srgbClr val="800000"/>
            </a:solidFill>
            <a:prstDash val="dash"/>
            <a:round/>
            <a:headEnd/>
            <a:tailEnd/>
          </a:ln>
        </p:spPr>
        <p:txBody>
          <a:bodyPr/>
          <a:lstStyle/>
          <a:p>
            <a:endParaRPr lang="zh-CN" altLang="en-US"/>
          </a:p>
        </p:txBody>
      </p:sp>
      <p:sp>
        <p:nvSpPr>
          <p:cNvPr id="1899542" name="Text Box 75"/>
          <p:cNvSpPr txBox="1">
            <a:spLocks noChangeArrowheads="1"/>
          </p:cNvSpPr>
          <p:nvPr/>
        </p:nvSpPr>
        <p:spPr bwMode="auto">
          <a:xfrm>
            <a:off x="1117600" y="2184548"/>
            <a:ext cx="463550" cy="260350"/>
          </a:xfrm>
          <a:prstGeom prst="rect">
            <a:avLst/>
          </a:prstGeom>
          <a:noFill/>
          <a:ln w="9525">
            <a:noFill/>
            <a:miter lim="800000"/>
            <a:headEnd/>
            <a:tailEnd/>
          </a:ln>
        </p:spPr>
        <p:txBody>
          <a:bodyPr wrap="none" lIns="78355" tIns="39177" rIns="78355" bIns="39177">
            <a:spAutoFit/>
          </a:bodyPr>
          <a:lstStyle/>
          <a:p>
            <a:pPr defTabSz="784225" eaLnBrk="0" hangingPunct="0"/>
            <a:r>
              <a:rPr lang="zh-CN" altLang="en-US" sz="1200" b="1"/>
              <a:t>信令</a:t>
            </a:r>
          </a:p>
        </p:txBody>
      </p:sp>
      <p:sp>
        <p:nvSpPr>
          <p:cNvPr id="1899543" name="Text Box 76"/>
          <p:cNvSpPr txBox="1">
            <a:spLocks noChangeArrowheads="1"/>
          </p:cNvSpPr>
          <p:nvPr/>
        </p:nvSpPr>
        <p:spPr bwMode="auto">
          <a:xfrm>
            <a:off x="1907704" y="1412776"/>
            <a:ext cx="1600943" cy="510006"/>
          </a:xfrm>
          <a:prstGeom prst="rect">
            <a:avLst/>
          </a:prstGeom>
          <a:noFill/>
          <a:ln w="9525">
            <a:noFill/>
            <a:miter lim="800000"/>
            <a:headEnd/>
            <a:tailEnd/>
          </a:ln>
        </p:spPr>
        <p:txBody>
          <a:bodyPr wrap="none" lIns="78355" tIns="39177" rIns="78355" bIns="39177">
            <a:spAutoFit/>
          </a:bodyPr>
          <a:lstStyle/>
          <a:p>
            <a:pPr defTabSz="784225" eaLnBrk="0" hangingPunct="0"/>
            <a:r>
              <a:rPr lang="zh-CN" altLang="en-US" sz="2800" b="1" dirty="0"/>
              <a:t>传统网络</a:t>
            </a:r>
          </a:p>
        </p:txBody>
      </p:sp>
      <p:grpSp>
        <p:nvGrpSpPr>
          <p:cNvPr id="9" name="Group 77"/>
          <p:cNvGrpSpPr>
            <a:grpSpLocks noChangeAspect="1"/>
          </p:cNvGrpSpPr>
          <p:nvPr/>
        </p:nvGrpSpPr>
        <p:grpSpPr bwMode="auto">
          <a:xfrm>
            <a:off x="6686550" y="2000398"/>
            <a:ext cx="444500" cy="214313"/>
            <a:chOff x="2213" y="255"/>
            <a:chExt cx="715" cy="606"/>
          </a:xfrm>
        </p:grpSpPr>
        <p:sp>
          <p:nvSpPr>
            <p:cNvPr id="1899626" name="AutoShape 78"/>
            <p:cNvSpPr>
              <a:spLocks noChangeAspect="1" noChangeArrowheads="1" noTextEdit="1"/>
            </p:cNvSpPr>
            <p:nvPr/>
          </p:nvSpPr>
          <p:spPr bwMode="auto">
            <a:xfrm>
              <a:off x="2213" y="255"/>
              <a:ext cx="715" cy="606"/>
            </a:xfrm>
            <a:prstGeom prst="rect">
              <a:avLst/>
            </a:prstGeom>
            <a:noFill/>
            <a:ln w="9525">
              <a:noFill/>
              <a:miter lim="800000"/>
              <a:headEnd/>
              <a:tailEnd/>
            </a:ln>
          </p:spPr>
          <p:txBody>
            <a:bodyPr/>
            <a:lstStyle/>
            <a:p>
              <a:endParaRPr lang="zh-CN" altLang="en-US"/>
            </a:p>
          </p:txBody>
        </p:sp>
        <p:sp>
          <p:nvSpPr>
            <p:cNvPr id="1899627" name="Freeform 79"/>
            <p:cNvSpPr>
              <a:spLocks/>
            </p:cNvSpPr>
            <p:nvPr/>
          </p:nvSpPr>
          <p:spPr bwMode="auto">
            <a:xfrm>
              <a:off x="2213" y="255"/>
              <a:ext cx="715" cy="606"/>
            </a:xfrm>
            <a:custGeom>
              <a:avLst/>
              <a:gdLst>
                <a:gd name="T0" fmla="*/ 13700 w 16445"/>
                <a:gd name="T1" fmla="*/ 1893 h 13938"/>
                <a:gd name="T2" fmla="*/ 16424 w 16445"/>
                <a:gd name="T3" fmla="*/ 0 h 13938"/>
                <a:gd name="T4" fmla="*/ 2733 w 16445"/>
                <a:gd name="T5" fmla="*/ 26 h 13938"/>
                <a:gd name="T6" fmla="*/ 0 w 16445"/>
                <a:gd name="T7" fmla="*/ 1893 h 13938"/>
                <a:gd name="T8" fmla="*/ 0 w 16445"/>
                <a:gd name="T9" fmla="*/ 13938 h 13938"/>
                <a:gd name="T10" fmla="*/ 13700 w 16445"/>
                <a:gd name="T11" fmla="*/ 13938 h 13938"/>
                <a:gd name="T12" fmla="*/ 16445 w 16445"/>
                <a:gd name="T13" fmla="*/ 12034 h 13938"/>
                <a:gd name="T14" fmla="*/ 16424 w 16445"/>
                <a:gd name="T15" fmla="*/ 0 h 13938"/>
                <a:gd name="T16" fmla="*/ 13700 w 16445"/>
                <a:gd name="T17" fmla="*/ 1893 h 139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445"/>
                <a:gd name="T28" fmla="*/ 0 h 13938"/>
                <a:gd name="T29" fmla="*/ 16445 w 16445"/>
                <a:gd name="T30" fmla="*/ 13938 h 139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445" h="13938">
                  <a:moveTo>
                    <a:pt x="13700" y="1893"/>
                  </a:moveTo>
                  <a:lnTo>
                    <a:pt x="16424" y="0"/>
                  </a:lnTo>
                  <a:lnTo>
                    <a:pt x="2733" y="26"/>
                  </a:lnTo>
                  <a:lnTo>
                    <a:pt x="0" y="1893"/>
                  </a:lnTo>
                  <a:lnTo>
                    <a:pt x="0" y="13938"/>
                  </a:lnTo>
                  <a:lnTo>
                    <a:pt x="13700" y="13938"/>
                  </a:lnTo>
                  <a:lnTo>
                    <a:pt x="16445" y="12034"/>
                  </a:lnTo>
                  <a:lnTo>
                    <a:pt x="16424" y="0"/>
                  </a:lnTo>
                  <a:lnTo>
                    <a:pt x="13700" y="1893"/>
                  </a:lnTo>
                  <a:close/>
                </a:path>
              </a:pathLst>
            </a:custGeom>
            <a:solidFill>
              <a:srgbClr val="4D7299"/>
            </a:solidFill>
            <a:ln w="9525">
              <a:noFill/>
              <a:round/>
              <a:headEnd/>
              <a:tailEnd/>
            </a:ln>
          </p:spPr>
          <p:txBody>
            <a:bodyPr/>
            <a:lstStyle/>
            <a:p>
              <a:endParaRPr lang="zh-CN" altLang="en-US"/>
            </a:p>
          </p:txBody>
        </p:sp>
        <p:sp>
          <p:nvSpPr>
            <p:cNvPr id="1899628" name="Rectangle 80"/>
            <p:cNvSpPr>
              <a:spLocks noChangeArrowheads="1"/>
            </p:cNvSpPr>
            <p:nvPr/>
          </p:nvSpPr>
          <p:spPr bwMode="auto">
            <a:xfrm>
              <a:off x="2213" y="337"/>
              <a:ext cx="596" cy="524"/>
            </a:xfrm>
            <a:prstGeom prst="rect">
              <a:avLst/>
            </a:prstGeom>
            <a:solidFill>
              <a:srgbClr val="7FA6C8"/>
            </a:solidFill>
            <a:ln w="9525">
              <a:noFill/>
              <a:miter lim="800000"/>
              <a:headEnd/>
              <a:tailEnd/>
            </a:ln>
          </p:spPr>
          <p:txBody>
            <a:bodyPr/>
            <a:lstStyle/>
            <a:p>
              <a:pPr fontAlgn="t"/>
              <a:endParaRPr lang="zh-CN" altLang="en-US"/>
            </a:p>
          </p:txBody>
        </p:sp>
        <p:sp>
          <p:nvSpPr>
            <p:cNvPr id="1899629" name="Freeform 81"/>
            <p:cNvSpPr>
              <a:spLocks/>
            </p:cNvSpPr>
            <p:nvPr/>
          </p:nvSpPr>
          <p:spPr bwMode="auto">
            <a:xfrm>
              <a:off x="2809" y="255"/>
              <a:ext cx="119" cy="606"/>
            </a:xfrm>
            <a:custGeom>
              <a:avLst/>
              <a:gdLst>
                <a:gd name="T0" fmla="*/ 2724 w 2745"/>
                <a:gd name="T1" fmla="*/ 0 h 13938"/>
                <a:gd name="T2" fmla="*/ 0 w 2745"/>
                <a:gd name="T3" fmla="*/ 1893 h 13938"/>
                <a:gd name="T4" fmla="*/ 0 w 2745"/>
                <a:gd name="T5" fmla="*/ 13938 h 13938"/>
                <a:gd name="T6" fmla="*/ 2745 w 2745"/>
                <a:gd name="T7" fmla="*/ 12034 h 13938"/>
                <a:gd name="T8" fmla="*/ 2724 w 2745"/>
                <a:gd name="T9" fmla="*/ 0 h 13938"/>
                <a:gd name="T10" fmla="*/ 0 60000 65536"/>
                <a:gd name="T11" fmla="*/ 0 60000 65536"/>
                <a:gd name="T12" fmla="*/ 0 60000 65536"/>
                <a:gd name="T13" fmla="*/ 0 60000 65536"/>
                <a:gd name="T14" fmla="*/ 0 60000 65536"/>
                <a:gd name="T15" fmla="*/ 0 w 2745"/>
                <a:gd name="T16" fmla="*/ 0 h 13938"/>
                <a:gd name="T17" fmla="*/ 2745 w 2745"/>
                <a:gd name="T18" fmla="*/ 13938 h 13938"/>
              </a:gdLst>
              <a:ahLst/>
              <a:cxnLst>
                <a:cxn ang="T10">
                  <a:pos x="T0" y="T1"/>
                </a:cxn>
                <a:cxn ang="T11">
                  <a:pos x="T2" y="T3"/>
                </a:cxn>
                <a:cxn ang="T12">
                  <a:pos x="T4" y="T5"/>
                </a:cxn>
                <a:cxn ang="T13">
                  <a:pos x="T6" y="T7"/>
                </a:cxn>
                <a:cxn ang="T14">
                  <a:pos x="T8" y="T9"/>
                </a:cxn>
              </a:cxnLst>
              <a:rect l="T15" t="T16" r="T17" b="T18"/>
              <a:pathLst>
                <a:path w="2745" h="13938">
                  <a:moveTo>
                    <a:pt x="2724" y="0"/>
                  </a:moveTo>
                  <a:lnTo>
                    <a:pt x="0" y="1893"/>
                  </a:lnTo>
                  <a:lnTo>
                    <a:pt x="0" y="13938"/>
                  </a:lnTo>
                  <a:lnTo>
                    <a:pt x="2745" y="12034"/>
                  </a:lnTo>
                  <a:lnTo>
                    <a:pt x="2724" y="0"/>
                  </a:lnTo>
                  <a:close/>
                </a:path>
              </a:pathLst>
            </a:custGeom>
            <a:solidFill>
              <a:srgbClr val="004264"/>
            </a:solidFill>
            <a:ln w="9525">
              <a:noFill/>
              <a:round/>
              <a:headEnd/>
              <a:tailEnd/>
            </a:ln>
          </p:spPr>
          <p:txBody>
            <a:bodyPr/>
            <a:lstStyle/>
            <a:p>
              <a:endParaRPr lang="zh-CN" altLang="en-US"/>
            </a:p>
          </p:txBody>
        </p:sp>
        <p:sp>
          <p:nvSpPr>
            <p:cNvPr id="1899630" name="Freeform 82"/>
            <p:cNvSpPr>
              <a:spLocks/>
            </p:cNvSpPr>
            <p:nvPr/>
          </p:nvSpPr>
          <p:spPr bwMode="auto">
            <a:xfrm>
              <a:off x="2213" y="255"/>
              <a:ext cx="714" cy="82"/>
            </a:xfrm>
            <a:custGeom>
              <a:avLst/>
              <a:gdLst>
                <a:gd name="T0" fmla="*/ 0 w 16424"/>
                <a:gd name="T1" fmla="*/ 1893 h 1893"/>
                <a:gd name="T2" fmla="*/ 13700 w 16424"/>
                <a:gd name="T3" fmla="*/ 1893 h 1893"/>
                <a:gd name="T4" fmla="*/ 16424 w 16424"/>
                <a:gd name="T5" fmla="*/ 0 h 1893"/>
                <a:gd name="T6" fmla="*/ 2733 w 16424"/>
                <a:gd name="T7" fmla="*/ 26 h 1893"/>
                <a:gd name="T8" fmla="*/ 0 w 16424"/>
                <a:gd name="T9" fmla="*/ 1893 h 1893"/>
                <a:gd name="T10" fmla="*/ 0 60000 65536"/>
                <a:gd name="T11" fmla="*/ 0 60000 65536"/>
                <a:gd name="T12" fmla="*/ 0 60000 65536"/>
                <a:gd name="T13" fmla="*/ 0 60000 65536"/>
                <a:gd name="T14" fmla="*/ 0 60000 65536"/>
                <a:gd name="T15" fmla="*/ 0 w 16424"/>
                <a:gd name="T16" fmla="*/ 0 h 1893"/>
                <a:gd name="T17" fmla="*/ 16424 w 16424"/>
                <a:gd name="T18" fmla="*/ 1893 h 1893"/>
              </a:gdLst>
              <a:ahLst/>
              <a:cxnLst>
                <a:cxn ang="T10">
                  <a:pos x="T0" y="T1"/>
                </a:cxn>
                <a:cxn ang="T11">
                  <a:pos x="T2" y="T3"/>
                </a:cxn>
                <a:cxn ang="T12">
                  <a:pos x="T4" y="T5"/>
                </a:cxn>
                <a:cxn ang="T13">
                  <a:pos x="T6" y="T7"/>
                </a:cxn>
                <a:cxn ang="T14">
                  <a:pos x="T8" y="T9"/>
                </a:cxn>
              </a:cxnLst>
              <a:rect l="T15" t="T16" r="T17" b="T18"/>
              <a:pathLst>
                <a:path w="16424" h="1893">
                  <a:moveTo>
                    <a:pt x="0" y="1893"/>
                  </a:moveTo>
                  <a:lnTo>
                    <a:pt x="13700" y="1893"/>
                  </a:lnTo>
                  <a:lnTo>
                    <a:pt x="16424" y="0"/>
                  </a:lnTo>
                  <a:lnTo>
                    <a:pt x="2733" y="26"/>
                  </a:lnTo>
                  <a:lnTo>
                    <a:pt x="0" y="1893"/>
                  </a:lnTo>
                  <a:close/>
                </a:path>
              </a:pathLst>
            </a:custGeom>
            <a:solidFill>
              <a:srgbClr val="4D7299"/>
            </a:solidFill>
            <a:ln w="9525">
              <a:noFill/>
              <a:round/>
              <a:headEnd/>
              <a:tailEnd/>
            </a:ln>
          </p:spPr>
          <p:txBody>
            <a:bodyPr/>
            <a:lstStyle/>
            <a:p>
              <a:endParaRPr lang="zh-CN" altLang="en-US"/>
            </a:p>
          </p:txBody>
        </p:sp>
        <p:sp>
          <p:nvSpPr>
            <p:cNvPr id="1899631" name="Freeform 83"/>
            <p:cNvSpPr>
              <a:spLocks noEditPoints="1"/>
            </p:cNvSpPr>
            <p:nvPr/>
          </p:nvSpPr>
          <p:spPr bwMode="auto">
            <a:xfrm>
              <a:off x="2257" y="404"/>
              <a:ext cx="527" cy="408"/>
            </a:xfrm>
            <a:custGeom>
              <a:avLst/>
              <a:gdLst>
                <a:gd name="T0" fmla="*/ 12135 w 12135"/>
                <a:gd name="T1" fmla="*/ 1211 h 9373"/>
                <a:gd name="T2" fmla="*/ 6350 w 12135"/>
                <a:gd name="T3" fmla="*/ 2587 h 9373"/>
                <a:gd name="T4" fmla="*/ 6917 w 12135"/>
                <a:gd name="T5" fmla="*/ 2771 h 9373"/>
                <a:gd name="T6" fmla="*/ 7399 w 12135"/>
                <a:gd name="T7" fmla="*/ 3112 h 9373"/>
                <a:gd name="T8" fmla="*/ 7769 w 12135"/>
                <a:gd name="T9" fmla="*/ 3582 h 9373"/>
                <a:gd name="T10" fmla="*/ 7999 w 12135"/>
                <a:gd name="T11" fmla="*/ 4151 h 9373"/>
                <a:gd name="T12" fmla="*/ 8059 w 12135"/>
                <a:gd name="T13" fmla="*/ 4787 h 9373"/>
                <a:gd name="T14" fmla="*/ 7939 w 12135"/>
                <a:gd name="T15" fmla="*/ 5405 h 9373"/>
                <a:gd name="T16" fmla="*/ 7661 w 12135"/>
                <a:gd name="T17" fmla="*/ 5943 h 9373"/>
                <a:gd name="T18" fmla="*/ 7250 w 12135"/>
                <a:gd name="T19" fmla="*/ 6374 h 9373"/>
                <a:gd name="T20" fmla="*/ 6737 w 12135"/>
                <a:gd name="T21" fmla="*/ 6666 h 9373"/>
                <a:gd name="T22" fmla="*/ 6148 w 12135"/>
                <a:gd name="T23" fmla="*/ 6792 h 9373"/>
                <a:gd name="T24" fmla="*/ 5540 w 12135"/>
                <a:gd name="T25" fmla="*/ 6727 h 9373"/>
                <a:gd name="T26" fmla="*/ 4997 w 12135"/>
                <a:gd name="T27" fmla="*/ 6488 h 9373"/>
                <a:gd name="T28" fmla="*/ 4550 w 12135"/>
                <a:gd name="T29" fmla="*/ 6100 h 9373"/>
                <a:gd name="T30" fmla="*/ 4225 w 12135"/>
                <a:gd name="T31" fmla="*/ 5594 h 9373"/>
                <a:gd name="T32" fmla="*/ 4048 w 12135"/>
                <a:gd name="T33" fmla="*/ 5000 h 9373"/>
                <a:gd name="T34" fmla="*/ 4048 w 12135"/>
                <a:gd name="T35" fmla="*/ 4356 h 9373"/>
                <a:gd name="T36" fmla="*/ 4225 w 12135"/>
                <a:gd name="T37" fmla="*/ 3762 h 9373"/>
                <a:gd name="T38" fmla="*/ 4550 w 12135"/>
                <a:gd name="T39" fmla="*/ 3256 h 9373"/>
                <a:gd name="T40" fmla="*/ 4997 w 12135"/>
                <a:gd name="T41" fmla="*/ 2869 h 9373"/>
                <a:gd name="T42" fmla="*/ 5540 w 12135"/>
                <a:gd name="T43" fmla="*/ 2629 h 9373"/>
                <a:gd name="T44" fmla="*/ 6044 w 12135"/>
                <a:gd name="T45" fmla="*/ 3274 h 9373"/>
                <a:gd name="T46" fmla="*/ 6442 w 12135"/>
                <a:gd name="T47" fmla="*/ 3337 h 9373"/>
                <a:gd name="T48" fmla="*/ 6792 w 12135"/>
                <a:gd name="T49" fmla="*/ 3514 h 9373"/>
                <a:gd name="T50" fmla="*/ 7077 w 12135"/>
                <a:gd name="T51" fmla="*/ 3786 h 9373"/>
                <a:gd name="T52" fmla="*/ 7278 w 12135"/>
                <a:gd name="T53" fmla="*/ 4132 h 9373"/>
                <a:gd name="T54" fmla="*/ 7377 w 12135"/>
                <a:gd name="T55" fmla="*/ 4535 h 9373"/>
                <a:gd name="T56" fmla="*/ 7356 w 12135"/>
                <a:gd name="T57" fmla="*/ 4961 h 9373"/>
                <a:gd name="T58" fmla="*/ 7222 w 12135"/>
                <a:gd name="T59" fmla="*/ 5347 h 9373"/>
                <a:gd name="T60" fmla="*/ 6990 w 12135"/>
                <a:gd name="T61" fmla="*/ 5670 h 9373"/>
                <a:gd name="T62" fmla="*/ 6681 w 12135"/>
                <a:gd name="T63" fmla="*/ 5913 h 9373"/>
                <a:gd name="T64" fmla="*/ 6313 w 12135"/>
                <a:gd name="T65" fmla="*/ 6054 h 9373"/>
                <a:gd name="T66" fmla="*/ 5907 w 12135"/>
                <a:gd name="T67" fmla="*/ 6076 h 9373"/>
                <a:gd name="T68" fmla="*/ 5523 w 12135"/>
                <a:gd name="T69" fmla="*/ 5972 h 9373"/>
                <a:gd name="T70" fmla="*/ 5192 w 12135"/>
                <a:gd name="T71" fmla="*/ 5762 h 9373"/>
                <a:gd name="T72" fmla="*/ 4933 w 12135"/>
                <a:gd name="T73" fmla="*/ 5463 h 9373"/>
                <a:gd name="T74" fmla="*/ 4764 w 12135"/>
                <a:gd name="T75" fmla="*/ 5096 h 9373"/>
                <a:gd name="T76" fmla="*/ 4703 w 12135"/>
                <a:gd name="T77" fmla="*/ 4678 h 9373"/>
                <a:gd name="T78" fmla="*/ 4764 w 12135"/>
                <a:gd name="T79" fmla="*/ 4262 h 9373"/>
                <a:gd name="T80" fmla="*/ 4933 w 12135"/>
                <a:gd name="T81" fmla="*/ 3894 h 9373"/>
                <a:gd name="T82" fmla="*/ 5192 w 12135"/>
                <a:gd name="T83" fmla="*/ 3596 h 9373"/>
                <a:gd name="T84" fmla="*/ 5523 w 12135"/>
                <a:gd name="T85" fmla="*/ 3385 h 9373"/>
                <a:gd name="T86" fmla="*/ 5907 w 12135"/>
                <a:gd name="T87" fmla="*/ 3281 h 9373"/>
                <a:gd name="T88" fmla="*/ 1366 w 12135"/>
                <a:gd name="T89" fmla="*/ 7704 h 9373"/>
                <a:gd name="T90" fmla="*/ 5179 w 12135"/>
                <a:gd name="T91" fmla="*/ 7244 h 9373"/>
                <a:gd name="T92" fmla="*/ 3857 w 12135"/>
                <a:gd name="T93" fmla="*/ 7704 h 9373"/>
                <a:gd name="T94" fmla="*/ 10768 w 12135"/>
                <a:gd name="T95" fmla="*/ 7704 h 9373"/>
                <a:gd name="T96" fmla="*/ 6954 w 12135"/>
                <a:gd name="T97" fmla="*/ 7244 h 9373"/>
                <a:gd name="T98" fmla="*/ 8278 w 12135"/>
                <a:gd name="T99" fmla="*/ 7704 h 9373"/>
                <a:gd name="T100" fmla="*/ 1366 w 12135"/>
                <a:gd name="T101" fmla="*/ 1669 h 9373"/>
                <a:gd name="T102" fmla="*/ 5179 w 12135"/>
                <a:gd name="T103" fmla="*/ 2129 h 9373"/>
                <a:gd name="T104" fmla="*/ 3857 w 12135"/>
                <a:gd name="T105" fmla="*/ 1669 h 9373"/>
                <a:gd name="T106" fmla="*/ 8133 w 12135"/>
                <a:gd name="T107" fmla="*/ 1888 h 9373"/>
                <a:gd name="T108" fmla="*/ 9142 w 12135"/>
                <a:gd name="T109" fmla="*/ 832 h 937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135"/>
                <a:gd name="T166" fmla="*/ 0 h 9373"/>
                <a:gd name="T167" fmla="*/ 12135 w 12135"/>
                <a:gd name="T168" fmla="*/ 9373 h 937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135" h="9373">
                  <a:moveTo>
                    <a:pt x="10766" y="832"/>
                  </a:moveTo>
                  <a:lnTo>
                    <a:pt x="9896" y="832"/>
                  </a:lnTo>
                  <a:lnTo>
                    <a:pt x="9896" y="1669"/>
                  </a:lnTo>
                  <a:lnTo>
                    <a:pt x="10768" y="1669"/>
                  </a:lnTo>
                  <a:lnTo>
                    <a:pt x="10768" y="2517"/>
                  </a:lnTo>
                  <a:lnTo>
                    <a:pt x="12135" y="1211"/>
                  </a:lnTo>
                  <a:lnTo>
                    <a:pt x="10766" y="0"/>
                  </a:lnTo>
                  <a:lnTo>
                    <a:pt x="10766" y="832"/>
                  </a:lnTo>
                  <a:close/>
                  <a:moveTo>
                    <a:pt x="6044" y="2562"/>
                  </a:moveTo>
                  <a:lnTo>
                    <a:pt x="6148" y="2564"/>
                  </a:lnTo>
                  <a:lnTo>
                    <a:pt x="6249" y="2573"/>
                  </a:lnTo>
                  <a:lnTo>
                    <a:pt x="6350" y="2587"/>
                  </a:lnTo>
                  <a:lnTo>
                    <a:pt x="6450" y="2605"/>
                  </a:lnTo>
                  <a:lnTo>
                    <a:pt x="6547" y="2629"/>
                  </a:lnTo>
                  <a:lnTo>
                    <a:pt x="6643" y="2658"/>
                  </a:lnTo>
                  <a:lnTo>
                    <a:pt x="6737" y="2691"/>
                  </a:lnTo>
                  <a:lnTo>
                    <a:pt x="6828" y="2729"/>
                  </a:lnTo>
                  <a:lnTo>
                    <a:pt x="6917" y="2771"/>
                  </a:lnTo>
                  <a:lnTo>
                    <a:pt x="7005" y="2818"/>
                  </a:lnTo>
                  <a:lnTo>
                    <a:pt x="7089" y="2869"/>
                  </a:lnTo>
                  <a:lnTo>
                    <a:pt x="7171" y="2924"/>
                  </a:lnTo>
                  <a:lnTo>
                    <a:pt x="7250" y="2983"/>
                  </a:lnTo>
                  <a:lnTo>
                    <a:pt x="7326" y="3047"/>
                  </a:lnTo>
                  <a:lnTo>
                    <a:pt x="7399" y="3112"/>
                  </a:lnTo>
                  <a:lnTo>
                    <a:pt x="7470" y="3183"/>
                  </a:lnTo>
                  <a:lnTo>
                    <a:pt x="7537" y="3256"/>
                  </a:lnTo>
                  <a:lnTo>
                    <a:pt x="7601" y="3333"/>
                  </a:lnTo>
                  <a:lnTo>
                    <a:pt x="7661" y="3414"/>
                  </a:lnTo>
                  <a:lnTo>
                    <a:pt x="7717" y="3496"/>
                  </a:lnTo>
                  <a:lnTo>
                    <a:pt x="7769" y="3582"/>
                  </a:lnTo>
                  <a:lnTo>
                    <a:pt x="7818" y="3671"/>
                  </a:lnTo>
                  <a:lnTo>
                    <a:pt x="7863" y="3762"/>
                  </a:lnTo>
                  <a:lnTo>
                    <a:pt x="7903" y="3856"/>
                  </a:lnTo>
                  <a:lnTo>
                    <a:pt x="7939" y="3951"/>
                  </a:lnTo>
                  <a:lnTo>
                    <a:pt x="7971" y="4050"/>
                  </a:lnTo>
                  <a:lnTo>
                    <a:pt x="7999" y="4151"/>
                  </a:lnTo>
                  <a:lnTo>
                    <a:pt x="8021" y="4253"/>
                  </a:lnTo>
                  <a:lnTo>
                    <a:pt x="8039" y="4356"/>
                  </a:lnTo>
                  <a:lnTo>
                    <a:pt x="8052" y="4462"/>
                  </a:lnTo>
                  <a:lnTo>
                    <a:pt x="8059" y="4569"/>
                  </a:lnTo>
                  <a:lnTo>
                    <a:pt x="8062" y="4678"/>
                  </a:lnTo>
                  <a:lnTo>
                    <a:pt x="8059" y="4787"/>
                  </a:lnTo>
                  <a:lnTo>
                    <a:pt x="8052" y="4894"/>
                  </a:lnTo>
                  <a:lnTo>
                    <a:pt x="8039" y="5000"/>
                  </a:lnTo>
                  <a:lnTo>
                    <a:pt x="8021" y="5104"/>
                  </a:lnTo>
                  <a:lnTo>
                    <a:pt x="7999" y="5207"/>
                  </a:lnTo>
                  <a:lnTo>
                    <a:pt x="7971" y="5306"/>
                  </a:lnTo>
                  <a:lnTo>
                    <a:pt x="7939" y="5405"/>
                  </a:lnTo>
                  <a:lnTo>
                    <a:pt x="7903" y="5501"/>
                  </a:lnTo>
                  <a:lnTo>
                    <a:pt x="7863" y="5594"/>
                  </a:lnTo>
                  <a:lnTo>
                    <a:pt x="7818" y="5686"/>
                  </a:lnTo>
                  <a:lnTo>
                    <a:pt x="7769" y="5774"/>
                  </a:lnTo>
                  <a:lnTo>
                    <a:pt x="7717" y="5861"/>
                  </a:lnTo>
                  <a:lnTo>
                    <a:pt x="7661" y="5943"/>
                  </a:lnTo>
                  <a:lnTo>
                    <a:pt x="7601" y="6023"/>
                  </a:lnTo>
                  <a:lnTo>
                    <a:pt x="7537" y="6100"/>
                  </a:lnTo>
                  <a:lnTo>
                    <a:pt x="7470" y="6173"/>
                  </a:lnTo>
                  <a:lnTo>
                    <a:pt x="7399" y="6244"/>
                  </a:lnTo>
                  <a:lnTo>
                    <a:pt x="7326" y="6310"/>
                  </a:lnTo>
                  <a:lnTo>
                    <a:pt x="7250" y="6374"/>
                  </a:lnTo>
                  <a:lnTo>
                    <a:pt x="7171" y="6432"/>
                  </a:lnTo>
                  <a:lnTo>
                    <a:pt x="7089" y="6488"/>
                  </a:lnTo>
                  <a:lnTo>
                    <a:pt x="7005" y="6538"/>
                  </a:lnTo>
                  <a:lnTo>
                    <a:pt x="6917" y="6585"/>
                  </a:lnTo>
                  <a:lnTo>
                    <a:pt x="6828" y="6628"/>
                  </a:lnTo>
                  <a:lnTo>
                    <a:pt x="6737" y="6666"/>
                  </a:lnTo>
                  <a:lnTo>
                    <a:pt x="6643" y="6700"/>
                  </a:lnTo>
                  <a:lnTo>
                    <a:pt x="6547" y="6727"/>
                  </a:lnTo>
                  <a:lnTo>
                    <a:pt x="6450" y="6751"/>
                  </a:lnTo>
                  <a:lnTo>
                    <a:pt x="6350" y="6771"/>
                  </a:lnTo>
                  <a:lnTo>
                    <a:pt x="6249" y="6784"/>
                  </a:lnTo>
                  <a:lnTo>
                    <a:pt x="6148" y="6792"/>
                  </a:lnTo>
                  <a:lnTo>
                    <a:pt x="6044" y="6794"/>
                  </a:lnTo>
                  <a:lnTo>
                    <a:pt x="5940" y="6792"/>
                  </a:lnTo>
                  <a:lnTo>
                    <a:pt x="5837" y="6784"/>
                  </a:lnTo>
                  <a:lnTo>
                    <a:pt x="5736" y="6771"/>
                  </a:lnTo>
                  <a:lnTo>
                    <a:pt x="5638" y="6751"/>
                  </a:lnTo>
                  <a:lnTo>
                    <a:pt x="5540" y="6727"/>
                  </a:lnTo>
                  <a:lnTo>
                    <a:pt x="5445" y="6700"/>
                  </a:lnTo>
                  <a:lnTo>
                    <a:pt x="5350" y="6666"/>
                  </a:lnTo>
                  <a:lnTo>
                    <a:pt x="5259" y="6628"/>
                  </a:lnTo>
                  <a:lnTo>
                    <a:pt x="5169" y="6585"/>
                  </a:lnTo>
                  <a:lnTo>
                    <a:pt x="5083" y="6538"/>
                  </a:lnTo>
                  <a:lnTo>
                    <a:pt x="4997" y="6488"/>
                  </a:lnTo>
                  <a:lnTo>
                    <a:pt x="4916" y="6432"/>
                  </a:lnTo>
                  <a:lnTo>
                    <a:pt x="4837" y="6374"/>
                  </a:lnTo>
                  <a:lnTo>
                    <a:pt x="4760" y="6310"/>
                  </a:lnTo>
                  <a:lnTo>
                    <a:pt x="4687" y="6244"/>
                  </a:lnTo>
                  <a:lnTo>
                    <a:pt x="4617" y="6173"/>
                  </a:lnTo>
                  <a:lnTo>
                    <a:pt x="4550" y="6100"/>
                  </a:lnTo>
                  <a:lnTo>
                    <a:pt x="4487" y="6023"/>
                  </a:lnTo>
                  <a:lnTo>
                    <a:pt x="4426" y="5943"/>
                  </a:lnTo>
                  <a:lnTo>
                    <a:pt x="4370" y="5861"/>
                  </a:lnTo>
                  <a:lnTo>
                    <a:pt x="4317" y="5774"/>
                  </a:lnTo>
                  <a:lnTo>
                    <a:pt x="4269" y="5686"/>
                  </a:lnTo>
                  <a:lnTo>
                    <a:pt x="4225" y="5594"/>
                  </a:lnTo>
                  <a:lnTo>
                    <a:pt x="4183" y="5501"/>
                  </a:lnTo>
                  <a:lnTo>
                    <a:pt x="4147" y="5405"/>
                  </a:lnTo>
                  <a:lnTo>
                    <a:pt x="4116" y="5306"/>
                  </a:lnTo>
                  <a:lnTo>
                    <a:pt x="4088" y="5207"/>
                  </a:lnTo>
                  <a:lnTo>
                    <a:pt x="4066" y="5104"/>
                  </a:lnTo>
                  <a:lnTo>
                    <a:pt x="4048" y="5000"/>
                  </a:lnTo>
                  <a:lnTo>
                    <a:pt x="4035" y="4894"/>
                  </a:lnTo>
                  <a:lnTo>
                    <a:pt x="4027" y="4787"/>
                  </a:lnTo>
                  <a:lnTo>
                    <a:pt x="4025" y="4678"/>
                  </a:lnTo>
                  <a:lnTo>
                    <a:pt x="4027" y="4569"/>
                  </a:lnTo>
                  <a:lnTo>
                    <a:pt x="4035" y="4462"/>
                  </a:lnTo>
                  <a:lnTo>
                    <a:pt x="4048" y="4356"/>
                  </a:lnTo>
                  <a:lnTo>
                    <a:pt x="4066" y="4253"/>
                  </a:lnTo>
                  <a:lnTo>
                    <a:pt x="4088" y="4151"/>
                  </a:lnTo>
                  <a:lnTo>
                    <a:pt x="4116" y="4050"/>
                  </a:lnTo>
                  <a:lnTo>
                    <a:pt x="4147" y="3951"/>
                  </a:lnTo>
                  <a:lnTo>
                    <a:pt x="4183" y="3856"/>
                  </a:lnTo>
                  <a:lnTo>
                    <a:pt x="4225" y="3762"/>
                  </a:lnTo>
                  <a:lnTo>
                    <a:pt x="4269" y="3671"/>
                  </a:lnTo>
                  <a:lnTo>
                    <a:pt x="4317" y="3582"/>
                  </a:lnTo>
                  <a:lnTo>
                    <a:pt x="4370" y="3496"/>
                  </a:lnTo>
                  <a:lnTo>
                    <a:pt x="4426" y="3414"/>
                  </a:lnTo>
                  <a:lnTo>
                    <a:pt x="4487" y="3333"/>
                  </a:lnTo>
                  <a:lnTo>
                    <a:pt x="4550" y="3256"/>
                  </a:lnTo>
                  <a:lnTo>
                    <a:pt x="4617" y="3183"/>
                  </a:lnTo>
                  <a:lnTo>
                    <a:pt x="4687" y="3112"/>
                  </a:lnTo>
                  <a:lnTo>
                    <a:pt x="4760" y="3047"/>
                  </a:lnTo>
                  <a:lnTo>
                    <a:pt x="4837" y="2983"/>
                  </a:lnTo>
                  <a:lnTo>
                    <a:pt x="4916" y="2924"/>
                  </a:lnTo>
                  <a:lnTo>
                    <a:pt x="4997" y="2869"/>
                  </a:lnTo>
                  <a:lnTo>
                    <a:pt x="5083" y="2818"/>
                  </a:lnTo>
                  <a:lnTo>
                    <a:pt x="5169" y="2771"/>
                  </a:lnTo>
                  <a:lnTo>
                    <a:pt x="5259" y="2729"/>
                  </a:lnTo>
                  <a:lnTo>
                    <a:pt x="5350" y="2691"/>
                  </a:lnTo>
                  <a:lnTo>
                    <a:pt x="5445" y="2658"/>
                  </a:lnTo>
                  <a:lnTo>
                    <a:pt x="5540" y="2629"/>
                  </a:lnTo>
                  <a:lnTo>
                    <a:pt x="5638" y="2605"/>
                  </a:lnTo>
                  <a:lnTo>
                    <a:pt x="5736" y="2587"/>
                  </a:lnTo>
                  <a:lnTo>
                    <a:pt x="5837" y="2573"/>
                  </a:lnTo>
                  <a:lnTo>
                    <a:pt x="5940" y="2564"/>
                  </a:lnTo>
                  <a:lnTo>
                    <a:pt x="6044" y="2562"/>
                  </a:lnTo>
                  <a:close/>
                  <a:moveTo>
                    <a:pt x="6044" y="3274"/>
                  </a:moveTo>
                  <a:lnTo>
                    <a:pt x="6113" y="3276"/>
                  </a:lnTo>
                  <a:lnTo>
                    <a:pt x="6180" y="3281"/>
                  </a:lnTo>
                  <a:lnTo>
                    <a:pt x="6247" y="3290"/>
                  </a:lnTo>
                  <a:lnTo>
                    <a:pt x="6313" y="3303"/>
                  </a:lnTo>
                  <a:lnTo>
                    <a:pt x="6378" y="3318"/>
                  </a:lnTo>
                  <a:lnTo>
                    <a:pt x="6442" y="3337"/>
                  </a:lnTo>
                  <a:lnTo>
                    <a:pt x="6503" y="3359"/>
                  </a:lnTo>
                  <a:lnTo>
                    <a:pt x="6564" y="3385"/>
                  </a:lnTo>
                  <a:lnTo>
                    <a:pt x="6623" y="3413"/>
                  </a:lnTo>
                  <a:lnTo>
                    <a:pt x="6681" y="3443"/>
                  </a:lnTo>
                  <a:lnTo>
                    <a:pt x="6738" y="3477"/>
                  </a:lnTo>
                  <a:lnTo>
                    <a:pt x="6792" y="3514"/>
                  </a:lnTo>
                  <a:lnTo>
                    <a:pt x="6844" y="3553"/>
                  </a:lnTo>
                  <a:lnTo>
                    <a:pt x="6895" y="3596"/>
                  </a:lnTo>
                  <a:lnTo>
                    <a:pt x="6943" y="3640"/>
                  </a:lnTo>
                  <a:lnTo>
                    <a:pt x="6990" y="3686"/>
                  </a:lnTo>
                  <a:lnTo>
                    <a:pt x="7035" y="3734"/>
                  </a:lnTo>
                  <a:lnTo>
                    <a:pt x="7077" y="3786"/>
                  </a:lnTo>
                  <a:lnTo>
                    <a:pt x="7117" y="3839"/>
                  </a:lnTo>
                  <a:lnTo>
                    <a:pt x="7154" y="3894"/>
                  </a:lnTo>
                  <a:lnTo>
                    <a:pt x="7189" y="3951"/>
                  </a:lnTo>
                  <a:lnTo>
                    <a:pt x="7222" y="4010"/>
                  </a:lnTo>
                  <a:lnTo>
                    <a:pt x="7250" y="4071"/>
                  </a:lnTo>
                  <a:lnTo>
                    <a:pt x="7278" y="4132"/>
                  </a:lnTo>
                  <a:lnTo>
                    <a:pt x="7302" y="4196"/>
                  </a:lnTo>
                  <a:lnTo>
                    <a:pt x="7323" y="4262"/>
                  </a:lnTo>
                  <a:lnTo>
                    <a:pt x="7341" y="4328"/>
                  </a:lnTo>
                  <a:lnTo>
                    <a:pt x="7356" y="4395"/>
                  </a:lnTo>
                  <a:lnTo>
                    <a:pt x="7368" y="4464"/>
                  </a:lnTo>
                  <a:lnTo>
                    <a:pt x="7377" y="4535"/>
                  </a:lnTo>
                  <a:lnTo>
                    <a:pt x="7382" y="4606"/>
                  </a:lnTo>
                  <a:lnTo>
                    <a:pt x="7383" y="4678"/>
                  </a:lnTo>
                  <a:lnTo>
                    <a:pt x="7382" y="4750"/>
                  </a:lnTo>
                  <a:lnTo>
                    <a:pt x="7377" y="4821"/>
                  </a:lnTo>
                  <a:lnTo>
                    <a:pt x="7368" y="4892"/>
                  </a:lnTo>
                  <a:lnTo>
                    <a:pt x="7356" y="4961"/>
                  </a:lnTo>
                  <a:lnTo>
                    <a:pt x="7341" y="5029"/>
                  </a:lnTo>
                  <a:lnTo>
                    <a:pt x="7323" y="5096"/>
                  </a:lnTo>
                  <a:lnTo>
                    <a:pt x="7302" y="5160"/>
                  </a:lnTo>
                  <a:lnTo>
                    <a:pt x="7278" y="5224"/>
                  </a:lnTo>
                  <a:lnTo>
                    <a:pt x="7250" y="5286"/>
                  </a:lnTo>
                  <a:lnTo>
                    <a:pt x="7222" y="5347"/>
                  </a:lnTo>
                  <a:lnTo>
                    <a:pt x="7189" y="5406"/>
                  </a:lnTo>
                  <a:lnTo>
                    <a:pt x="7154" y="5463"/>
                  </a:lnTo>
                  <a:lnTo>
                    <a:pt x="7117" y="5518"/>
                  </a:lnTo>
                  <a:lnTo>
                    <a:pt x="7077" y="5571"/>
                  </a:lnTo>
                  <a:lnTo>
                    <a:pt x="7035" y="5622"/>
                  </a:lnTo>
                  <a:lnTo>
                    <a:pt x="6990" y="5670"/>
                  </a:lnTo>
                  <a:lnTo>
                    <a:pt x="6943" y="5718"/>
                  </a:lnTo>
                  <a:lnTo>
                    <a:pt x="6895" y="5762"/>
                  </a:lnTo>
                  <a:lnTo>
                    <a:pt x="6844" y="5803"/>
                  </a:lnTo>
                  <a:lnTo>
                    <a:pt x="6792" y="5842"/>
                  </a:lnTo>
                  <a:lnTo>
                    <a:pt x="6738" y="5879"/>
                  </a:lnTo>
                  <a:lnTo>
                    <a:pt x="6681" y="5913"/>
                  </a:lnTo>
                  <a:lnTo>
                    <a:pt x="6623" y="5944"/>
                  </a:lnTo>
                  <a:lnTo>
                    <a:pt x="6564" y="5972"/>
                  </a:lnTo>
                  <a:lnTo>
                    <a:pt x="6503" y="5997"/>
                  </a:lnTo>
                  <a:lnTo>
                    <a:pt x="6442" y="6019"/>
                  </a:lnTo>
                  <a:lnTo>
                    <a:pt x="6378" y="6039"/>
                  </a:lnTo>
                  <a:lnTo>
                    <a:pt x="6313" y="6054"/>
                  </a:lnTo>
                  <a:lnTo>
                    <a:pt x="6247" y="6066"/>
                  </a:lnTo>
                  <a:lnTo>
                    <a:pt x="6180" y="6076"/>
                  </a:lnTo>
                  <a:lnTo>
                    <a:pt x="6113" y="6081"/>
                  </a:lnTo>
                  <a:lnTo>
                    <a:pt x="6044" y="6083"/>
                  </a:lnTo>
                  <a:lnTo>
                    <a:pt x="5975" y="6081"/>
                  </a:lnTo>
                  <a:lnTo>
                    <a:pt x="5907" y="6076"/>
                  </a:lnTo>
                  <a:lnTo>
                    <a:pt x="5840" y="6066"/>
                  </a:lnTo>
                  <a:lnTo>
                    <a:pt x="5774" y="6054"/>
                  </a:lnTo>
                  <a:lnTo>
                    <a:pt x="5710" y="6039"/>
                  </a:lnTo>
                  <a:lnTo>
                    <a:pt x="5646" y="6019"/>
                  </a:lnTo>
                  <a:lnTo>
                    <a:pt x="5583" y="5997"/>
                  </a:lnTo>
                  <a:lnTo>
                    <a:pt x="5523" y="5972"/>
                  </a:lnTo>
                  <a:lnTo>
                    <a:pt x="5463" y="5944"/>
                  </a:lnTo>
                  <a:lnTo>
                    <a:pt x="5405" y="5913"/>
                  </a:lnTo>
                  <a:lnTo>
                    <a:pt x="5350" y="5879"/>
                  </a:lnTo>
                  <a:lnTo>
                    <a:pt x="5296" y="5842"/>
                  </a:lnTo>
                  <a:lnTo>
                    <a:pt x="5243" y="5803"/>
                  </a:lnTo>
                  <a:lnTo>
                    <a:pt x="5192" y="5762"/>
                  </a:lnTo>
                  <a:lnTo>
                    <a:pt x="5143" y="5718"/>
                  </a:lnTo>
                  <a:lnTo>
                    <a:pt x="5097" y="5670"/>
                  </a:lnTo>
                  <a:lnTo>
                    <a:pt x="5052" y="5622"/>
                  </a:lnTo>
                  <a:lnTo>
                    <a:pt x="5010" y="5571"/>
                  </a:lnTo>
                  <a:lnTo>
                    <a:pt x="4971" y="5518"/>
                  </a:lnTo>
                  <a:lnTo>
                    <a:pt x="4933" y="5463"/>
                  </a:lnTo>
                  <a:lnTo>
                    <a:pt x="4898" y="5406"/>
                  </a:lnTo>
                  <a:lnTo>
                    <a:pt x="4866" y="5347"/>
                  </a:lnTo>
                  <a:lnTo>
                    <a:pt x="4836" y="5286"/>
                  </a:lnTo>
                  <a:lnTo>
                    <a:pt x="4809" y="5224"/>
                  </a:lnTo>
                  <a:lnTo>
                    <a:pt x="4785" y="5160"/>
                  </a:lnTo>
                  <a:lnTo>
                    <a:pt x="4764" y="5096"/>
                  </a:lnTo>
                  <a:lnTo>
                    <a:pt x="4746" y="5029"/>
                  </a:lnTo>
                  <a:lnTo>
                    <a:pt x="4731" y="4961"/>
                  </a:lnTo>
                  <a:lnTo>
                    <a:pt x="4719" y="4892"/>
                  </a:lnTo>
                  <a:lnTo>
                    <a:pt x="4711" y="4821"/>
                  </a:lnTo>
                  <a:lnTo>
                    <a:pt x="4706" y="4750"/>
                  </a:lnTo>
                  <a:lnTo>
                    <a:pt x="4703" y="4678"/>
                  </a:lnTo>
                  <a:lnTo>
                    <a:pt x="4706" y="4606"/>
                  </a:lnTo>
                  <a:lnTo>
                    <a:pt x="4711" y="4535"/>
                  </a:lnTo>
                  <a:lnTo>
                    <a:pt x="4719" y="4464"/>
                  </a:lnTo>
                  <a:lnTo>
                    <a:pt x="4731" y="4395"/>
                  </a:lnTo>
                  <a:lnTo>
                    <a:pt x="4746" y="4328"/>
                  </a:lnTo>
                  <a:lnTo>
                    <a:pt x="4764" y="4262"/>
                  </a:lnTo>
                  <a:lnTo>
                    <a:pt x="4785" y="4196"/>
                  </a:lnTo>
                  <a:lnTo>
                    <a:pt x="4809" y="4132"/>
                  </a:lnTo>
                  <a:lnTo>
                    <a:pt x="4836" y="4071"/>
                  </a:lnTo>
                  <a:lnTo>
                    <a:pt x="4866" y="4010"/>
                  </a:lnTo>
                  <a:lnTo>
                    <a:pt x="4898" y="3951"/>
                  </a:lnTo>
                  <a:lnTo>
                    <a:pt x="4933" y="3894"/>
                  </a:lnTo>
                  <a:lnTo>
                    <a:pt x="4971" y="3839"/>
                  </a:lnTo>
                  <a:lnTo>
                    <a:pt x="5010" y="3786"/>
                  </a:lnTo>
                  <a:lnTo>
                    <a:pt x="5052" y="3734"/>
                  </a:lnTo>
                  <a:lnTo>
                    <a:pt x="5097" y="3686"/>
                  </a:lnTo>
                  <a:lnTo>
                    <a:pt x="5143" y="3640"/>
                  </a:lnTo>
                  <a:lnTo>
                    <a:pt x="5192" y="3596"/>
                  </a:lnTo>
                  <a:lnTo>
                    <a:pt x="5243" y="3553"/>
                  </a:lnTo>
                  <a:lnTo>
                    <a:pt x="5296" y="3514"/>
                  </a:lnTo>
                  <a:lnTo>
                    <a:pt x="5350" y="3477"/>
                  </a:lnTo>
                  <a:lnTo>
                    <a:pt x="5405" y="3443"/>
                  </a:lnTo>
                  <a:lnTo>
                    <a:pt x="5463" y="3413"/>
                  </a:lnTo>
                  <a:lnTo>
                    <a:pt x="5523" y="3385"/>
                  </a:lnTo>
                  <a:lnTo>
                    <a:pt x="5583" y="3359"/>
                  </a:lnTo>
                  <a:lnTo>
                    <a:pt x="5646" y="3337"/>
                  </a:lnTo>
                  <a:lnTo>
                    <a:pt x="5710" y="3318"/>
                  </a:lnTo>
                  <a:lnTo>
                    <a:pt x="5774" y="3303"/>
                  </a:lnTo>
                  <a:lnTo>
                    <a:pt x="5840" y="3290"/>
                  </a:lnTo>
                  <a:lnTo>
                    <a:pt x="5907" y="3281"/>
                  </a:lnTo>
                  <a:lnTo>
                    <a:pt x="5975" y="3276"/>
                  </a:lnTo>
                  <a:lnTo>
                    <a:pt x="6044" y="3274"/>
                  </a:lnTo>
                  <a:close/>
                  <a:moveTo>
                    <a:pt x="1369" y="9373"/>
                  </a:moveTo>
                  <a:lnTo>
                    <a:pt x="0" y="8163"/>
                  </a:lnTo>
                  <a:lnTo>
                    <a:pt x="1366" y="6857"/>
                  </a:lnTo>
                  <a:lnTo>
                    <a:pt x="1366" y="7704"/>
                  </a:lnTo>
                  <a:lnTo>
                    <a:pt x="2238" y="7704"/>
                  </a:lnTo>
                  <a:lnTo>
                    <a:pt x="2238" y="8542"/>
                  </a:lnTo>
                  <a:lnTo>
                    <a:pt x="1369" y="8542"/>
                  </a:lnTo>
                  <a:lnTo>
                    <a:pt x="1369" y="9373"/>
                  </a:lnTo>
                  <a:close/>
                  <a:moveTo>
                    <a:pt x="4692" y="7958"/>
                  </a:moveTo>
                  <a:lnTo>
                    <a:pt x="5179" y="7244"/>
                  </a:lnTo>
                  <a:lnTo>
                    <a:pt x="4488" y="6772"/>
                  </a:lnTo>
                  <a:lnTo>
                    <a:pt x="4000" y="7486"/>
                  </a:lnTo>
                  <a:lnTo>
                    <a:pt x="4692" y="7958"/>
                  </a:lnTo>
                  <a:close/>
                  <a:moveTo>
                    <a:pt x="2992" y="8542"/>
                  </a:moveTo>
                  <a:lnTo>
                    <a:pt x="3857" y="8542"/>
                  </a:lnTo>
                  <a:lnTo>
                    <a:pt x="3857" y="7704"/>
                  </a:lnTo>
                  <a:lnTo>
                    <a:pt x="2992" y="7704"/>
                  </a:lnTo>
                  <a:lnTo>
                    <a:pt x="2992" y="8542"/>
                  </a:lnTo>
                  <a:close/>
                  <a:moveTo>
                    <a:pt x="10766" y="9373"/>
                  </a:moveTo>
                  <a:lnTo>
                    <a:pt x="12135" y="8163"/>
                  </a:lnTo>
                  <a:lnTo>
                    <a:pt x="10768" y="6857"/>
                  </a:lnTo>
                  <a:lnTo>
                    <a:pt x="10768" y="7704"/>
                  </a:lnTo>
                  <a:lnTo>
                    <a:pt x="9896" y="7704"/>
                  </a:lnTo>
                  <a:lnTo>
                    <a:pt x="9896" y="8542"/>
                  </a:lnTo>
                  <a:lnTo>
                    <a:pt x="10766" y="8542"/>
                  </a:lnTo>
                  <a:lnTo>
                    <a:pt x="10766" y="9373"/>
                  </a:lnTo>
                  <a:close/>
                  <a:moveTo>
                    <a:pt x="7442" y="7958"/>
                  </a:moveTo>
                  <a:lnTo>
                    <a:pt x="6954" y="7244"/>
                  </a:lnTo>
                  <a:lnTo>
                    <a:pt x="7646" y="6772"/>
                  </a:lnTo>
                  <a:lnTo>
                    <a:pt x="8133" y="7486"/>
                  </a:lnTo>
                  <a:lnTo>
                    <a:pt x="7442" y="7958"/>
                  </a:lnTo>
                  <a:close/>
                  <a:moveTo>
                    <a:pt x="9142" y="8542"/>
                  </a:moveTo>
                  <a:lnTo>
                    <a:pt x="8278" y="8542"/>
                  </a:lnTo>
                  <a:lnTo>
                    <a:pt x="8278" y="7704"/>
                  </a:lnTo>
                  <a:lnTo>
                    <a:pt x="9142" y="7704"/>
                  </a:lnTo>
                  <a:lnTo>
                    <a:pt x="9142" y="8542"/>
                  </a:lnTo>
                  <a:close/>
                  <a:moveTo>
                    <a:pt x="1369" y="0"/>
                  </a:moveTo>
                  <a:lnTo>
                    <a:pt x="0" y="1211"/>
                  </a:lnTo>
                  <a:lnTo>
                    <a:pt x="1366" y="2517"/>
                  </a:lnTo>
                  <a:lnTo>
                    <a:pt x="1366" y="1669"/>
                  </a:lnTo>
                  <a:lnTo>
                    <a:pt x="2238" y="1669"/>
                  </a:lnTo>
                  <a:lnTo>
                    <a:pt x="2238" y="832"/>
                  </a:lnTo>
                  <a:lnTo>
                    <a:pt x="1369" y="832"/>
                  </a:lnTo>
                  <a:lnTo>
                    <a:pt x="1369" y="0"/>
                  </a:lnTo>
                  <a:close/>
                  <a:moveTo>
                    <a:pt x="4692" y="1416"/>
                  </a:moveTo>
                  <a:lnTo>
                    <a:pt x="5179" y="2129"/>
                  </a:lnTo>
                  <a:lnTo>
                    <a:pt x="4488" y="2602"/>
                  </a:lnTo>
                  <a:lnTo>
                    <a:pt x="4000" y="1888"/>
                  </a:lnTo>
                  <a:lnTo>
                    <a:pt x="4692" y="1416"/>
                  </a:lnTo>
                  <a:close/>
                  <a:moveTo>
                    <a:pt x="2992" y="832"/>
                  </a:moveTo>
                  <a:lnTo>
                    <a:pt x="3857" y="832"/>
                  </a:lnTo>
                  <a:lnTo>
                    <a:pt x="3857" y="1669"/>
                  </a:lnTo>
                  <a:lnTo>
                    <a:pt x="2992" y="1669"/>
                  </a:lnTo>
                  <a:lnTo>
                    <a:pt x="2992" y="832"/>
                  </a:lnTo>
                  <a:close/>
                  <a:moveTo>
                    <a:pt x="7442" y="1416"/>
                  </a:moveTo>
                  <a:lnTo>
                    <a:pt x="6954" y="2129"/>
                  </a:lnTo>
                  <a:lnTo>
                    <a:pt x="7646" y="2602"/>
                  </a:lnTo>
                  <a:lnTo>
                    <a:pt x="8133" y="1888"/>
                  </a:lnTo>
                  <a:lnTo>
                    <a:pt x="7442" y="1416"/>
                  </a:lnTo>
                  <a:close/>
                  <a:moveTo>
                    <a:pt x="9142" y="832"/>
                  </a:moveTo>
                  <a:lnTo>
                    <a:pt x="8278" y="832"/>
                  </a:lnTo>
                  <a:lnTo>
                    <a:pt x="8278" y="1669"/>
                  </a:lnTo>
                  <a:lnTo>
                    <a:pt x="9142" y="1669"/>
                  </a:lnTo>
                  <a:lnTo>
                    <a:pt x="9142" y="832"/>
                  </a:lnTo>
                  <a:close/>
                </a:path>
              </a:pathLst>
            </a:custGeom>
            <a:solidFill>
              <a:srgbClr val="1F1A17"/>
            </a:solidFill>
            <a:ln w="9525">
              <a:noFill/>
              <a:round/>
              <a:headEnd/>
              <a:tailEnd/>
            </a:ln>
          </p:spPr>
          <p:txBody>
            <a:bodyPr/>
            <a:lstStyle/>
            <a:p>
              <a:endParaRPr lang="zh-CN" altLang="en-US"/>
            </a:p>
          </p:txBody>
        </p:sp>
        <p:sp>
          <p:nvSpPr>
            <p:cNvPr id="1899632" name="Freeform 84"/>
            <p:cNvSpPr>
              <a:spLocks noEditPoints="1"/>
            </p:cNvSpPr>
            <p:nvPr/>
          </p:nvSpPr>
          <p:spPr bwMode="auto">
            <a:xfrm>
              <a:off x="2248" y="396"/>
              <a:ext cx="225" cy="113"/>
            </a:xfrm>
            <a:custGeom>
              <a:avLst/>
              <a:gdLst>
                <a:gd name="T0" fmla="*/ 4692 w 5179"/>
                <a:gd name="T1" fmla="*/ 1415 h 2601"/>
                <a:gd name="T2" fmla="*/ 5179 w 5179"/>
                <a:gd name="T3" fmla="*/ 2129 h 2601"/>
                <a:gd name="T4" fmla="*/ 4487 w 5179"/>
                <a:gd name="T5" fmla="*/ 2601 h 2601"/>
                <a:gd name="T6" fmla="*/ 4000 w 5179"/>
                <a:gd name="T7" fmla="*/ 1887 h 2601"/>
                <a:gd name="T8" fmla="*/ 4692 w 5179"/>
                <a:gd name="T9" fmla="*/ 1415 h 2601"/>
                <a:gd name="T10" fmla="*/ 1368 w 5179"/>
                <a:gd name="T11" fmla="*/ 830 h 2601"/>
                <a:gd name="T12" fmla="*/ 2237 w 5179"/>
                <a:gd name="T13" fmla="*/ 830 h 2601"/>
                <a:gd name="T14" fmla="*/ 2237 w 5179"/>
                <a:gd name="T15" fmla="*/ 1668 h 2601"/>
                <a:gd name="T16" fmla="*/ 1366 w 5179"/>
                <a:gd name="T17" fmla="*/ 1668 h 2601"/>
                <a:gd name="T18" fmla="*/ 1366 w 5179"/>
                <a:gd name="T19" fmla="*/ 2517 h 2601"/>
                <a:gd name="T20" fmla="*/ 0 w 5179"/>
                <a:gd name="T21" fmla="*/ 1211 h 2601"/>
                <a:gd name="T22" fmla="*/ 1368 w 5179"/>
                <a:gd name="T23" fmla="*/ 0 h 2601"/>
                <a:gd name="T24" fmla="*/ 1368 w 5179"/>
                <a:gd name="T25" fmla="*/ 830 h 2601"/>
                <a:gd name="T26" fmla="*/ 2992 w 5179"/>
                <a:gd name="T27" fmla="*/ 830 h 2601"/>
                <a:gd name="T28" fmla="*/ 3856 w 5179"/>
                <a:gd name="T29" fmla="*/ 830 h 2601"/>
                <a:gd name="T30" fmla="*/ 3856 w 5179"/>
                <a:gd name="T31" fmla="*/ 1668 h 2601"/>
                <a:gd name="T32" fmla="*/ 2992 w 5179"/>
                <a:gd name="T33" fmla="*/ 1668 h 2601"/>
                <a:gd name="T34" fmla="*/ 2992 w 5179"/>
                <a:gd name="T35" fmla="*/ 830 h 26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179"/>
                <a:gd name="T55" fmla="*/ 0 h 2601"/>
                <a:gd name="T56" fmla="*/ 5179 w 5179"/>
                <a:gd name="T57" fmla="*/ 2601 h 260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179" h="2601">
                  <a:moveTo>
                    <a:pt x="4692" y="1415"/>
                  </a:moveTo>
                  <a:lnTo>
                    <a:pt x="5179" y="2129"/>
                  </a:lnTo>
                  <a:lnTo>
                    <a:pt x="4487" y="2601"/>
                  </a:lnTo>
                  <a:lnTo>
                    <a:pt x="4000" y="1887"/>
                  </a:lnTo>
                  <a:lnTo>
                    <a:pt x="4692" y="1415"/>
                  </a:lnTo>
                  <a:close/>
                  <a:moveTo>
                    <a:pt x="1368" y="830"/>
                  </a:moveTo>
                  <a:lnTo>
                    <a:pt x="2237" y="830"/>
                  </a:lnTo>
                  <a:lnTo>
                    <a:pt x="2237" y="1668"/>
                  </a:lnTo>
                  <a:lnTo>
                    <a:pt x="1366" y="1668"/>
                  </a:lnTo>
                  <a:lnTo>
                    <a:pt x="1366" y="2517"/>
                  </a:lnTo>
                  <a:lnTo>
                    <a:pt x="0" y="1211"/>
                  </a:lnTo>
                  <a:lnTo>
                    <a:pt x="1368" y="0"/>
                  </a:lnTo>
                  <a:lnTo>
                    <a:pt x="1368" y="830"/>
                  </a:lnTo>
                  <a:close/>
                  <a:moveTo>
                    <a:pt x="2992" y="830"/>
                  </a:moveTo>
                  <a:lnTo>
                    <a:pt x="3856" y="830"/>
                  </a:lnTo>
                  <a:lnTo>
                    <a:pt x="3856" y="1668"/>
                  </a:lnTo>
                  <a:lnTo>
                    <a:pt x="2992" y="1668"/>
                  </a:lnTo>
                  <a:lnTo>
                    <a:pt x="2992" y="830"/>
                  </a:lnTo>
                  <a:close/>
                </a:path>
              </a:pathLst>
            </a:custGeom>
            <a:solidFill>
              <a:srgbClr val="FFFFFF"/>
            </a:solidFill>
            <a:ln w="9525">
              <a:noFill/>
              <a:round/>
              <a:headEnd/>
              <a:tailEnd/>
            </a:ln>
          </p:spPr>
          <p:txBody>
            <a:bodyPr/>
            <a:lstStyle/>
            <a:p>
              <a:endParaRPr lang="zh-CN" altLang="en-US"/>
            </a:p>
          </p:txBody>
        </p:sp>
        <p:sp>
          <p:nvSpPr>
            <p:cNvPr id="1899633" name="Freeform 85"/>
            <p:cNvSpPr>
              <a:spLocks noEditPoints="1"/>
            </p:cNvSpPr>
            <p:nvPr/>
          </p:nvSpPr>
          <p:spPr bwMode="auto">
            <a:xfrm>
              <a:off x="2551" y="396"/>
              <a:ext cx="225" cy="113"/>
            </a:xfrm>
            <a:custGeom>
              <a:avLst/>
              <a:gdLst>
                <a:gd name="T0" fmla="*/ 3811 w 5179"/>
                <a:gd name="T1" fmla="*/ 0 h 2601"/>
                <a:gd name="T2" fmla="*/ 5179 w 5179"/>
                <a:gd name="T3" fmla="*/ 1211 h 2601"/>
                <a:gd name="T4" fmla="*/ 3813 w 5179"/>
                <a:gd name="T5" fmla="*/ 2517 h 2601"/>
                <a:gd name="T6" fmla="*/ 3813 w 5179"/>
                <a:gd name="T7" fmla="*/ 1668 h 2601"/>
                <a:gd name="T8" fmla="*/ 2942 w 5179"/>
                <a:gd name="T9" fmla="*/ 1668 h 2601"/>
                <a:gd name="T10" fmla="*/ 2942 w 5179"/>
                <a:gd name="T11" fmla="*/ 830 h 2601"/>
                <a:gd name="T12" fmla="*/ 3811 w 5179"/>
                <a:gd name="T13" fmla="*/ 830 h 2601"/>
                <a:gd name="T14" fmla="*/ 3811 w 5179"/>
                <a:gd name="T15" fmla="*/ 0 h 2601"/>
                <a:gd name="T16" fmla="*/ 487 w 5179"/>
                <a:gd name="T17" fmla="*/ 1415 h 2601"/>
                <a:gd name="T18" fmla="*/ 0 w 5179"/>
                <a:gd name="T19" fmla="*/ 2129 h 2601"/>
                <a:gd name="T20" fmla="*/ 692 w 5179"/>
                <a:gd name="T21" fmla="*/ 2601 h 2601"/>
                <a:gd name="T22" fmla="*/ 1179 w 5179"/>
                <a:gd name="T23" fmla="*/ 1887 h 2601"/>
                <a:gd name="T24" fmla="*/ 487 w 5179"/>
                <a:gd name="T25" fmla="*/ 1415 h 2601"/>
                <a:gd name="T26" fmla="*/ 2187 w 5179"/>
                <a:gd name="T27" fmla="*/ 830 h 2601"/>
                <a:gd name="T28" fmla="*/ 1323 w 5179"/>
                <a:gd name="T29" fmla="*/ 830 h 2601"/>
                <a:gd name="T30" fmla="*/ 1323 w 5179"/>
                <a:gd name="T31" fmla="*/ 1668 h 2601"/>
                <a:gd name="T32" fmla="*/ 2187 w 5179"/>
                <a:gd name="T33" fmla="*/ 1668 h 2601"/>
                <a:gd name="T34" fmla="*/ 2187 w 5179"/>
                <a:gd name="T35" fmla="*/ 830 h 26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179"/>
                <a:gd name="T55" fmla="*/ 0 h 2601"/>
                <a:gd name="T56" fmla="*/ 5179 w 5179"/>
                <a:gd name="T57" fmla="*/ 2601 h 260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179" h="2601">
                  <a:moveTo>
                    <a:pt x="3811" y="0"/>
                  </a:moveTo>
                  <a:lnTo>
                    <a:pt x="5179" y="1211"/>
                  </a:lnTo>
                  <a:lnTo>
                    <a:pt x="3813" y="2517"/>
                  </a:lnTo>
                  <a:lnTo>
                    <a:pt x="3813" y="1668"/>
                  </a:lnTo>
                  <a:lnTo>
                    <a:pt x="2942" y="1668"/>
                  </a:lnTo>
                  <a:lnTo>
                    <a:pt x="2942" y="830"/>
                  </a:lnTo>
                  <a:lnTo>
                    <a:pt x="3811" y="830"/>
                  </a:lnTo>
                  <a:lnTo>
                    <a:pt x="3811" y="0"/>
                  </a:lnTo>
                  <a:close/>
                  <a:moveTo>
                    <a:pt x="487" y="1415"/>
                  </a:moveTo>
                  <a:lnTo>
                    <a:pt x="0" y="2129"/>
                  </a:lnTo>
                  <a:lnTo>
                    <a:pt x="692" y="2601"/>
                  </a:lnTo>
                  <a:lnTo>
                    <a:pt x="1179" y="1887"/>
                  </a:lnTo>
                  <a:lnTo>
                    <a:pt x="487" y="1415"/>
                  </a:lnTo>
                  <a:close/>
                  <a:moveTo>
                    <a:pt x="2187" y="830"/>
                  </a:moveTo>
                  <a:lnTo>
                    <a:pt x="1323" y="830"/>
                  </a:lnTo>
                  <a:lnTo>
                    <a:pt x="1323" y="1668"/>
                  </a:lnTo>
                  <a:lnTo>
                    <a:pt x="2187" y="1668"/>
                  </a:lnTo>
                  <a:lnTo>
                    <a:pt x="2187" y="830"/>
                  </a:lnTo>
                  <a:close/>
                </a:path>
              </a:pathLst>
            </a:custGeom>
            <a:solidFill>
              <a:srgbClr val="FFFFFF"/>
            </a:solidFill>
            <a:ln w="9525">
              <a:noFill/>
              <a:round/>
              <a:headEnd/>
              <a:tailEnd/>
            </a:ln>
          </p:spPr>
          <p:txBody>
            <a:bodyPr/>
            <a:lstStyle/>
            <a:p>
              <a:endParaRPr lang="zh-CN" altLang="en-US"/>
            </a:p>
          </p:txBody>
        </p:sp>
        <p:sp>
          <p:nvSpPr>
            <p:cNvPr id="1899634" name="Freeform 86"/>
            <p:cNvSpPr>
              <a:spLocks noEditPoints="1"/>
            </p:cNvSpPr>
            <p:nvPr/>
          </p:nvSpPr>
          <p:spPr bwMode="auto">
            <a:xfrm>
              <a:off x="2551" y="690"/>
              <a:ext cx="225" cy="113"/>
            </a:xfrm>
            <a:custGeom>
              <a:avLst/>
              <a:gdLst>
                <a:gd name="T0" fmla="*/ 3811 w 5179"/>
                <a:gd name="T1" fmla="*/ 2601 h 2601"/>
                <a:gd name="T2" fmla="*/ 5179 w 5179"/>
                <a:gd name="T3" fmla="*/ 1391 h 2601"/>
                <a:gd name="T4" fmla="*/ 3813 w 5179"/>
                <a:gd name="T5" fmla="*/ 86 h 2601"/>
                <a:gd name="T6" fmla="*/ 3813 w 5179"/>
                <a:gd name="T7" fmla="*/ 933 h 2601"/>
                <a:gd name="T8" fmla="*/ 2942 w 5179"/>
                <a:gd name="T9" fmla="*/ 933 h 2601"/>
                <a:gd name="T10" fmla="*/ 2942 w 5179"/>
                <a:gd name="T11" fmla="*/ 1771 h 2601"/>
                <a:gd name="T12" fmla="*/ 3811 w 5179"/>
                <a:gd name="T13" fmla="*/ 1771 h 2601"/>
                <a:gd name="T14" fmla="*/ 3811 w 5179"/>
                <a:gd name="T15" fmla="*/ 2601 h 2601"/>
                <a:gd name="T16" fmla="*/ 487 w 5179"/>
                <a:gd name="T17" fmla="*/ 1187 h 2601"/>
                <a:gd name="T18" fmla="*/ 0 w 5179"/>
                <a:gd name="T19" fmla="*/ 472 h 2601"/>
                <a:gd name="T20" fmla="*/ 692 w 5179"/>
                <a:gd name="T21" fmla="*/ 0 h 2601"/>
                <a:gd name="T22" fmla="*/ 1179 w 5179"/>
                <a:gd name="T23" fmla="*/ 714 h 2601"/>
                <a:gd name="T24" fmla="*/ 487 w 5179"/>
                <a:gd name="T25" fmla="*/ 1187 h 2601"/>
                <a:gd name="T26" fmla="*/ 2187 w 5179"/>
                <a:gd name="T27" fmla="*/ 1771 h 2601"/>
                <a:gd name="T28" fmla="*/ 1323 w 5179"/>
                <a:gd name="T29" fmla="*/ 1771 h 2601"/>
                <a:gd name="T30" fmla="*/ 1323 w 5179"/>
                <a:gd name="T31" fmla="*/ 933 h 2601"/>
                <a:gd name="T32" fmla="*/ 2187 w 5179"/>
                <a:gd name="T33" fmla="*/ 933 h 2601"/>
                <a:gd name="T34" fmla="*/ 2187 w 5179"/>
                <a:gd name="T35" fmla="*/ 1771 h 26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179"/>
                <a:gd name="T55" fmla="*/ 0 h 2601"/>
                <a:gd name="T56" fmla="*/ 5179 w 5179"/>
                <a:gd name="T57" fmla="*/ 2601 h 260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179" h="2601">
                  <a:moveTo>
                    <a:pt x="3811" y="2601"/>
                  </a:moveTo>
                  <a:lnTo>
                    <a:pt x="5179" y="1391"/>
                  </a:lnTo>
                  <a:lnTo>
                    <a:pt x="3813" y="86"/>
                  </a:lnTo>
                  <a:lnTo>
                    <a:pt x="3813" y="933"/>
                  </a:lnTo>
                  <a:lnTo>
                    <a:pt x="2942" y="933"/>
                  </a:lnTo>
                  <a:lnTo>
                    <a:pt x="2942" y="1771"/>
                  </a:lnTo>
                  <a:lnTo>
                    <a:pt x="3811" y="1771"/>
                  </a:lnTo>
                  <a:lnTo>
                    <a:pt x="3811" y="2601"/>
                  </a:lnTo>
                  <a:close/>
                  <a:moveTo>
                    <a:pt x="487" y="1187"/>
                  </a:moveTo>
                  <a:lnTo>
                    <a:pt x="0" y="472"/>
                  </a:lnTo>
                  <a:lnTo>
                    <a:pt x="692" y="0"/>
                  </a:lnTo>
                  <a:lnTo>
                    <a:pt x="1179" y="714"/>
                  </a:lnTo>
                  <a:lnTo>
                    <a:pt x="487" y="1187"/>
                  </a:lnTo>
                  <a:close/>
                  <a:moveTo>
                    <a:pt x="2187" y="1771"/>
                  </a:moveTo>
                  <a:lnTo>
                    <a:pt x="1323" y="1771"/>
                  </a:lnTo>
                  <a:lnTo>
                    <a:pt x="1323" y="933"/>
                  </a:lnTo>
                  <a:lnTo>
                    <a:pt x="2187" y="933"/>
                  </a:lnTo>
                  <a:lnTo>
                    <a:pt x="2187" y="1771"/>
                  </a:lnTo>
                  <a:close/>
                </a:path>
              </a:pathLst>
            </a:custGeom>
            <a:solidFill>
              <a:srgbClr val="FFFFFF"/>
            </a:solidFill>
            <a:ln w="9525">
              <a:noFill/>
              <a:round/>
              <a:headEnd/>
              <a:tailEnd/>
            </a:ln>
          </p:spPr>
          <p:txBody>
            <a:bodyPr/>
            <a:lstStyle/>
            <a:p>
              <a:endParaRPr lang="zh-CN" altLang="en-US"/>
            </a:p>
          </p:txBody>
        </p:sp>
        <p:sp>
          <p:nvSpPr>
            <p:cNvPr id="1899635" name="Freeform 87"/>
            <p:cNvSpPr>
              <a:spLocks noEditPoints="1"/>
            </p:cNvSpPr>
            <p:nvPr/>
          </p:nvSpPr>
          <p:spPr bwMode="auto">
            <a:xfrm>
              <a:off x="2248" y="690"/>
              <a:ext cx="225" cy="113"/>
            </a:xfrm>
            <a:custGeom>
              <a:avLst/>
              <a:gdLst>
                <a:gd name="T0" fmla="*/ 1368 w 5179"/>
                <a:gd name="T1" fmla="*/ 2601 h 2601"/>
                <a:gd name="T2" fmla="*/ 0 w 5179"/>
                <a:gd name="T3" fmla="*/ 1391 h 2601"/>
                <a:gd name="T4" fmla="*/ 1366 w 5179"/>
                <a:gd name="T5" fmla="*/ 86 h 2601"/>
                <a:gd name="T6" fmla="*/ 1366 w 5179"/>
                <a:gd name="T7" fmla="*/ 933 h 2601"/>
                <a:gd name="T8" fmla="*/ 2237 w 5179"/>
                <a:gd name="T9" fmla="*/ 933 h 2601"/>
                <a:gd name="T10" fmla="*/ 2237 w 5179"/>
                <a:gd name="T11" fmla="*/ 1771 h 2601"/>
                <a:gd name="T12" fmla="*/ 1368 w 5179"/>
                <a:gd name="T13" fmla="*/ 1771 h 2601"/>
                <a:gd name="T14" fmla="*/ 1368 w 5179"/>
                <a:gd name="T15" fmla="*/ 2601 h 2601"/>
                <a:gd name="T16" fmla="*/ 4692 w 5179"/>
                <a:gd name="T17" fmla="*/ 1187 h 2601"/>
                <a:gd name="T18" fmla="*/ 5179 w 5179"/>
                <a:gd name="T19" fmla="*/ 472 h 2601"/>
                <a:gd name="T20" fmla="*/ 4487 w 5179"/>
                <a:gd name="T21" fmla="*/ 0 h 2601"/>
                <a:gd name="T22" fmla="*/ 4000 w 5179"/>
                <a:gd name="T23" fmla="*/ 714 h 2601"/>
                <a:gd name="T24" fmla="*/ 4692 w 5179"/>
                <a:gd name="T25" fmla="*/ 1187 h 2601"/>
                <a:gd name="T26" fmla="*/ 2992 w 5179"/>
                <a:gd name="T27" fmla="*/ 1771 h 2601"/>
                <a:gd name="T28" fmla="*/ 3856 w 5179"/>
                <a:gd name="T29" fmla="*/ 1771 h 2601"/>
                <a:gd name="T30" fmla="*/ 3856 w 5179"/>
                <a:gd name="T31" fmla="*/ 933 h 2601"/>
                <a:gd name="T32" fmla="*/ 2992 w 5179"/>
                <a:gd name="T33" fmla="*/ 933 h 2601"/>
                <a:gd name="T34" fmla="*/ 2992 w 5179"/>
                <a:gd name="T35" fmla="*/ 1771 h 26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179"/>
                <a:gd name="T55" fmla="*/ 0 h 2601"/>
                <a:gd name="T56" fmla="*/ 5179 w 5179"/>
                <a:gd name="T57" fmla="*/ 2601 h 260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179" h="2601">
                  <a:moveTo>
                    <a:pt x="1368" y="2601"/>
                  </a:moveTo>
                  <a:lnTo>
                    <a:pt x="0" y="1391"/>
                  </a:lnTo>
                  <a:lnTo>
                    <a:pt x="1366" y="86"/>
                  </a:lnTo>
                  <a:lnTo>
                    <a:pt x="1366" y="933"/>
                  </a:lnTo>
                  <a:lnTo>
                    <a:pt x="2237" y="933"/>
                  </a:lnTo>
                  <a:lnTo>
                    <a:pt x="2237" y="1771"/>
                  </a:lnTo>
                  <a:lnTo>
                    <a:pt x="1368" y="1771"/>
                  </a:lnTo>
                  <a:lnTo>
                    <a:pt x="1368" y="2601"/>
                  </a:lnTo>
                  <a:close/>
                  <a:moveTo>
                    <a:pt x="4692" y="1187"/>
                  </a:moveTo>
                  <a:lnTo>
                    <a:pt x="5179" y="472"/>
                  </a:lnTo>
                  <a:lnTo>
                    <a:pt x="4487" y="0"/>
                  </a:lnTo>
                  <a:lnTo>
                    <a:pt x="4000" y="714"/>
                  </a:lnTo>
                  <a:lnTo>
                    <a:pt x="4692" y="1187"/>
                  </a:lnTo>
                  <a:close/>
                  <a:moveTo>
                    <a:pt x="2992" y="1771"/>
                  </a:moveTo>
                  <a:lnTo>
                    <a:pt x="3856" y="1771"/>
                  </a:lnTo>
                  <a:lnTo>
                    <a:pt x="3856" y="933"/>
                  </a:lnTo>
                  <a:lnTo>
                    <a:pt x="2992" y="933"/>
                  </a:lnTo>
                  <a:lnTo>
                    <a:pt x="2992" y="1771"/>
                  </a:lnTo>
                  <a:close/>
                </a:path>
              </a:pathLst>
            </a:custGeom>
            <a:solidFill>
              <a:srgbClr val="FFFFFF"/>
            </a:solidFill>
            <a:ln w="9525">
              <a:noFill/>
              <a:round/>
              <a:headEnd/>
              <a:tailEnd/>
            </a:ln>
          </p:spPr>
          <p:txBody>
            <a:bodyPr/>
            <a:lstStyle/>
            <a:p>
              <a:endParaRPr lang="zh-CN" altLang="en-US"/>
            </a:p>
          </p:txBody>
        </p:sp>
        <p:sp>
          <p:nvSpPr>
            <p:cNvPr id="1899636" name="Freeform 88"/>
            <p:cNvSpPr>
              <a:spLocks noEditPoints="1"/>
            </p:cNvSpPr>
            <p:nvPr/>
          </p:nvSpPr>
          <p:spPr bwMode="auto">
            <a:xfrm>
              <a:off x="2423" y="507"/>
              <a:ext cx="176" cy="184"/>
            </a:xfrm>
            <a:custGeom>
              <a:avLst/>
              <a:gdLst>
                <a:gd name="T0" fmla="*/ 2425 w 4038"/>
                <a:gd name="T1" fmla="*/ 43 h 4233"/>
                <a:gd name="T2" fmla="*/ 2893 w 4038"/>
                <a:gd name="T3" fmla="*/ 210 h 4233"/>
                <a:gd name="T4" fmla="*/ 3302 w 4038"/>
                <a:gd name="T5" fmla="*/ 484 h 4233"/>
                <a:gd name="T6" fmla="*/ 3636 w 4038"/>
                <a:gd name="T7" fmla="*/ 852 h 4233"/>
                <a:gd name="T8" fmla="*/ 3879 w 4038"/>
                <a:gd name="T9" fmla="*/ 1294 h 4233"/>
                <a:gd name="T10" fmla="*/ 4014 w 4038"/>
                <a:gd name="T11" fmla="*/ 1795 h 4233"/>
                <a:gd name="T12" fmla="*/ 4028 w 4038"/>
                <a:gd name="T13" fmla="*/ 2333 h 4233"/>
                <a:gd name="T14" fmla="*/ 3915 w 4038"/>
                <a:gd name="T15" fmla="*/ 2844 h 4233"/>
                <a:gd name="T16" fmla="*/ 3693 w 4038"/>
                <a:gd name="T17" fmla="*/ 3298 h 4233"/>
                <a:gd name="T18" fmla="*/ 3375 w 4038"/>
                <a:gd name="T19" fmla="*/ 3683 h 4233"/>
                <a:gd name="T20" fmla="*/ 2980 w 4038"/>
                <a:gd name="T21" fmla="*/ 3977 h 4233"/>
                <a:gd name="T22" fmla="*/ 2522 w 4038"/>
                <a:gd name="T23" fmla="*/ 4166 h 4233"/>
                <a:gd name="T24" fmla="*/ 2019 w 4038"/>
                <a:gd name="T25" fmla="*/ 4233 h 4233"/>
                <a:gd name="T26" fmla="*/ 1515 w 4038"/>
                <a:gd name="T27" fmla="*/ 4166 h 4233"/>
                <a:gd name="T28" fmla="*/ 1057 w 4038"/>
                <a:gd name="T29" fmla="*/ 3977 h 4233"/>
                <a:gd name="T30" fmla="*/ 663 w 4038"/>
                <a:gd name="T31" fmla="*/ 3683 h 4233"/>
                <a:gd name="T32" fmla="*/ 345 w 4038"/>
                <a:gd name="T33" fmla="*/ 3298 h 4233"/>
                <a:gd name="T34" fmla="*/ 123 w 4038"/>
                <a:gd name="T35" fmla="*/ 2844 h 4233"/>
                <a:gd name="T36" fmla="*/ 10 w 4038"/>
                <a:gd name="T37" fmla="*/ 2333 h 4233"/>
                <a:gd name="T38" fmla="*/ 23 w 4038"/>
                <a:gd name="T39" fmla="*/ 1795 h 4233"/>
                <a:gd name="T40" fmla="*/ 159 w 4038"/>
                <a:gd name="T41" fmla="*/ 1294 h 4233"/>
                <a:gd name="T42" fmla="*/ 402 w 4038"/>
                <a:gd name="T43" fmla="*/ 852 h 4233"/>
                <a:gd name="T44" fmla="*/ 736 w 4038"/>
                <a:gd name="T45" fmla="*/ 484 h 4233"/>
                <a:gd name="T46" fmla="*/ 1145 w 4038"/>
                <a:gd name="T47" fmla="*/ 210 h 4233"/>
                <a:gd name="T48" fmla="*/ 1612 w 4038"/>
                <a:gd name="T49" fmla="*/ 43 h 4233"/>
                <a:gd name="T50" fmla="*/ 2019 w 4038"/>
                <a:gd name="T51" fmla="*/ 712 h 4233"/>
                <a:gd name="T52" fmla="*/ 2353 w 4038"/>
                <a:gd name="T53" fmla="*/ 757 h 4233"/>
                <a:gd name="T54" fmla="*/ 2657 w 4038"/>
                <a:gd name="T55" fmla="*/ 882 h 4233"/>
                <a:gd name="T56" fmla="*/ 2919 w 4038"/>
                <a:gd name="T57" fmla="*/ 1077 h 4233"/>
                <a:gd name="T58" fmla="*/ 3129 w 4038"/>
                <a:gd name="T59" fmla="*/ 1332 h 4233"/>
                <a:gd name="T60" fmla="*/ 3277 w 4038"/>
                <a:gd name="T61" fmla="*/ 1635 h 4233"/>
                <a:gd name="T62" fmla="*/ 3351 w 4038"/>
                <a:gd name="T63" fmla="*/ 1973 h 4233"/>
                <a:gd name="T64" fmla="*/ 3343 w 4038"/>
                <a:gd name="T65" fmla="*/ 2330 h 4233"/>
                <a:gd name="T66" fmla="*/ 3253 w 4038"/>
                <a:gd name="T67" fmla="*/ 2663 h 4233"/>
                <a:gd name="T68" fmla="*/ 3092 w 4038"/>
                <a:gd name="T69" fmla="*/ 2956 h 4233"/>
                <a:gd name="T70" fmla="*/ 2870 w 4038"/>
                <a:gd name="T71" fmla="*/ 3199 h 4233"/>
                <a:gd name="T72" fmla="*/ 2599 w 4038"/>
                <a:gd name="T73" fmla="*/ 3383 h 4233"/>
                <a:gd name="T74" fmla="*/ 2289 w 4038"/>
                <a:gd name="T75" fmla="*/ 3493 h 4233"/>
                <a:gd name="T76" fmla="*/ 1951 w 4038"/>
                <a:gd name="T77" fmla="*/ 3519 h 4233"/>
                <a:gd name="T78" fmla="*/ 1621 w 4038"/>
                <a:gd name="T79" fmla="*/ 3458 h 4233"/>
                <a:gd name="T80" fmla="*/ 1325 w 4038"/>
                <a:gd name="T81" fmla="*/ 3318 h 4233"/>
                <a:gd name="T82" fmla="*/ 1073 w 4038"/>
                <a:gd name="T83" fmla="*/ 3109 h 4233"/>
                <a:gd name="T84" fmla="*/ 873 w 4038"/>
                <a:gd name="T85" fmla="*/ 2844 h 4233"/>
                <a:gd name="T86" fmla="*/ 740 w 4038"/>
                <a:gd name="T87" fmla="*/ 2533 h 4233"/>
                <a:gd name="T88" fmla="*/ 681 w 4038"/>
                <a:gd name="T89" fmla="*/ 2189 h 4233"/>
                <a:gd name="T90" fmla="*/ 707 w 4038"/>
                <a:gd name="T91" fmla="*/ 1834 h 4233"/>
                <a:gd name="T92" fmla="*/ 812 w 4038"/>
                <a:gd name="T93" fmla="*/ 1508 h 4233"/>
                <a:gd name="T94" fmla="*/ 985 w 4038"/>
                <a:gd name="T95" fmla="*/ 1224 h 4233"/>
                <a:gd name="T96" fmla="*/ 1218 w 4038"/>
                <a:gd name="T97" fmla="*/ 992 h 4233"/>
                <a:gd name="T98" fmla="*/ 1498 w 4038"/>
                <a:gd name="T99" fmla="*/ 822 h 4233"/>
                <a:gd name="T100" fmla="*/ 1815 w 4038"/>
                <a:gd name="T101" fmla="*/ 729 h 423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38"/>
                <a:gd name="T154" fmla="*/ 0 h 4233"/>
                <a:gd name="T155" fmla="*/ 4038 w 4038"/>
                <a:gd name="T156" fmla="*/ 4233 h 423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38" h="4233">
                  <a:moveTo>
                    <a:pt x="2019" y="0"/>
                  </a:moveTo>
                  <a:lnTo>
                    <a:pt x="2122" y="3"/>
                  </a:lnTo>
                  <a:lnTo>
                    <a:pt x="2225" y="11"/>
                  </a:lnTo>
                  <a:lnTo>
                    <a:pt x="2326" y="24"/>
                  </a:lnTo>
                  <a:lnTo>
                    <a:pt x="2425" y="43"/>
                  </a:lnTo>
                  <a:lnTo>
                    <a:pt x="2522" y="68"/>
                  </a:lnTo>
                  <a:lnTo>
                    <a:pt x="2619" y="95"/>
                  </a:lnTo>
                  <a:lnTo>
                    <a:pt x="2712" y="129"/>
                  </a:lnTo>
                  <a:lnTo>
                    <a:pt x="2804" y="167"/>
                  </a:lnTo>
                  <a:lnTo>
                    <a:pt x="2893" y="210"/>
                  </a:lnTo>
                  <a:lnTo>
                    <a:pt x="2980" y="257"/>
                  </a:lnTo>
                  <a:lnTo>
                    <a:pt x="3065" y="307"/>
                  </a:lnTo>
                  <a:lnTo>
                    <a:pt x="3147" y="363"/>
                  </a:lnTo>
                  <a:lnTo>
                    <a:pt x="3226" y="421"/>
                  </a:lnTo>
                  <a:lnTo>
                    <a:pt x="3302" y="484"/>
                  </a:lnTo>
                  <a:lnTo>
                    <a:pt x="3375" y="551"/>
                  </a:lnTo>
                  <a:lnTo>
                    <a:pt x="3445" y="621"/>
                  </a:lnTo>
                  <a:lnTo>
                    <a:pt x="3513" y="695"/>
                  </a:lnTo>
                  <a:lnTo>
                    <a:pt x="3576" y="772"/>
                  </a:lnTo>
                  <a:lnTo>
                    <a:pt x="3636" y="852"/>
                  </a:lnTo>
                  <a:lnTo>
                    <a:pt x="3693" y="934"/>
                  </a:lnTo>
                  <a:lnTo>
                    <a:pt x="3745" y="1021"/>
                  </a:lnTo>
                  <a:lnTo>
                    <a:pt x="3793" y="1109"/>
                  </a:lnTo>
                  <a:lnTo>
                    <a:pt x="3839" y="1201"/>
                  </a:lnTo>
                  <a:lnTo>
                    <a:pt x="3879" y="1294"/>
                  </a:lnTo>
                  <a:lnTo>
                    <a:pt x="3915" y="1390"/>
                  </a:lnTo>
                  <a:lnTo>
                    <a:pt x="3947" y="1489"/>
                  </a:lnTo>
                  <a:lnTo>
                    <a:pt x="3974" y="1588"/>
                  </a:lnTo>
                  <a:lnTo>
                    <a:pt x="3997" y="1691"/>
                  </a:lnTo>
                  <a:lnTo>
                    <a:pt x="4014" y="1795"/>
                  </a:lnTo>
                  <a:lnTo>
                    <a:pt x="4028" y="1901"/>
                  </a:lnTo>
                  <a:lnTo>
                    <a:pt x="4035" y="2008"/>
                  </a:lnTo>
                  <a:lnTo>
                    <a:pt x="4038" y="2117"/>
                  </a:lnTo>
                  <a:lnTo>
                    <a:pt x="4035" y="2226"/>
                  </a:lnTo>
                  <a:lnTo>
                    <a:pt x="4028" y="2333"/>
                  </a:lnTo>
                  <a:lnTo>
                    <a:pt x="4014" y="2439"/>
                  </a:lnTo>
                  <a:lnTo>
                    <a:pt x="3997" y="2542"/>
                  </a:lnTo>
                  <a:lnTo>
                    <a:pt x="3974" y="2644"/>
                  </a:lnTo>
                  <a:lnTo>
                    <a:pt x="3947" y="2745"/>
                  </a:lnTo>
                  <a:lnTo>
                    <a:pt x="3915" y="2844"/>
                  </a:lnTo>
                  <a:lnTo>
                    <a:pt x="3879" y="2939"/>
                  </a:lnTo>
                  <a:lnTo>
                    <a:pt x="3839" y="3033"/>
                  </a:lnTo>
                  <a:lnTo>
                    <a:pt x="3793" y="3124"/>
                  </a:lnTo>
                  <a:lnTo>
                    <a:pt x="3745" y="3213"/>
                  </a:lnTo>
                  <a:lnTo>
                    <a:pt x="3693" y="3298"/>
                  </a:lnTo>
                  <a:lnTo>
                    <a:pt x="3636" y="3381"/>
                  </a:lnTo>
                  <a:lnTo>
                    <a:pt x="3576" y="3462"/>
                  </a:lnTo>
                  <a:lnTo>
                    <a:pt x="3513" y="3539"/>
                  </a:lnTo>
                  <a:lnTo>
                    <a:pt x="3445" y="3612"/>
                  </a:lnTo>
                  <a:lnTo>
                    <a:pt x="3375" y="3683"/>
                  </a:lnTo>
                  <a:lnTo>
                    <a:pt x="3302" y="3749"/>
                  </a:lnTo>
                  <a:lnTo>
                    <a:pt x="3226" y="3811"/>
                  </a:lnTo>
                  <a:lnTo>
                    <a:pt x="3147" y="3871"/>
                  </a:lnTo>
                  <a:lnTo>
                    <a:pt x="3065" y="3926"/>
                  </a:lnTo>
                  <a:lnTo>
                    <a:pt x="2980" y="3977"/>
                  </a:lnTo>
                  <a:lnTo>
                    <a:pt x="2893" y="4024"/>
                  </a:lnTo>
                  <a:lnTo>
                    <a:pt x="2804" y="4066"/>
                  </a:lnTo>
                  <a:lnTo>
                    <a:pt x="2712" y="4104"/>
                  </a:lnTo>
                  <a:lnTo>
                    <a:pt x="2619" y="4137"/>
                  </a:lnTo>
                  <a:lnTo>
                    <a:pt x="2522" y="4166"/>
                  </a:lnTo>
                  <a:lnTo>
                    <a:pt x="2425" y="4190"/>
                  </a:lnTo>
                  <a:lnTo>
                    <a:pt x="2326" y="4208"/>
                  </a:lnTo>
                  <a:lnTo>
                    <a:pt x="2225" y="4221"/>
                  </a:lnTo>
                  <a:lnTo>
                    <a:pt x="2122" y="4230"/>
                  </a:lnTo>
                  <a:lnTo>
                    <a:pt x="2019" y="4233"/>
                  </a:lnTo>
                  <a:lnTo>
                    <a:pt x="1916" y="4230"/>
                  </a:lnTo>
                  <a:lnTo>
                    <a:pt x="1813" y="4221"/>
                  </a:lnTo>
                  <a:lnTo>
                    <a:pt x="1712" y="4208"/>
                  </a:lnTo>
                  <a:lnTo>
                    <a:pt x="1612" y="4190"/>
                  </a:lnTo>
                  <a:lnTo>
                    <a:pt x="1515" y="4166"/>
                  </a:lnTo>
                  <a:lnTo>
                    <a:pt x="1419" y="4137"/>
                  </a:lnTo>
                  <a:lnTo>
                    <a:pt x="1326" y="4104"/>
                  </a:lnTo>
                  <a:lnTo>
                    <a:pt x="1234" y="4066"/>
                  </a:lnTo>
                  <a:lnTo>
                    <a:pt x="1145" y="4024"/>
                  </a:lnTo>
                  <a:lnTo>
                    <a:pt x="1057" y="3977"/>
                  </a:lnTo>
                  <a:lnTo>
                    <a:pt x="973" y="3926"/>
                  </a:lnTo>
                  <a:lnTo>
                    <a:pt x="891" y="3871"/>
                  </a:lnTo>
                  <a:lnTo>
                    <a:pt x="812" y="3811"/>
                  </a:lnTo>
                  <a:lnTo>
                    <a:pt x="736" y="3749"/>
                  </a:lnTo>
                  <a:lnTo>
                    <a:pt x="663" y="3683"/>
                  </a:lnTo>
                  <a:lnTo>
                    <a:pt x="593" y="3612"/>
                  </a:lnTo>
                  <a:lnTo>
                    <a:pt x="525" y="3539"/>
                  </a:lnTo>
                  <a:lnTo>
                    <a:pt x="462" y="3462"/>
                  </a:lnTo>
                  <a:lnTo>
                    <a:pt x="402" y="3381"/>
                  </a:lnTo>
                  <a:lnTo>
                    <a:pt x="345" y="3298"/>
                  </a:lnTo>
                  <a:lnTo>
                    <a:pt x="293" y="3213"/>
                  </a:lnTo>
                  <a:lnTo>
                    <a:pt x="244" y="3124"/>
                  </a:lnTo>
                  <a:lnTo>
                    <a:pt x="199" y="3033"/>
                  </a:lnTo>
                  <a:lnTo>
                    <a:pt x="159" y="2939"/>
                  </a:lnTo>
                  <a:lnTo>
                    <a:pt x="123" y="2844"/>
                  </a:lnTo>
                  <a:lnTo>
                    <a:pt x="91" y="2745"/>
                  </a:lnTo>
                  <a:lnTo>
                    <a:pt x="63" y="2644"/>
                  </a:lnTo>
                  <a:lnTo>
                    <a:pt x="41" y="2542"/>
                  </a:lnTo>
                  <a:lnTo>
                    <a:pt x="23" y="2439"/>
                  </a:lnTo>
                  <a:lnTo>
                    <a:pt x="10" y="2333"/>
                  </a:lnTo>
                  <a:lnTo>
                    <a:pt x="3" y="2226"/>
                  </a:lnTo>
                  <a:lnTo>
                    <a:pt x="0" y="2117"/>
                  </a:lnTo>
                  <a:lnTo>
                    <a:pt x="3" y="2008"/>
                  </a:lnTo>
                  <a:lnTo>
                    <a:pt x="10" y="1901"/>
                  </a:lnTo>
                  <a:lnTo>
                    <a:pt x="23" y="1795"/>
                  </a:lnTo>
                  <a:lnTo>
                    <a:pt x="41" y="1691"/>
                  </a:lnTo>
                  <a:lnTo>
                    <a:pt x="63" y="1588"/>
                  </a:lnTo>
                  <a:lnTo>
                    <a:pt x="91" y="1489"/>
                  </a:lnTo>
                  <a:lnTo>
                    <a:pt x="123" y="1390"/>
                  </a:lnTo>
                  <a:lnTo>
                    <a:pt x="159" y="1294"/>
                  </a:lnTo>
                  <a:lnTo>
                    <a:pt x="199" y="1201"/>
                  </a:lnTo>
                  <a:lnTo>
                    <a:pt x="244" y="1109"/>
                  </a:lnTo>
                  <a:lnTo>
                    <a:pt x="293" y="1021"/>
                  </a:lnTo>
                  <a:lnTo>
                    <a:pt x="345" y="934"/>
                  </a:lnTo>
                  <a:lnTo>
                    <a:pt x="402" y="852"/>
                  </a:lnTo>
                  <a:lnTo>
                    <a:pt x="462" y="772"/>
                  </a:lnTo>
                  <a:lnTo>
                    <a:pt x="525" y="695"/>
                  </a:lnTo>
                  <a:lnTo>
                    <a:pt x="593" y="621"/>
                  </a:lnTo>
                  <a:lnTo>
                    <a:pt x="663" y="551"/>
                  </a:lnTo>
                  <a:lnTo>
                    <a:pt x="736" y="484"/>
                  </a:lnTo>
                  <a:lnTo>
                    <a:pt x="812" y="421"/>
                  </a:lnTo>
                  <a:lnTo>
                    <a:pt x="891" y="363"/>
                  </a:lnTo>
                  <a:lnTo>
                    <a:pt x="973" y="307"/>
                  </a:lnTo>
                  <a:lnTo>
                    <a:pt x="1057" y="257"/>
                  </a:lnTo>
                  <a:lnTo>
                    <a:pt x="1145" y="210"/>
                  </a:lnTo>
                  <a:lnTo>
                    <a:pt x="1234" y="167"/>
                  </a:lnTo>
                  <a:lnTo>
                    <a:pt x="1326" y="129"/>
                  </a:lnTo>
                  <a:lnTo>
                    <a:pt x="1419" y="95"/>
                  </a:lnTo>
                  <a:lnTo>
                    <a:pt x="1515" y="68"/>
                  </a:lnTo>
                  <a:lnTo>
                    <a:pt x="1612" y="43"/>
                  </a:lnTo>
                  <a:lnTo>
                    <a:pt x="1712" y="24"/>
                  </a:lnTo>
                  <a:lnTo>
                    <a:pt x="1813" y="11"/>
                  </a:lnTo>
                  <a:lnTo>
                    <a:pt x="1916" y="3"/>
                  </a:lnTo>
                  <a:lnTo>
                    <a:pt x="2019" y="0"/>
                  </a:lnTo>
                  <a:close/>
                  <a:moveTo>
                    <a:pt x="2019" y="712"/>
                  </a:moveTo>
                  <a:lnTo>
                    <a:pt x="2087" y="714"/>
                  </a:lnTo>
                  <a:lnTo>
                    <a:pt x="2156" y="720"/>
                  </a:lnTo>
                  <a:lnTo>
                    <a:pt x="2223" y="729"/>
                  </a:lnTo>
                  <a:lnTo>
                    <a:pt x="2289" y="741"/>
                  </a:lnTo>
                  <a:lnTo>
                    <a:pt x="2353" y="757"/>
                  </a:lnTo>
                  <a:lnTo>
                    <a:pt x="2416" y="775"/>
                  </a:lnTo>
                  <a:lnTo>
                    <a:pt x="2479" y="798"/>
                  </a:lnTo>
                  <a:lnTo>
                    <a:pt x="2539" y="822"/>
                  </a:lnTo>
                  <a:lnTo>
                    <a:pt x="2599" y="851"/>
                  </a:lnTo>
                  <a:lnTo>
                    <a:pt x="2657" y="882"/>
                  </a:lnTo>
                  <a:lnTo>
                    <a:pt x="2713" y="916"/>
                  </a:lnTo>
                  <a:lnTo>
                    <a:pt x="2768" y="953"/>
                  </a:lnTo>
                  <a:lnTo>
                    <a:pt x="2820" y="992"/>
                  </a:lnTo>
                  <a:lnTo>
                    <a:pt x="2870" y="1033"/>
                  </a:lnTo>
                  <a:lnTo>
                    <a:pt x="2919" y="1077"/>
                  </a:lnTo>
                  <a:lnTo>
                    <a:pt x="2966" y="1125"/>
                  </a:lnTo>
                  <a:lnTo>
                    <a:pt x="3010" y="1173"/>
                  </a:lnTo>
                  <a:lnTo>
                    <a:pt x="3052" y="1224"/>
                  </a:lnTo>
                  <a:lnTo>
                    <a:pt x="3092" y="1277"/>
                  </a:lnTo>
                  <a:lnTo>
                    <a:pt x="3129" y="1332"/>
                  </a:lnTo>
                  <a:lnTo>
                    <a:pt x="3164" y="1389"/>
                  </a:lnTo>
                  <a:lnTo>
                    <a:pt x="3196" y="1448"/>
                  </a:lnTo>
                  <a:lnTo>
                    <a:pt x="3226" y="1508"/>
                  </a:lnTo>
                  <a:lnTo>
                    <a:pt x="3253" y="1571"/>
                  </a:lnTo>
                  <a:lnTo>
                    <a:pt x="3277" y="1635"/>
                  </a:lnTo>
                  <a:lnTo>
                    <a:pt x="3298" y="1699"/>
                  </a:lnTo>
                  <a:lnTo>
                    <a:pt x="3317" y="1766"/>
                  </a:lnTo>
                  <a:lnTo>
                    <a:pt x="3332" y="1834"/>
                  </a:lnTo>
                  <a:lnTo>
                    <a:pt x="3343" y="1903"/>
                  </a:lnTo>
                  <a:lnTo>
                    <a:pt x="3351" y="1973"/>
                  </a:lnTo>
                  <a:lnTo>
                    <a:pt x="3357" y="2045"/>
                  </a:lnTo>
                  <a:lnTo>
                    <a:pt x="3359" y="2117"/>
                  </a:lnTo>
                  <a:lnTo>
                    <a:pt x="3357" y="2189"/>
                  </a:lnTo>
                  <a:lnTo>
                    <a:pt x="3351" y="2260"/>
                  </a:lnTo>
                  <a:lnTo>
                    <a:pt x="3343" y="2330"/>
                  </a:lnTo>
                  <a:lnTo>
                    <a:pt x="3332" y="2400"/>
                  </a:lnTo>
                  <a:lnTo>
                    <a:pt x="3317" y="2467"/>
                  </a:lnTo>
                  <a:lnTo>
                    <a:pt x="3298" y="2533"/>
                  </a:lnTo>
                  <a:lnTo>
                    <a:pt x="3277" y="2599"/>
                  </a:lnTo>
                  <a:lnTo>
                    <a:pt x="3253" y="2663"/>
                  </a:lnTo>
                  <a:lnTo>
                    <a:pt x="3226" y="2724"/>
                  </a:lnTo>
                  <a:lnTo>
                    <a:pt x="3196" y="2785"/>
                  </a:lnTo>
                  <a:lnTo>
                    <a:pt x="3164" y="2844"/>
                  </a:lnTo>
                  <a:lnTo>
                    <a:pt x="3129" y="2901"/>
                  </a:lnTo>
                  <a:lnTo>
                    <a:pt x="3092" y="2956"/>
                  </a:lnTo>
                  <a:lnTo>
                    <a:pt x="3052" y="3009"/>
                  </a:lnTo>
                  <a:lnTo>
                    <a:pt x="3010" y="3061"/>
                  </a:lnTo>
                  <a:lnTo>
                    <a:pt x="2966" y="3109"/>
                  </a:lnTo>
                  <a:lnTo>
                    <a:pt x="2919" y="3155"/>
                  </a:lnTo>
                  <a:lnTo>
                    <a:pt x="2870" y="3199"/>
                  </a:lnTo>
                  <a:lnTo>
                    <a:pt x="2820" y="3242"/>
                  </a:lnTo>
                  <a:lnTo>
                    <a:pt x="2768" y="3281"/>
                  </a:lnTo>
                  <a:lnTo>
                    <a:pt x="2713" y="3318"/>
                  </a:lnTo>
                  <a:lnTo>
                    <a:pt x="2657" y="3352"/>
                  </a:lnTo>
                  <a:lnTo>
                    <a:pt x="2599" y="3383"/>
                  </a:lnTo>
                  <a:lnTo>
                    <a:pt x="2539" y="3410"/>
                  </a:lnTo>
                  <a:lnTo>
                    <a:pt x="2479" y="3436"/>
                  </a:lnTo>
                  <a:lnTo>
                    <a:pt x="2416" y="3458"/>
                  </a:lnTo>
                  <a:lnTo>
                    <a:pt x="2353" y="3477"/>
                  </a:lnTo>
                  <a:lnTo>
                    <a:pt x="2289" y="3493"/>
                  </a:lnTo>
                  <a:lnTo>
                    <a:pt x="2223" y="3505"/>
                  </a:lnTo>
                  <a:lnTo>
                    <a:pt x="2156" y="3514"/>
                  </a:lnTo>
                  <a:lnTo>
                    <a:pt x="2087" y="3519"/>
                  </a:lnTo>
                  <a:lnTo>
                    <a:pt x="2019" y="3521"/>
                  </a:lnTo>
                  <a:lnTo>
                    <a:pt x="1951" y="3519"/>
                  </a:lnTo>
                  <a:lnTo>
                    <a:pt x="1883" y="3514"/>
                  </a:lnTo>
                  <a:lnTo>
                    <a:pt x="1815" y="3505"/>
                  </a:lnTo>
                  <a:lnTo>
                    <a:pt x="1749" y="3493"/>
                  </a:lnTo>
                  <a:lnTo>
                    <a:pt x="1684" y="3477"/>
                  </a:lnTo>
                  <a:lnTo>
                    <a:pt x="1621" y="3458"/>
                  </a:lnTo>
                  <a:lnTo>
                    <a:pt x="1559" y="3436"/>
                  </a:lnTo>
                  <a:lnTo>
                    <a:pt x="1498" y="3410"/>
                  </a:lnTo>
                  <a:lnTo>
                    <a:pt x="1439" y="3383"/>
                  </a:lnTo>
                  <a:lnTo>
                    <a:pt x="1381" y="3352"/>
                  </a:lnTo>
                  <a:lnTo>
                    <a:pt x="1325" y="3318"/>
                  </a:lnTo>
                  <a:lnTo>
                    <a:pt x="1270" y="3281"/>
                  </a:lnTo>
                  <a:lnTo>
                    <a:pt x="1218" y="3242"/>
                  </a:lnTo>
                  <a:lnTo>
                    <a:pt x="1167" y="3199"/>
                  </a:lnTo>
                  <a:lnTo>
                    <a:pt x="1119" y="3155"/>
                  </a:lnTo>
                  <a:lnTo>
                    <a:pt x="1073" y="3109"/>
                  </a:lnTo>
                  <a:lnTo>
                    <a:pt x="1028" y="3061"/>
                  </a:lnTo>
                  <a:lnTo>
                    <a:pt x="985" y="3009"/>
                  </a:lnTo>
                  <a:lnTo>
                    <a:pt x="945" y="2956"/>
                  </a:lnTo>
                  <a:lnTo>
                    <a:pt x="908" y="2901"/>
                  </a:lnTo>
                  <a:lnTo>
                    <a:pt x="873" y="2844"/>
                  </a:lnTo>
                  <a:lnTo>
                    <a:pt x="842" y="2785"/>
                  </a:lnTo>
                  <a:lnTo>
                    <a:pt x="812" y="2724"/>
                  </a:lnTo>
                  <a:lnTo>
                    <a:pt x="785" y="2663"/>
                  </a:lnTo>
                  <a:lnTo>
                    <a:pt x="760" y="2599"/>
                  </a:lnTo>
                  <a:lnTo>
                    <a:pt x="740" y="2533"/>
                  </a:lnTo>
                  <a:lnTo>
                    <a:pt x="721" y="2467"/>
                  </a:lnTo>
                  <a:lnTo>
                    <a:pt x="707" y="2400"/>
                  </a:lnTo>
                  <a:lnTo>
                    <a:pt x="695" y="2330"/>
                  </a:lnTo>
                  <a:lnTo>
                    <a:pt x="686" y="2260"/>
                  </a:lnTo>
                  <a:lnTo>
                    <a:pt x="681" y="2189"/>
                  </a:lnTo>
                  <a:lnTo>
                    <a:pt x="679" y="2117"/>
                  </a:lnTo>
                  <a:lnTo>
                    <a:pt x="681" y="2045"/>
                  </a:lnTo>
                  <a:lnTo>
                    <a:pt x="686" y="1973"/>
                  </a:lnTo>
                  <a:lnTo>
                    <a:pt x="695" y="1903"/>
                  </a:lnTo>
                  <a:lnTo>
                    <a:pt x="707" y="1834"/>
                  </a:lnTo>
                  <a:lnTo>
                    <a:pt x="721" y="1766"/>
                  </a:lnTo>
                  <a:lnTo>
                    <a:pt x="740" y="1699"/>
                  </a:lnTo>
                  <a:lnTo>
                    <a:pt x="760" y="1635"/>
                  </a:lnTo>
                  <a:lnTo>
                    <a:pt x="785" y="1571"/>
                  </a:lnTo>
                  <a:lnTo>
                    <a:pt x="812" y="1508"/>
                  </a:lnTo>
                  <a:lnTo>
                    <a:pt x="842" y="1448"/>
                  </a:lnTo>
                  <a:lnTo>
                    <a:pt x="873" y="1389"/>
                  </a:lnTo>
                  <a:lnTo>
                    <a:pt x="908" y="1332"/>
                  </a:lnTo>
                  <a:lnTo>
                    <a:pt x="945" y="1277"/>
                  </a:lnTo>
                  <a:lnTo>
                    <a:pt x="985" y="1224"/>
                  </a:lnTo>
                  <a:lnTo>
                    <a:pt x="1028" y="1173"/>
                  </a:lnTo>
                  <a:lnTo>
                    <a:pt x="1073" y="1125"/>
                  </a:lnTo>
                  <a:lnTo>
                    <a:pt x="1119" y="1077"/>
                  </a:lnTo>
                  <a:lnTo>
                    <a:pt x="1167" y="1033"/>
                  </a:lnTo>
                  <a:lnTo>
                    <a:pt x="1218" y="992"/>
                  </a:lnTo>
                  <a:lnTo>
                    <a:pt x="1270" y="953"/>
                  </a:lnTo>
                  <a:lnTo>
                    <a:pt x="1325" y="916"/>
                  </a:lnTo>
                  <a:lnTo>
                    <a:pt x="1381" y="882"/>
                  </a:lnTo>
                  <a:lnTo>
                    <a:pt x="1439" y="851"/>
                  </a:lnTo>
                  <a:lnTo>
                    <a:pt x="1498" y="822"/>
                  </a:lnTo>
                  <a:lnTo>
                    <a:pt x="1559" y="798"/>
                  </a:lnTo>
                  <a:lnTo>
                    <a:pt x="1621" y="775"/>
                  </a:lnTo>
                  <a:lnTo>
                    <a:pt x="1684" y="757"/>
                  </a:lnTo>
                  <a:lnTo>
                    <a:pt x="1749" y="741"/>
                  </a:lnTo>
                  <a:lnTo>
                    <a:pt x="1815" y="729"/>
                  </a:lnTo>
                  <a:lnTo>
                    <a:pt x="1883" y="720"/>
                  </a:lnTo>
                  <a:lnTo>
                    <a:pt x="1951" y="714"/>
                  </a:lnTo>
                  <a:lnTo>
                    <a:pt x="2019" y="712"/>
                  </a:lnTo>
                  <a:close/>
                </a:path>
              </a:pathLst>
            </a:custGeom>
            <a:solidFill>
              <a:srgbClr val="FFFFFF"/>
            </a:solidFill>
            <a:ln w="9525">
              <a:noFill/>
              <a:round/>
              <a:headEnd/>
              <a:tailEnd/>
            </a:ln>
          </p:spPr>
          <p:txBody>
            <a:bodyPr/>
            <a:lstStyle/>
            <a:p>
              <a:endParaRPr lang="zh-CN" altLang="en-US"/>
            </a:p>
          </p:txBody>
        </p:sp>
      </p:grpSp>
      <p:sp>
        <p:nvSpPr>
          <p:cNvPr id="1899545" name="Text Box 89"/>
          <p:cNvSpPr txBox="1">
            <a:spLocks noChangeArrowheads="1"/>
          </p:cNvSpPr>
          <p:nvPr/>
        </p:nvSpPr>
        <p:spPr bwMode="auto">
          <a:xfrm>
            <a:off x="5929313" y="2008336"/>
            <a:ext cx="776287" cy="261937"/>
          </a:xfrm>
          <a:prstGeom prst="rect">
            <a:avLst/>
          </a:prstGeom>
          <a:noFill/>
          <a:ln w="9525">
            <a:noFill/>
            <a:miter lim="800000"/>
            <a:headEnd/>
            <a:tailEnd/>
          </a:ln>
        </p:spPr>
        <p:txBody>
          <a:bodyPr wrap="none" lIns="78355" tIns="39177" rIns="78355" bIns="39177">
            <a:spAutoFit/>
          </a:bodyPr>
          <a:lstStyle/>
          <a:p>
            <a:pPr defTabSz="784225" eaLnBrk="0" hangingPunct="0"/>
            <a:r>
              <a:rPr lang="en-US" altLang="zh-CN" sz="1200" b="1">
                <a:latin typeface="Times New Roman" pitchFamily="18" charset="0"/>
                <a:ea typeface="MS PGothic" pitchFamily="34" charset="-128"/>
              </a:rPr>
              <a:t>SAE-GW</a:t>
            </a:r>
          </a:p>
        </p:txBody>
      </p:sp>
      <p:sp>
        <p:nvSpPr>
          <p:cNvPr id="1899546" name="Text Box 90"/>
          <p:cNvSpPr txBox="1">
            <a:spLocks noChangeArrowheads="1"/>
          </p:cNvSpPr>
          <p:nvPr/>
        </p:nvSpPr>
        <p:spPr bwMode="auto">
          <a:xfrm>
            <a:off x="5999163" y="2381398"/>
            <a:ext cx="492125" cy="234950"/>
          </a:xfrm>
          <a:prstGeom prst="rect">
            <a:avLst/>
          </a:prstGeom>
          <a:noFill/>
          <a:ln w="9525">
            <a:noFill/>
            <a:miter lim="800000"/>
            <a:headEnd/>
            <a:tailEnd/>
          </a:ln>
        </p:spPr>
        <p:txBody>
          <a:bodyPr wrap="none" lIns="78355" tIns="39177" rIns="78355" bIns="39177">
            <a:spAutoFit/>
          </a:bodyPr>
          <a:lstStyle/>
          <a:p>
            <a:pPr defTabSz="784225" eaLnBrk="0" hangingPunct="0"/>
            <a:r>
              <a:rPr lang="en-US" altLang="zh-CN" sz="1000" b="1">
                <a:latin typeface="Times New Roman" pitchFamily="18" charset="0"/>
                <a:ea typeface="MS PGothic" pitchFamily="34" charset="-128"/>
              </a:rPr>
              <a:t>MME</a:t>
            </a:r>
          </a:p>
        </p:txBody>
      </p:sp>
      <p:grpSp>
        <p:nvGrpSpPr>
          <p:cNvPr id="10" name="Group 91"/>
          <p:cNvGrpSpPr>
            <a:grpSpLocks/>
          </p:cNvGrpSpPr>
          <p:nvPr/>
        </p:nvGrpSpPr>
        <p:grpSpPr bwMode="auto">
          <a:xfrm>
            <a:off x="5886450" y="3540273"/>
            <a:ext cx="666750" cy="569913"/>
            <a:chOff x="548" y="2839"/>
            <a:chExt cx="490" cy="584"/>
          </a:xfrm>
        </p:grpSpPr>
        <p:grpSp>
          <p:nvGrpSpPr>
            <p:cNvPr id="11" name="Group 92"/>
            <p:cNvGrpSpPr>
              <a:grpSpLocks/>
            </p:cNvGrpSpPr>
            <p:nvPr/>
          </p:nvGrpSpPr>
          <p:grpSpPr bwMode="auto">
            <a:xfrm>
              <a:off x="685" y="2839"/>
              <a:ext cx="206" cy="299"/>
              <a:chOff x="1920" y="3600"/>
              <a:chExt cx="315" cy="432"/>
            </a:xfrm>
          </p:grpSpPr>
          <p:pic>
            <p:nvPicPr>
              <p:cNvPr id="1899624" name="Picture 93" descr="天线"/>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68" y="3600"/>
                <a:ext cx="267" cy="432"/>
              </a:xfrm>
              <a:prstGeom prst="rect">
                <a:avLst/>
              </a:prstGeom>
              <a:noFill/>
              <a:ln w="9525">
                <a:noFill/>
                <a:miter lim="800000"/>
                <a:headEnd/>
                <a:tailEnd/>
              </a:ln>
            </p:spPr>
          </p:pic>
          <p:pic>
            <p:nvPicPr>
              <p:cNvPr id="1899625" name="Picture 94"/>
              <p:cNvPicPr>
                <a:picLocks noChangeAspect="1" noChangeArrowheads="1"/>
              </p:cNvPicPr>
              <p:nvPr/>
            </p:nvPicPr>
            <p:blipFill>
              <a:blip r:embed="rId4" cstate="print"/>
              <a:srcRect/>
              <a:stretch>
                <a:fillRect/>
              </a:stretch>
            </p:blipFill>
            <p:spPr bwMode="auto">
              <a:xfrm>
                <a:off x="1920" y="3792"/>
                <a:ext cx="121" cy="240"/>
              </a:xfrm>
              <a:prstGeom prst="rect">
                <a:avLst/>
              </a:prstGeom>
              <a:noFill/>
              <a:ln w="9525">
                <a:noFill/>
                <a:miter lim="800000"/>
                <a:headEnd/>
                <a:tailEnd/>
              </a:ln>
            </p:spPr>
          </p:pic>
        </p:grpSp>
        <p:sp>
          <p:nvSpPr>
            <p:cNvPr id="1899623" name="Text Box 95"/>
            <p:cNvSpPr txBox="1">
              <a:spLocks noChangeArrowheads="1"/>
            </p:cNvSpPr>
            <p:nvPr/>
          </p:nvSpPr>
          <p:spPr bwMode="auto">
            <a:xfrm>
              <a:off x="548" y="3155"/>
              <a:ext cx="490" cy="268"/>
            </a:xfrm>
            <a:prstGeom prst="rect">
              <a:avLst/>
            </a:prstGeom>
            <a:noFill/>
            <a:ln w="9525">
              <a:noFill/>
              <a:miter lim="800000"/>
              <a:headEnd/>
              <a:tailEnd/>
            </a:ln>
          </p:spPr>
          <p:txBody>
            <a:bodyPr wrap="none" lIns="78355" tIns="39177" rIns="78355" bIns="39177">
              <a:spAutoFit/>
            </a:bodyPr>
            <a:lstStyle/>
            <a:p>
              <a:pPr defTabSz="784225" eaLnBrk="0" hangingPunct="0"/>
              <a:r>
                <a:rPr lang="en-US" altLang="zh-CN" sz="1200" b="1">
                  <a:latin typeface="Times New Roman" pitchFamily="18" charset="0"/>
                  <a:ea typeface="MS PGothic" pitchFamily="34" charset="-128"/>
                </a:rPr>
                <a:t>eNodeB</a:t>
              </a:r>
            </a:p>
          </p:txBody>
        </p:sp>
      </p:grpSp>
      <p:grpSp>
        <p:nvGrpSpPr>
          <p:cNvPr id="12" name="Group 96"/>
          <p:cNvGrpSpPr>
            <a:grpSpLocks/>
          </p:cNvGrpSpPr>
          <p:nvPr/>
        </p:nvGrpSpPr>
        <p:grpSpPr bwMode="auto">
          <a:xfrm>
            <a:off x="7315200" y="3540273"/>
            <a:ext cx="666750" cy="569913"/>
            <a:chOff x="548" y="2839"/>
            <a:chExt cx="490" cy="584"/>
          </a:xfrm>
        </p:grpSpPr>
        <p:grpSp>
          <p:nvGrpSpPr>
            <p:cNvPr id="13" name="Group 97"/>
            <p:cNvGrpSpPr>
              <a:grpSpLocks/>
            </p:cNvGrpSpPr>
            <p:nvPr/>
          </p:nvGrpSpPr>
          <p:grpSpPr bwMode="auto">
            <a:xfrm>
              <a:off x="685" y="2839"/>
              <a:ext cx="206" cy="299"/>
              <a:chOff x="1920" y="3600"/>
              <a:chExt cx="315" cy="432"/>
            </a:xfrm>
          </p:grpSpPr>
          <p:pic>
            <p:nvPicPr>
              <p:cNvPr id="1899620" name="Picture 98" descr="天线"/>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68" y="3600"/>
                <a:ext cx="267" cy="432"/>
              </a:xfrm>
              <a:prstGeom prst="rect">
                <a:avLst/>
              </a:prstGeom>
              <a:noFill/>
              <a:ln w="9525">
                <a:noFill/>
                <a:miter lim="800000"/>
                <a:headEnd/>
                <a:tailEnd/>
              </a:ln>
            </p:spPr>
          </p:pic>
          <p:pic>
            <p:nvPicPr>
              <p:cNvPr id="1899621" name="Picture 99"/>
              <p:cNvPicPr>
                <a:picLocks noChangeAspect="1" noChangeArrowheads="1"/>
              </p:cNvPicPr>
              <p:nvPr/>
            </p:nvPicPr>
            <p:blipFill>
              <a:blip r:embed="rId4" cstate="print"/>
              <a:srcRect/>
              <a:stretch>
                <a:fillRect/>
              </a:stretch>
            </p:blipFill>
            <p:spPr bwMode="auto">
              <a:xfrm>
                <a:off x="1920" y="3792"/>
                <a:ext cx="121" cy="240"/>
              </a:xfrm>
              <a:prstGeom prst="rect">
                <a:avLst/>
              </a:prstGeom>
              <a:noFill/>
              <a:ln w="9525">
                <a:noFill/>
                <a:miter lim="800000"/>
                <a:headEnd/>
                <a:tailEnd/>
              </a:ln>
            </p:spPr>
          </p:pic>
        </p:grpSp>
        <p:sp>
          <p:nvSpPr>
            <p:cNvPr id="1899619" name="Text Box 100"/>
            <p:cNvSpPr txBox="1">
              <a:spLocks noChangeArrowheads="1"/>
            </p:cNvSpPr>
            <p:nvPr/>
          </p:nvSpPr>
          <p:spPr bwMode="auto">
            <a:xfrm>
              <a:off x="548" y="3155"/>
              <a:ext cx="490" cy="268"/>
            </a:xfrm>
            <a:prstGeom prst="rect">
              <a:avLst/>
            </a:prstGeom>
            <a:noFill/>
            <a:ln w="9525">
              <a:noFill/>
              <a:miter lim="800000"/>
              <a:headEnd/>
              <a:tailEnd/>
            </a:ln>
          </p:spPr>
          <p:txBody>
            <a:bodyPr wrap="none" lIns="78355" tIns="39177" rIns="78355" bIns="39177">
              <a:spAutoFit/>
            </a:bodyPr>
            <a:lstStyle/>
            <a:p>
              <a:pPr defTabSz="784225" eaLnBrk="0" hangingPunct="0"/>
              <a:r>
                <a:rPr lang="en-US" altLang="zh-CN" sz="1200" b="1">
                  <a:latin typeface="Times New Roman" pitchFamily="18" charset="0"/>
                  <a:ea typeface="MS PGothic" pitchFamily="34" charset="-128"/>
                </a:rPr>
                <a:t>eNodeB</a:t>
              </a:r>
            </a:p>
          </p:txBody>
        </p:sp>
      </p:grpSp>
      <p:sp>
        <p:nvSpPr>
          <p:cNvPr id="1899549" name="Line 101"/>
          <p:cNvSpPr>
            <a:spLocks noChangeShapeType="1"/>
          </p:cNvSpPr>
          <p:nvPr/>
        </p:nvSpPr>
        <p:spPr bwMode="auto">
          <a:xfrm flipH="1">
            <a:off x="6353175" y="2262336"/>
            <a:ext cx="495300" cy="1408112"/>
          </a:xfrm>
          <a:prstGeom prst="line">
            <a:avLst/>
          </a:prstGeom>
          <a:noFill/>
          <a:ln w="28575">
            <a:solidFill>
              <a:schemeClr val="tx1"/>
            </a:solidFill>
            <a:round/>
            <a:headEnd/>
            <a:tailEnd/>
          </a:ln>
        </p:spPr>
        <p:txBody>
          <a:bodyPr/>
          <a:lstStyle/>
          <a:p>
            <a:endParaRPr lang="zh-CN" altLang="en-US"/>
          </a:p>
        </p:txBody>
      </p:sp>
      <p:sp>
        <p:nvSpPr>
          <p:cNvPr id="1899550" name="Line 102"/>
          <p:cNvSpPr>
            <a:spLocks noChangeShapeType="1"/>
          </p:cNvSpPr>
          <p:nvPr/>
        </p:nvSpPr>
        <p:spPr bwMode="auto">
          <a:xfrm>
            <a:off x="6896100" y="2262336"/>
            <a:ext cx="647700" cy="1408112"/>
          </a:xfrm>
          <a:prstGeom prst="line">
            <a:avLst/>
          </a:prstGeom>
          <a:noFill/>
          <a:ln w="28575">
            <a:solidFill>
              <a:schemeClr val="tx1"/>
            </a:solidFill>
            <a:round/>
            <a:headEnd/>
            <a:tailEnd/>
          </a:ln>
        </p:spPr>
        <p:txBody>
          <a:bodyPr/>
          <a:lstStyle/>
          <a:p>
            <a:endParaRPr lang="zh-CN" altLang="en-US"/>
          </a:p>
        </p:txBody>
      </p:sp>
      <p:sp>
        <p:nvSpPr>
          <p:cNvPr id="1899551" name="Line 103"/>
          <p:cNvSpPr>
            <a:spLocks noChangeShapeType="1"/>
          </p:cNvSpPr>
          <p:nvPr/>
        </p:nvSpPr>
        <p:spPr bwMode="auto">
          <a:xfrm flipH="1">
            <a:off x="6256338" y="2987823"/>
            <a:ext cx="0" cy="650875"/>
          </a:xfrm>
          <a:prstGeom prst="line">
            <a:avLst/>
          </a:prstGeom>
          <a:noFill/>
          <a:ln w="19050">
            <a:solidFill>
              <a:srgbClr val="800000"/>
            </a:solidFill>
            <a:prstDash val="dash"/>
            <a:round/>
            <a:headEnd/>
            <a:tailEnd/>
          </a:ln>
        </p:spPr>
        <p:txBody>
          <a:bodyPr/>
          <a:lstStyle/>
          <a:p>
            <a:endParaRPr lang="zh-CN" altLang="en-US"/>
          </a:p>
        </p:txBody>
      </p:sp>
      <p:sp>
        <p:nvSpPr>
          <p:cNvPr id="1899552" name="Line 104"/>
          <p:cNvSpPr>
            <a:spLocks noChangeShapeType="1"/>
          </p:cNvSpPr>
          <p:nvPr/>
        </p:nvSpPr>
        <p:spPr bwMode="auto">
          <a:xfrm>
            <a:off x="6353175" y="2952898"/>
            <a:ext cx="1287463" cy="711200"/>
          </a:xfrm>
          <a:prstGeom prst="line">
            <a:avLst/>
          </a:prstGeom>
          <a:noFill/>
          <a:ln w="19050">
            <a:solidFill>
              <a:srgbClr val="800000"/>
            </a:solidFill>
            <a:prstDash val="dash"/>
            <a:round/>
            <a:headEnd/>
            <a:tailEnd/>
          </a:ln>
        </p:spPr>
        <p:txBody>
          <a:bodyPr/>
          <a:lstStyle/>
          <a:p>
            <a:endParaRPr lang="zh-CN" altLang="en-US"/>
          </a:p>
        </p:txBody>
      </p:sp>
      <p:sp>
        <p:nvSpPr>
          <p:cNvPr id="1899553" name="Line 105"/>
          <p:cNvSpPr>
            <a:spLocks noChangeShapeType="1"/>
          </p:cNvSpPr>
          <p:nvPr/>
        </p:nvSpPr>
        <p:spPr bwMode="auto">
          <a:xfrm>
            <a:off x="5514975" y="2090886"/>
            <a:ext cx="371475" cy="0"/>
          </a:xfrm>
          <a:prstGeom prst="line">
            <a:avLst/>
          </a:prstGeom>
          <a:noFill/>
          <a:ln w="9525">
            <a:solidFill>
              <a:schemeClr val="tx1"/>
            </a:solidFill>
            <a:round/>
            <a:headEnd/>
            <a:tailEnd/>
          </a:ln>
        </p:spPr>
        <p:txBody>
          <a:bodyPr/>
          <a:lstStyle/>
          <a:p>
            <a:endParaRPr lang="zh-CN" altLang="en-US"/>
          </a:p>
        </p:txBody>
      </p:sp>
      <p:sp>
        <p:nvSpPr>
          <p:cNvPr id="1899554" name="Text Box 106"/>
          <p:cNvSpPr txBox="1">
            <a:spLocks noChangeArrowheads="1"/>
          </p:cNvSpPr>
          <p:nvPr/>
        </p:nvSpPr>
        <p:spPr bwMode="auto">
          <a:xfrm>
            <a:off x="5453063" y="1881336"/>
            <a:ext cx="463550" cy="261937"/>
          </a:xfrm>
          <a:prstGeom prst="rect">
            <a:avLst/>
          </a:prstGeom>
          <a:noFill/>
          <a:ln w="9525">
            <a:noFill/>
            <a:miter lim="800000"/>
            <a:headEnd/>
            <a:tailEnd/>
          </a:ln>
        </p:spPr>
        <p:txBody>
          <a:bodyPr wrap="none" lIns="78355" tIns="39177" rIns="78355" bIns="39177">
            <a:spAutoFit/>
          </a:bodyPr>
          <a:lstStyle/>
          <a:p>
            <a:pPr defTabSz="784225" eaLnBrk="0" hangingPunct="0"/>
            <a:r>
              <a:rPr lang="zh-CN" altLang="en-US" sz="1200" b="1"/>
              <a:t>业务</a:t>
            </a:r>
          </a:p>
        </p:txBody>
      </p:sp>
      <p:sp>
        <p:nvSpPr>
          <p:cNvPr id="1899555" name="Line 107"/>
          <p:cNvSpPr>
            <a:spLocks noChangeShapeType="1"/>
          </p:cNvSpPr>
          <p:nvPr/>
        </p:nvSpPr>
        <p:spPr bwMode="auto">
          <a:xfrm>
            <a:off x="5502275" y="2414736"/>
            <a:ext cx="371475" cy="0"/>
          </a:xfrm>
          <a:prstGeom prst="line">
            <a:avLst/>
          </a:prstGeom>
          <a:noFill/>
          <a:ln w="12700">
            <a:solidFill>
              <a:srgbClr val="800000"/>
            </a:solidFill>
            <a:prstDash val="dash"/>
            <a:round/>
            <a:headEnd/>
            <a:tailEnd/>
          </a:ln>
        </p:spPr>
        <p:txBody>
          <a:bodyPr/>
          <a:lstStyle/>
          <a:p>
            <a:endParaRPr lang="zh-CN" altLang="en-US"/>
          </a:p>
        </p:txBody>
      </p:sp>
      <p:sp>
        <p:nvSpPr>
          <p:cNvPr id="1899556" name="Text Box 108"/>
          <p:cNvSpPr txBox="1">
            <a:spLocks noChangeArrowheads="1"/>
          </p:cNvSpPr>
          <p:nvPr/>
        </p:nvSpPr>
        <p:spPr bwMode="auto">
          <a:xfrm>
            <a:off x="5453063" y="2160736"/>
            <a:ext cx="463550" cy="261937"/>
          </a:xfrm>
          <a:prstGeom prst="rect">
            <a:avLst/>
          </a:prstGeom>
          <a:noFill/>
          <a:ln w="9525">
            <a:noFill/>
            <a:miter lim="800000"/>
            <a:headEnd/>
            <a:tailEnd/>
          </a:ln>
        </p:spPr>
        <p:txBody>
          <a:bodyPr wrap="none" lIns="78355" tIns="39177" rIns="78355" bIns="39177">
            <a:spAutoFit/>
          </a:bodyPr>
          <a:lstStyle/>
          <a:p>
            <a:pPr defTabSz="784225" eaLnBrk="0" hangingPunct="0"/>
            <a:r>
              <a:rPr lang="zh-CN" altLang="en-US" sz="1200" b="1"/>
              <a:t>信令</a:t>
            </a:r>
          </a:p>
        </p:txBody>
      </p:sp>
      <p:sp>
        <p:nvSpPr>
          <p:cNvPr id="1899557" name="Rectangle 109"/>
          <p:cNvSpPr>
            <a:spLocks noChangeArrowheads="1"/>
          </p:cNvSpPr>
          <p:nvPr/>
        </p:nvSpPr>
        <p:spPr bwMode="auto">
          <a:xfrm>
            <a:off x="869950" y="1862286"/>
            <a:ext cx="3498850" cy="2373312"/>
          </a:xfrm>
          <a:prstGeom prst="rect">
            <a:avLst/>
          </a:prstGeom>
          <a:noFill/>
          <a:ln w="9525">
            <a:solidFill>
              <a:schemeClr val="tx1"/>
            </a:solidFill>
            <a:miter lim="800000"/>
            <a:headEnd/>
            <a:tailEnd/>
          </a:ln>
        </p:spPr>
        <p:txBody>
          <a:bodyPr wrap="none" anchor="ctr"/>
          <a:lstStyle/>
          <a:p>
            <a:pPr fontAlgn="t"/>
            <a:endParaRPr lang="zh-CN" altLang="en-US"/>
          </a:p>
        </p:txBody>
      </p:sp>
      <p:sp>
        <p:nvSpPr>
          <p:cNvPr id="1899558" name="Rectangle 110"/>
          <p:cNvSpPr>
            <a:spLocks noChangeArrowheads="1"/>
          </p:cNvSpPr>
          <p:nvPr/>
        </p:nvSpPr>
        <p:spPr bwMode="auto">
          <a:xfrm>
            <a:off x="4881563" y="1841648"/>
            <a:ext cx="3449637" cy="2373313"/>
          </a:xfrm>
          <a:prstGeom prst="rect">
            <a:avLst/>
          </a:prstGeom>
          <a:noFill/>
          <a:ln w="9525">
            <a:solidFill>
              <a:schemeClr val="tx1"/>
            </a:solidFill>
            <a:miter lim="800000"/>
            <a:headEnd/>
            <a:tailEnd/>
          </a:ln>
        </p:spPr>
        <p:txBody>
          <a:bodyPr wrap="none" anchor="ctr"/>
          <a:lstStyle/>
          <a:p>
            <a:pPr fontAlgn="t"/>
            <a:endParaRPr lang="zh-CN" altLang="en-US"/>
          </a:p>
        </p:txBody>
      </p:sp>
      <p:pic>
        <p:nvPicPr>
          <p:cNvPr id="1899559" name="Picture 111" descr="sanjiao"/>
          <p:cNvPicPr>
            <a:picLocks noChangeAspect="1" noChangeArrowheads="1"/>
          </p:cNvPicPr>
          <p:nvPr/>
        </p:nvPicPr>
        <p:blipFill>
          <a:blip r:embed="rId5" cstate="print"/>
          <a:srcRect/>
          <a:stretch>
            <a:fillRect/>
          </a:stretch>
        </p:blipFill>
        <p:spPr bwMode="auto">
          <a:xfrm>
            <a:off x="5991225" y="2616348"/>
            <a:ext cx="477838" cy="328613"/>
          </a:xfrm>
          <a:prstGeom prst="rect">
            <a:avLst/>
          </a:prstGeom>
          <a:noFill/>
          <a:ln w="9525">
            <a:noFill/>
            <a:miter lim="800000"/>
            <a:headEnd/>
            <a:tailEnd/>
          </a:ln>
        </p:spPr>
      </p:pic>
      <p:sp>
        <p:nvSpPr>
          <p:cNvPr id="1899560" name="Text Box 112"/>
          <p:cNvSpPr txBox="1">
            <a:spLocks noChangeArrowheads="1"/>
          </p:cNvSpPr>
          <p:nvPr/>
        </p:nvSpPr>
        <p:spPr bwMode="auto">
          <a:xfrm>
            <a:off x="6012160" y="1412776"/>
            <a:ext cx="1600943" cy="510006"/>
          </a:xfrm>
          <a:prstGeom prst="rect">
            <a:avLst/>
          </a:prstGeom>
          <a:noFill/>
          <a:ln w="9525">
            <a:noFill/>
            <a:miter lim="800000"/>
            <a:headEnd/>
            <a:tailEnd/>
          </a:ln>
        </p:spPr>
        <p:txBody>
          <a:bodyPr wrap="none" lIns="78355" tIns="39177" rIns="78355" bIns="39177">
            <a:spAutoFit/>
          </a:bodyPr>
          <a:lstStyle/>
          <a:p>
            <a:pPr defTabSz="784225" eaLnBrk="0" hangingPunct="0"/>
            <a:r>
              <a:rPr lang="zh-CN" altLang="en-US" sz="2800" b="1" dirty="0">
                <a:solidFill>
                  <a:srgbClr val="FFC000"/>
                </a:solidFill>
              </a:rPr>
              <a:t>扁平网络</a:t>
            </a:r>
          </a:p>
        </p:txBody>
      </p:sp>
      <p:sp>
        <p:nvSpPr>
          <p:cNvPr id="1899561" name="Text Box 113"/>
          <p:cNvSpPr txBox="1">
            <a:spLocks noChangeArrowheads="1"/>
          </p:cNvSpPr>
          <p:nvPr/>
        </p:nvSpPr>
        <p:spPr bwMode="auto">
          <a:xfrm>
            <a:off x="4308475" y="2690961"/>
            <a:ext cx="519113" cy="406400"/>
          </a:xfrm>
          <a:prstGeom prst="rect">
            <a:avLst/>
          </a:prstGeom>
          <a:noFill/>
          <a:ln w="9525">
            <a:noFill/>
            <a:miter lim="800000"/>
            <a:headEnd/>
            <a:tailEnd/>
          </a:ln>
        </p:spPr>
        <p:txBody>
          <a:bodyPr wrap="none" lIns="78355" tIns="39177" rIns="78355" bIns="39177">
            <a:spAutoFit/>
          </a:bodyPr>
          <a:lstStyle/>
          <a:p>
            <a:pPr defTabSz="784225" eaLnBrk="0" hangingPunct="0"/>
            <a:r>
              <a:rPr lang="en-US" altLang="zh-CN" sz="2100" b="1" i="1">
                <a:solidFill>
                  <a:srgbClr val="800000"/>
                </a:solidFill>
                <a:ea typeface="MS PGothic" pitchFamily="34" charset="-128"/>
              </a:rPr>
              <a:t>VS</a:t>
            </a:r>
          </a:p>
        </p:txBody>
      </p:sp>
      <p:grpSp>
        <p:nvGrpSpPr>
          <p:cNvPr id="14" name="Group 114"/>
          <p:cNvGrpSpPr>
            <a:grpSpLocks/>
          </p:cNvGrpSpPr>
          <p:nvPr/>
        </p:nvGrpSpPr>
        <p:grpSpPr bwMode="auto">
          <a:xfrm>
            <a:off x="806450" y="4635648"/>
            <a:ext cx="3579813" cy="1817688"/>
            <a:chOff x="593" y="3134"/>
            <a:chExt cx="2632" cy="1336"/>
          </a:xfrm>
        </p:grpSpPr>
        <p:grpSp>
          <p:nvGrpSpPr>
            <p:cNvPr id="15" name="Group 115"/>
            <p:cNvGrpSpPr>
              <a:grpSpLocks/>
            </p:cNvGrpSpPr>
            <p:nvPr/>
          </p:nvGrpSpPr>
          <p:grpSpPr bwMode="auto">
            <a:xfrm>
              <a:off x="593" y="3336"/>
              <a:ext cx="2507" cy="887"/>
              <a:chOff x="548" y="3019"/>
              <a:chExt cx="2837" cy="887"/>
            </a:xfrm>
          </p:grpSpPr>
          <p:pic>
            <p:nvPicPr>
              <p:cNvPr id="1899581" name="Picture 116" descr="云"/>
              <p:cNvPicPr>
                <a:picLocks noChangeAspect="1" noChangeArrowheads="1"/>
              </p:cNvPicPr>
              <p:nvPr/>
            </p:nvPicPr>
            <p:blipFill>
              <a:blip r:embed="rId6" cstate="print"/>
              <a:srcRect/>
              <a:stretch>
                <a:fillRect/>
              </a:stretch>
            </p:blipFill>
            <p:spPr bwMode="auto">
              <a:xfrm>
                <a:off x="1773" y="3139"/>
                <a:ext cx="1282" cy="670"/>
              </a:xfrm>
              <a:prstGeom prst="rect">
                <a:avLst/>
              </a:prstGeom>
              <a:noFill/>
              <a:ln w="9525">
                <a:noFill/>
                <a:miter lim="800000"/>
                <a:headEnd/>
                <a:tailEnd/>
              </a:ln>
            </p:spPr>
          </p:pic>
          <p:sp>
            <p:nvSpPr>
              <p:cNvPr id="1566837" name="Oval 117"/>
              <p:cNvSpPr>
                <a:spLocks noChangeArrowheads="1"/>
              </p:cNvSpPr>
              <p:nvPr/>
            </p:nvSpPr>
            <p:spPr bwMode="auto">
              <a:xfrm>
                <a:off x="2359" y="3019"/>
                <a:ext cx="1026" cy="296"/>
              </a:xfrm>
              <a:prstGeom prst="ellipse">
                <a:avLst/>
              </a:prstGeom>
              <a:gradFill rotWithShape="0">
                <a:gsLst>
                  <a:gs pos="0">
                    <a:srgbClr val="CBCBCB"/>
                  </a:gs>
                  <a:gs pos="50000">
                    <a:srgbClr val="CBCBCB">
                      <a:gamma/>
                      <a:tint val="40000"/>
                      <a:invGamma/>
                    </a:srgbClr>
                  </a:gs>
                  <a:gs pos="100000">
                    <a:srgbClr val="CBCBCB"/>
                  </a:gs>
                </a:gsLst>
                <a:lin ang="2700000" scaled="1"/>
              </a:gradFill>
              <a:ln w="9525">
                <a:noFill/>
                <a:round/>
                <a:headEnd/>
                <a:tailEnd/>
              </a:ln>
              <a:effectLst>
                <a:outerShdw dist="52363" dir="4557825" algn="ctr" rotWithShape="0">
                  <a:schemeClr val="bg2"/>
                </a:outerShdw>
              </a:effectLst>
            </p:spPr>
            <p:txBody>
              <a:bodyPr wrap="none" lIns="78355" tIns="39177" rIns="78355" bIns="39177" anchor="ctr"/>
              <a:lstStyle/>
              <a:p>
                <a:pPr algn="ctr" defTabSz="784225" eaLnBrk="0" hangingPunct="0">
                  <a:defRPr/>
                </a:pPr>
                <a:r>
                  <a:rPr lang="en-US" altLang="zh-CN" sz="1400" b="1" dirty="0">
                    <a:solidFill>
                      <a:schemeClr val="accent6">
                        <a:lumMod val="75000"/>
                      </a:schemeClr>
                    </a:solidFill>
                    <a:latin typeface="Times New Roman" pitchFamily="18" charset="0"/>
                    <a:ea typeface="MS PGothic" pitchFamily="34" charset="-128"/>
                  </a:rPr>
                  <a:t>CS</a:t>
                </a:r>
              </a:p>
            </p:txBody>
          </p:sp>
          <p:grpSp>
            <p:nvGrpSpPr>
              <p:cNvPr id="16" name="Group 118"/>
              <p:cNvGrpSpPr>
                <a:grpSpLocks/>
              </p:cNvGrpSpPr>
              <p:nvPr/>
            </p:nvGrpSpPr>
            <p:grpSpPr bwMode="auto">
              <a:xfrm>
                <a:off x="548" y="3303"/>
                <a:ext cx="498" cy="419"/>
                <a:chOff x="548" y="2839"/>
                <a:chExt cx="498" cy="584"/>
              </a:xfrm>
            </p:grpSpPr>
            <p:grpSp>
              <p:nvGrpSpPr>
                <p:cNvPr id="17" name="Group 119"/>
                <p:cNvGrpSpPr>
                  <a:grpSpLocks/>
                </p:cNvGrpSpPr>
                <p:nvPr/>
              </p:nvGrpSpPr>
              <p:grpSpPr bwMode="auto">
                <a:xfrm>
                  <a:off x="685" y="2839"/>
                  <a:ext cx="206" cy="299"/>
                  <a:chOff x="1920" y="3600"/>
                  <a:chExt cx="315" cy="432"/>
                </a:xfrm>
              </p:grpSpPr>
              <p:pic>
                <p:nvPicPr>
                  <p:cNvPr id="1899616" name="Picture 120" descr="天线"/>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968" y="3600"/>
                    <a:ext cx="267" cy="432"/>
                  </a:xfrm>
                  <a:prstGeom prst="rect">
                    <a:avLst/>
                  </a:prstGeom>
                  <a:noFill/>
                  <a:ln w="9525">
                    <a:noFill/>
                    <a:miter lim="800000"/>
                    <a:headEnd/>
                    <a:tailEnd/>
                  </a:ln>
                </p:spPr>
              </p:pic>
              <p:pic>
                <p:nvPicPr>
                  <p:cNvPr id="1899617" name="Picture 121"/>
                  <p:cNvPicPr>
                    <a:picLocks noChangeAspect="1" noChangeArrowheads="1"/>
                  </p:cNvPicPr>
                  <p:nvPr/>
                </p:nvPicPr>
                <p:blipFill>
                  <a:blip r:embed="rId8" cstate="print"/>
                  <a:srcRect/>
                  <a:stretch>
                    <a:fillRect/>
                  </a:stretch>
                </p:blipFill>
                <p:spPr bwMode="auto">
                  <a:xfrm>
                    <a:off x="1920" y="3792"/>
                    <a:ext cx="121" cy="240"/>
                  </a:xfrm>
                  <a:prstGeom prst="rect">
                    <a:avLst/>
                  </a:prstGeom>
                  <a:noFill/>
                  <a:ln w="9525">
                    <a:noFill/>
                    <a:miter lim="800000"/>
                    <a:headEnd/>
                    <a:tailEnd/>
                  </a:ln>
                </p:spPr>
              </p:pic>
            </p:grpSp>
            <p:sp>
              <p:nvSpPr>
                <p:cNvPr id="1899615" name="Text Box 122"/>
                <p:cNvSpPr txBox="1">
                  <a:spLocks noChangeArrowheads="1"/>
                </p:cNvSpPr>
                <p:nvPr/>
              </p:nvSpPr>
              <p:spPr bwMode="auto">
                <a:xfrm>
                  <a:off x="548" y="3155"/>
                  <a:ext cx="498" cy="268"/>
                </a:xfrm>
                <a:prstGeom prst="rect">
                  <a:avLst/>
                </a:prstGeom>
                <a:noFill/>
                <a:ln w="9525">
                  <a:noFill/>
                  <a:miter lim="800000"/>
                  <a:headEnd/>
                  <a:tailEnd/>
                </a:ln>
              </p:spPr>
              <p:txBody>
                <a:bodyPr wrap="none" lIns="78355" tIns="39177" rIns="78355" bIns="39177">
                  <a:spAutoFit/>
                </a:bodyPr>
                <a:lstStyle/>
                <a:p>
                  <a:pPr defTabSz="784225" eaLnBrk="0" hangingPunct="0"/>
                  <a:r>
                    <a:rPr lang="en-US" altLang="zh-CN" sz="1200" b="1">
                      <a:latin typeface="Times New Roman" pitchFamily="18" charset="0"/>
                      <a:ea typeface="MS PGothic" pitchFamily="34" charset="-128"/>
                    </a:rPr>
                    <a:t>NodeB</a:t>
                  </a:r>
                </a:p>
              </p:txBody>
            </p:sp>
          </p:grpSp>
          <p:grpSp>
            <p:nvGrpSpPr>
              <p:cNvPr id="18" name="Group 123"/>
              <p:cNvGrpSpPr>
                <a:grpSpLocks/>
              </p:cNvGrpSpPr>
              <p:nvPr/>
            </p:nvGrpSpPr>
            <p:grpSpPr bwMode="auto">
              <a:xfrm>
                <a:off x="1505" y="3332"/>
                <a:ext cx="407" cy="413"/>
                <a:chOff x="1365" y="3332"/>
                <a:chExt cx="407" cy="413"/>
              </a:xfrm>
            </p:grpSpPr>
            <p:grpSp>
              <p:nvGrpSpPr>
                <p:cNvPr id="19" name="Group 124"/>
                <p:cNvGrpSpPr>
                  <a:grpSpLocks noChangeAspect="1"/>
                </p:cNvGrpSpPr>
                <p:nvPr/>
              </p:nvGrpSpPr>
              <p:grpSpPr bwMode="auto">
                <a:xfrm>
                  <a:off x="1365" y="3332"/>
                  <a:ext cx="327" cy="198"/>
                  <a:chOff x="1482" y="346"/>
                  <a:chExt cx="715" cy="606"/>
                </a:xfrm>
              </p:grpSpPr>
              <p:sp>
                <p:nvSpPr>
                  <p:cNvPr id="1899591" name="AutoShape 125"/>
                  <p:cNvSpPr>
                    <a:spLocks noChangeAspect="1" noChangeArrowheads="1" noTextEdit="1"/>
                  </p:cNvSpPr>
                  <p:nvPr/>
                </p:nvSpPr>
                <p:spPr bwMode="auto">
                  <a:xfrm>
                    <a:off x="1482" y="346"/>
                    <a:ext cx="715" cy="606"/>
                  </a:xfrm>
                  <a:prstGeom prst="rect">
                    <a:avLst/>
                  </a:prstGeom>
                  <a:noFill/>
                  <a:ln w="9525">
                    <a:noFill/>
                    <a:miter lim="800000"/>
                    <a:headEnd/>
                    <a:tailEnd/>
                  </a:ln>
                </p:spPr>
                <p:txBody>
                  <a:bodyPr/>
                  <a:lstStyle/>
                  <a:p>
                    <a:endParaRPr lang="zh-CN" altLang="en-US"/>
                  </a:p>
                </p:txBody>
              </p:sp>
              <p:sp>
                <p:nvSpPr>
                  <p:cNvPr id="1899592" name="Freeform 126"/>
                  <p:cNvSpPr>
                    <a:spLocks/>
                  </p:cNvSpPr>
                  <p:nvPr/>
                </p:nvSpPr>
                <p:spPr bwMode="auto">
                  <a:xfrm>
                    <a:off x="1482" y="346"/>
                    <a:ext cx="715" cy="606"/>
                  </a:xfrm>
                  <a:custGeom>
                    <a:avLst/>
                    <a:gdLst>
                      <a:gd name="T0" fmla="*/ 13700 w 16445"/>
                      <a:gd name="T1" fmla="*/ 1893 h 13938"/>
                      <a:gd name="T2" fmla="*/ 16424 w 16445"/>
                      <a:gd name="T3" fmla="*/ 0 h 13938"/>
                      <a:gd name="T4" fmla="*/ 2733 w 16445"/>
                      <a:gd name="T5" fmla="*/ 26 h 13938"/>
                      <a:gd name="T6" fmla="*/ 0 w 16445"/>
                      <a:gd name="T7" fmla="*/ 1893 h 13938"/>
                      <a:gd name="T8" fmla="*/ 0 w 16445"/>
                      <a:gd name="T9" fmla="*/ 13938 h 13938"/>
                      <a:gd name="T10" fmla="*/ 13700 w 16445"/>
                      <a:gd name="T11" fmla="*/ 13938 h 13938"/>
                      <a:gd name="T12" fmla="*/ 16445 w 16445"/>
                      <a:gd name="T13" fmla="*/ 12034 h 13938"/>
                      <a:gd name="T14" fmla="*/ 16424 w 16445"/>
                      <a:gd name="T15" fmla="*/ 0 h 13938"/>
                      <a:gd name="T16" fmla="*/ 13700 w 16445"/>
                      <a:gd name="T17" fmla="*/ 1893 h 139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445"/>
                      <a:gd name="T28" fmla="*/ 0 h 13938"/>
                      <a:gd name="T29" fmla="*/ 16445 w 16445"/>
                      <a:gd name="T30" fmla="*/ 13938 h 139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445" h="13938">
                        <a:moveTo>
                          <a:pt x="13700" y="1893"/>
                        </a:moveTo>
                        <a:lnTo>
                          <a:pt x="16424" y="0"/>
                        </a:lnTo>
                        <a:lnTo>
                          <a:pt x="2733" y="26"/>
                        </a:lnTo>
                        <a:lnTo>
                          <a:pt x="0" y="1893"/>
                        </a:lnTo>
                        <a:lnTo>
                          <a:pt x="0" y="13938"/>
                        </a:lnTo>
                        <a:lnTo>
                          <a:pt x="13700" y="13938"/>
                        </a:lnTo>
                        <a:lnTo>
                          <a:pt x="16445" y="12034"/>
                        </a:lnTo>
                        <a:lnTo>
                          <a:pt x="16424" y="0"/>
                        </a:lnTo>
                        <a:lnTo>
                          <a:pt x="13700" y="1893"/>
                        </a:lnTo>
                        <a:close/>
                      </a:path>
                    </a:pathLst>
                  </a:custGeom>
                  <a:solidFill>
                    <a:srgbClr val="4D7299"/>
                  </a:solidFill>
                  <a:ln w="9525">
                    <a:noFill/>
                    <a:round/>
                    <a:headEnd/>
                    <a:tailEnd/>
                  </a:ln>
                </p:spPr>
                <p:txBody>
                  <a:bodyPr/>
                  <a:lstStyle/>
                  <a:p>
                    <a:endParaRPr lang="zh-CN" altLang="en-US"/>
                  </a:p>
                </p:txBody>
              </p:sp>
              <p:sp>
                <p:nvSpPr>
                  <p:cNvPr id="1899593" name="Rectangle 127"/>
                  <p:cNvSpPr>
                    <a:spLocks noChangeArrowheads="1"/>
                  </p:cNvSpPr>
                  <p:nvPr/>
                </p:nvSpPr>
                <p:spPr bwMode="auto">
                  <a:xfrm>
                    <a:off x="1482" y="428"/>
                    <a:ext cx="596" cy="524"/>
                  </a:xfrm>
                  <a:prstGeom prst="rect">
                    <a:avLst/>
                  </a:prstGeom>
                  <a:solidFill>
                    <a:srgbClr val="7FA6C8"/>
                  </a:solidFill>
                  <a:ln w="9525">
                    <a:noFill/>
                    <a:miter lim="800000"/>
                    <a:headEnd/>
                    <a:tailEnd/>
                  </a:ln>
                </p:spPr>
                <p:txBody>
                  <a:bodyPr/>
                  <a:lstStyle/>
                  <a:p>
                    <a:pPr fontAlgn="t"/>
                    <a:endParaRPr lang="zh-CN" altLang="en-US"/>
                  </a:p>
                </p:txBody>
              </p:sp>
              <p:sp>
                <p:nvSpPr>
                  <p:cNvPr id="1899594" name="Freeform 128"/>
                  <p:cNvSpPr>
                    <a:spLocks/>
                  </p:cNvSpPr>
                  <p:nvPr/>
                </p:nvSpPr>
                <p:spPr bwMode="auto">
                  <a:xfrm>
                    <a:off x="2078" y="346"/>
                    <a:ext cx="119" cy="606"/>
                  </a:xfrm>
                  <a:custGeom>
                    <a:avLst/>
                    <a:gdLst>
                      <a:gd name="T0" fmla="*/ 2724 w 2745"/>
                      <a:gd name="T1" fmla="*/ 0 h 13938"/>
                      <a:gd name="T2" fmla="*/ 0 w 2745"/>
                      <a:gd name="T3" fmla="*/ 1893 h 13938"/>
                      <a:gd name="T4" fmla="*/ 0 w 2745"/>
                      <a:gd name="T5" fmla="*/ 13938 h 13938"/>
                      <a:gd name="T6" fmla="*/ 2745 w 2745"/>
                      <a:gd name="T7" fmla="*/ 12034 h 13938"/>
                      <a:gd name="T8" fmla="*/ 2724 w 2745"/>
                      <a:gd name="T9" fmla="*/ 0 h 13938"/>
                      <a:gd name="T10" fmla="*/ 0 60000 65536"/>
                      <a:gd name="T11" fmla="*/ 0 60000 65536"/>
                      <a:gd name="T12" fmla="*/ 0 60000 65536"/>
                      <a:gd name="T13" fmla="*/ 0 60000 65536"/>
                      <a:gd name="T14" fmla="*/ 0 60000 65536"/>
                      <a:gd name="T15" fmla="*/ 0 w 2745"/>
                      <a:gd name="T16" fmla="*/ 0 h 13938"/>
                      <a:gd name="T17" fmla="*/ 2745 w 2745"/>
                      <a:gd name="T18" fmla="*/ 13938 h 13938"/>
                    </a:gdLst>
                    <a:ahLst/>
                    <a:cxnLst>
                      <a:cxn ang="T10">
                        <a:pos x="T0" y="T1"/>
                      </a:cxn>
                      <a:cxn ang="T11">
                        <a:pos x="T2" y="T3"/>
                      </a:cxn>
                      <a:cxn ang="T12">
                        <a:pos x="T4" y="T5"/>
                      </a:cxn>
                      <a:cxn ang="T13">
                        <a:pos x="T6" y="T7"/>
                      </a:cxn>
                      <a:cxn ang="T14">
                        <a:pos x="T8" y="T9"/>
                      </a:cxn>
                    </a:cxnLst>
                    <a:rect l="T15" t="T16" r="T17" b="T18"/>
                    <a:pathLst>
                      <a:path w="2745" h="13938">
                        <a:moveTo>
                          <a:pt x="2724" y="0"/>
                        </a:moveTo>
                        <a:lnTo>
                          <a:pt x="0" y="1893"/>
                        </a:lnTo>
                        <a:lnTo>
                          <a:pt x="0" y="13938"/>
                        </a:lnTo>
                        <a:lnTo>
                          <a:pt x="2745" y="12034"/>
                        </a:lnTo>
                        <a:lnTo>
                          <a:pt x="2724" y="0"/>
                        </a:lnTo>
                        <a:close/>
                      </a:path>
                    </a:pathLst>
                  </a:custGeom>
                  <a:solidFill>
                    <a:srgbClr val="004264"/>
                  </a:solidFill>
                  <a:ln w="9525">
                    <a:noFill/>
                    <a:round/>
                    <a:headEnd/>
                    <a:tailEnd/>
                  </a:ln>
                </p:spPr>
                <p:txBody>
                  <a:bodyPr/>
                  <a:lstStyle/>
                  <a:p>
                    <a:endParaRPr lang="zh-CN" altLang="en-US"/>
                  </a:p>
                </p:txBody>
              </p:sp>
              <p:sp>
                <p:nvSpPr>
                  <p:cNvPr id="1899595" name="Freeform 129"/>
                  <p:cNvSpPr>
                    <a:spLocks/>
                  </p:cNvSpPr>
                  <p:nvPr/>
                </p:nvSpPr>
                <p:spPr bwMode="auto">
                  <a:xfrm>
                    <a:off x="1482" y="346"/>
                    <a:ext cx="714" cy="82"/>
                  </a:xfrm>
                  <a:custGeom>
                    <a:avLst/>
                    <a:gdLst>
                      <a:gd name="T0" fmla="*/ 0 w 16424"/>
                      <a:gd name="T1" fmla="*/ 1893 h 1893"/>
                      <a:gd name="T2" fmla="*/ 13700 w 16424"/>
                      <a:gd name="T3" fmla="*/ 1893 h 1893"/>
                      <a:gd name="T4" fmla="*/ 16424 w 16424"/>
                      <a:gd name="T5" fmla="*/ 0 h 1893"/>
                      <a:gd name="T6" fmla="*/ 2733 w 16424"/>
                      <a:gd name="T7" fmla="*/ 26 h 1893"/>
                      <a:gd name="T8" fmla="*/ 0 w 16424"/>
                      <a:gd name="T9" fmla="*/ 1893 h 1893"/>
                      <a:gd name="T10" fmla="*/ 0 60000 65536"/>
                      <a:gd name="T11" fmla="*/ 0 60000 65536"/>
                      <a:gd name="T12" fmla="*/ 0 60000 65536"/>
                      <a:gd name="T13" fmla="*/ 0 60000 65536"/>
                      <a:gd name="T14" fmla="*/ 0 60000 65536"/>
                      <a:gd name="T15" fmla="*/ 0 w 16424"/>
                      <a:gd name="T16" fmla="*/ 0 h 1893"/>
                      <a:gd name="T17" fmla="*/ 16424 w 16424"/>
                      <a:gd name="T18" fmla="*/ 1893 h 1893"/>
                    </a:gdLst>
                    <a:ahLst/>
                    <a:cxnLst>
                      <a:cxn ang="T10">
                        <a:pos x="T0" y="T1"/>
                      </a:cxn>
                      <a:cxn ang="T11">
                        <a:pos x="T2" y="T3"/>
                      </a:cxn>
                      <a:cxn ang="T12">
                        <a:pos x="T4" y="T5"/>
                      </a:cxn>
                      <a:cxn ang="T13">
                        <a:pos x="T6" y="T7"/>
                      </a:cxn>
                      <a:cxn ang="T14">
                        <a:pos x="T8" y="T9"/>
                      </a:cxn>
                    </a:cxnLst>
                    <a:rect l="T15" t="T16" r="T17" b="T18"/>
                    <a:pathLst>
                      <a:path w="16424" h="1893">
                        <a:moveTo>
                          <a:pt x="0" y="1893"/>
                        </a:moveTo>
                        <a:lnTo>
                          <a:pt x="13700" y="1893"/>
                        </a:lnTo>
                        <a:lnTo>
                          <a:pt x="16424" y="0"/>
                        </a:lnTo>
                        <a:lnTo>
                          <a:pt x="2733" y="26"/>
                        </a:lnTo>
                        <a:lnTo>
                          <a:pt x="0" y="1893"/>
                        </a:lnTo>
                        <a:close/>
                      </a:path>
                    </a:pathLst>
                  </a:custGeom>
                  <a:solidFill>
                    <a:srgbClr val="4D7299"/>
                  </a:solidFill>
                  <a:ln w="9525">
                    <a:noFill/>
                    <a:round/>
                    <a:headEnd/>
                    <a:tailEnd/>
                  </a:ln>
                </p:spPr>
                <p:txBody>
                  <a:bodyPr/>
                  <a:lstStyle/>
                  <a:p>
                    <a:endParaRPr lang="zh-CN" altLang="en-US"/>
                  </a:p>
                </p:txBody>
              </p:sp>
              <p:sp>
                <p:nvSpPr>
                  <p:cNvPr id="1899596" name="Freeform 130"/>
                  <p:cNvSpPr>
                    <a:spLocks noEditPoints="1"/>
                  </p:cNvSpPr>
                  <p:nvPr/>
                </p:nvSpPr>
                <p:spPr bwMode="auto">
                  <a:xfrm>
                    <a:off x="1868" y="698"/>
                    <a:ext cx="177" cy="10"/>
                  </a:xfrm>
                  <a:custGeom>
                    <a:avLst/>
                    <a:gdLst>
                      <a:gd name="T0" fmla="*/ 1043 w 4061"/>
                      <a:gd name="T1" fmla="*/ 20 h 234"/>
                      <a:gd name="T2" fmla="*/ 1044 w 4061"/>
                      <a:gd name="T3" fmla="*/ 228 h 234"/>
                      <a:gd name="T4" fmla="*/ 0 w 4061"/>
                      <a:gd name="T5" fmla="*/ 234 h 234"/>
                      <a:gd name="T6" fmla="*/ 0 w 4061"/>
                      <a:gd name="T7" fmla="*/ 27 h 234"/>
                      <a:gd name="T8" fmla="*/ 1043 w 4061"/>
                      <a:gd name="T9" fmla="*/ 20 h 234"/>
                      <a:gd name="T10" fmla="*/ 4061 w 4061"/>
                      <a:gd name="T11" fmla="*/ 0 h 234"/>
                      <a:gd name="T12" fmla="*/ 3755 w 4061"/>
                      <a:gd name="T13" fmla="*/ 2 h 234"/>
                      <a:gd name="T14" fmla="*/ 3756 w 4061"/>
                      <a:gd name="T15" fmla="*/ 211 h 234"/>
                      <a:gd name="T16" fmla="*/ 4061 w 4061"/>
                      <a:gd name="T17" fmla="*/ 209 h 234"/>
                      <a:gd name="T18" fmla="*/ 4061 w 4061"/>
                      <a:gd name="T19" fmla="*/ 0 h 234"/>
                      <a:gd name="T20" fmla="*/ 3546 w 4061"/>
                      <a:gd name="T21" fmla="*/ 4 h 234"/>
                      <a:gd name="T22" fmla="*/ 3547 w 4061"/>
                      <a:gd name="T23" fmla="*/ 212 h 234"/>
                      <a:gd name="T24" fmla="*/ 2504 w 4061"/>
                      <a:gd name="T25" fmla="*/ 219 h 234"/>
                      <a:gd name="T26" fmla="*/ 2503 w 4061"/>
                      <a:gd name="T27" fmla="*/ 10 h 234"/>
                      <a:gd name="T28" fmla="*/ 3546 w 4061"/>
                      <a:gd name="T29" fmla="*/ 4 h 234"/>
                      <a:gd name="T30" fmla="*/ 2294 w 4061"/>
                      <a:gd name="T31" fmla="*/ 12 h 234"/>
                      <a:gd name="T32" fmla="*/ 2295 w 4061"/>
                      <a:gd name="T33" fmla="*/ 220 h 234"/>
                      <a:gd name="T34" fmla="*/ 1252 w 4061"/>
                      <a:gd name="T35" fmla="*/ 226 h 234"/>
                      <a:gd name="T36" fmla="*/ 1251 w 4061"/>
                      <a:gd name="T37" fmla="*/ 18 h 234"/>
                      <a:gd name="T38" fmla="*/ 2294 w 4061"/>
                      <a:gd name="T39" fmla="*/ 12 h 23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61"/>
                      <a:gd name="T61" fmla="*/ 0 h 234"/>
                      <a:gd name="T62" fmla="*/ 4061 w 4061"/>
                      <a:gd name="T63" fmla="*/ 234 h 23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61" h="234">
                        <a:moveTo>
                          <a:pt x="1043" y="20"/>
                        </a:moveTo>
                        <a:lnTo>
                          <a:pt x="1044" y="228"/>
                        </a:lnTo>
                        <a:lnTo>
                          <a:pt x="0" y="234"/>
                        </a:lnTo>
                        <a:lnTo>
                          <a:pt x="0" y="27"/>
                        </a:lnTo>
                        <a:lnTo>
                          <a:pt x="1043" y="20"/>
                        </a:lnTo>
                        <a:close/>
                        <a:moveTo>
                          <a:pt x="4061" y="0"/>
                        </a:moveTo>
                        <a:lnTo>
                          <a:pt x="3755" y="2"/>
                        </a:lnTo>
                        <a:lnTo>
                          <a:pt x="3756" y="211"/>
                        </a:lnTo>
                        <a:lnTo>
                          <a:pt x="4061" y="209"/>
                        </a:lnTo>
                        <a:lnTo>
                          <a:pt x="4061" y="0"/>
                        </a:lnTo>
                        <a:close/>
                        <a:moveTo>
                          <a:pt x="3546" y="4"/>
                        </a:moveTo>
                        <a:lnTo>
                          <a:pt x="3547" y="212"/>
                        </a:lnTo>
                        <a:lnTo>
                          <a:pt x="2504" y="219"/>
                        </a:lnTo>
                        <a:lnTo>
                          <a:pt x="2503" y="10"/>
                        </a:lnTo>
                        <a:lnTo>
                          <a:pt x="3546" y="4"/>
                        </a:lnTo>
                        <a:close/>
                        <a:moveTo>
                          <a:pt x="2294" y="12"/>
                        </a:moveTo>
                        <a:lnTo>
                          <a:pt x="2295" y="220"/>
                        </a:lnTo>
                        <a:lnTo>
                          <a:pt x="1252" y="226"/>
                        </a:lnTo>
                        <a:lnTo>
                          <a:pt x="1251" y="18"/>
                        </a:lnTo>
                        <a:lnTo>
                          <a:pt x="2294" y="12"/>
                        </a:lnTo>
                        <a:close/>
                      </a:path>
                    </a:pathLst>
                  </a:custGeom>
                  <a:solidFill>
                    <a:srgbClr val="1F1A17"/>
                  </a:solidFill>
                  <a:ln w="9525">
                    <a:noFill/>
                    <a:round/>
                    <a:headEnd/>
                    <a:tailEnd/>
                  </a:ln>
                </p:spPr>
                <p:txBody>
                  <a:bodyPr/>
                  <a:lstStyle/>
                  <a:p>
                    <a:endParaRPr lang="zh-CN" altLang="en-US"/>
                  </a:p>
                </p:txBody>
              </p:sp>
              <p:sp>
                <p:nvSpPr>
                  <p:cNvPr id="1899597" name="Freeform 131"/>
                  <p:cNvSpPr>
                    <a:spLocks noEditPoints="1"/>
                  </p:cNvSpPr>
                  <p:nvPr/>
                </p:nvSpPr>
                <p:spPr bwMode="auto">
                  <a:xfrm>
                    <a:off x="1517" y="698"/>
                    <a:ext cx="185" cy="10"/>
                  </a:xfrm>
                  <a:custGeom>
                    <a:avLst/>
                    <a:gdLst>
                      <a:gd name="T0" fmla="*/ 1043 w 4242"/>
                      <a:gd name="T1" fmla="*/ 20 h 234"/>
                      <a:gd name="T2" fmla="*/ 1043 w 4242"/>
                      <a:gd name="T3" fmla="*/ 228 h 234"/>
                      <a:gd name="T4" fmla="*/ 1 w 4242"/>
                      <a:gd name="T5" fmla="*/ 234 h 234"/>
                      <a:gd name="T6" fmla="*/ 0 w 4242"/>
                      <a:gd name="T7" fmla="*/ 27 h 234"/>
                      <a:gd name="T8" fmla="*/ 1043 w 4242"/>
                      <a:gd name="T9" fmla="*/ 20 h 234"/>
                      <a:gd name="T10" fmla="*/ 4241 w 4242"/>
                      <a:gd name="T11" fmla="*/ 0 h 234"/>
                      <a:gd name="T12" fmla="*/ 3755 w 4242"/>
                      <a:gd name="T13" fmla="*/ 3 h 234"/>
                      <a:gd name="T14" fmla="*/ 3756 w 4242"/>
                      <a:gd name="T15" fmla="*/ 212 h 234"/>
                      <a:gd name="T16" fmla="*/ 4242 w 4242"/>
                      <a:gd name="T17" fmla="*/ 209 h 234"/>
                      <a:gd name="T18" fmla="*/ 4241 w 4242"/>
                      <a:gd name="T19" fmla="*/ 0 h 234"/>
                      <a:gd name="T20" fmla="*/ 3546 w 4242"/>
                      <a:gd name="T21" fmla="*/ 5 h 234"/>
                      <a:gd name="T22" fmla="*/ 3547 w 4242"/>
                      <a:gd name="T23" fmla="*/ 213 h 234"/>
                      <a:gd name="T24" fmla="*/ 2504 w 4242"/>
                      <a:gd name="T25" fmla="*/ 219 h 234"/>
                      <a:gd name="T26" fmla="*/ 2503 w 4242"/>
                      <a:gd name="T27" fmla="*/ 11 h 234"/>
                      <a:gd name="T28" fmla="*/ 3546 w 4242"/>
                      <a:gd name="T29" fmla="*/ 5 h 234"/>
                      <a:gd name="T30" fmla="*/ 2294 w 4242"/>
                      <a:gd name="T31" fmla="*/ 12 h 234"/>
                      <a:gd name="T32" fmla="*/ 2295 w 4242"/>
                      <a:gd name="T33" fmla="*/ 220 h 234"/>
                      <a:gd name="T34" fmla="*/ 1252 w 4242"/>
                      <a:gd name="T35" fmla="*/ 227 h 234"/>
                      <a:gd name="T36" fmla="*/ 1251 w 4242"/>
                      <a:gd name="T37" fmla="*/ 19 h 234"/>
                      <a:gd name="T38" fmla="*/ 2294 w 4242"/>
                      <a:gd name="T39" fmla="*/ 12 h 23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42"/>
                      <a:gd name="T61" fmla="*/ 0 h 234"/>
                      <a:gd name="T62" fmla="*/ 4242 w 4242"/>
                      <a:gd name="T63" fmla="*/ 234 h 23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42" h="234">
                        <a:moveTo>
                          <a:pt x="1043" y="20"/>
                        </a:moveTo>
                        <a:lnTo>
                          <a:pt x="1043" y="228"/>
                        </a:lnTo>
                        <a:lnTo>
                          <a:pt x="1" y="234"/>
                        </a:lnTo>
                        <a:lnTo>
                          <a:pt x="0" y="27"/>
                        </a:lnTo>
                        <a:lnTo>
                          <a:pt x="1043" y="20"/>
                        </a:lnTo>
                        <a:close/>
                        <a:moveTo>
                          <a:pt x="4241" y="0"/>
                        </a:moveTo>
                        <a:lnTo>
                          <a:pt x="3755" y="3"/>
                        </a:lnTo>
                        <a:lnTo>
                          <a:pt x="3756" y="212"/>
                        </a:lnTo>
                        <a:lnTo>
                          <a:pt x="4242" y="209"/>
                        </a:lnTo>
                        <a:lnTo>
                          <a:pt x="4241" y="0"/>
                        </a:lnTo>
                        <a:close/>
                        <a:moveTo>
                          <a:pt x="3546" y="5"/>
                        </a:moveTo>
                        <a:lnTo>
                          <a:pt x="3547" y="213"/>
                        </a:lnTo>
                        <a:lnTo>
                          <a:pt x="2504" y="219"/>
                        </a:lnTo>
                        <a:lnTo>
                          <a:pt x="2503" y="11"/>
                        </a:lnTo>
                        <a:lnTo>
                          <a:pt x="3546" y="5"/>
                        </a:lnTo>
                        <a:close/>
                        <a:moveTo>
                          <a:pt x="2294" y="12"/>
                        </a:moveTo>
                        <a:lnTo>
                          <a:pt x="2295" y="220"/>
                        </a:lnTo>
                        <a:lnTo>
                          <a:pt x="1252" y="227"/>
                        </a:lnTo>
                        <a:lnTo>
                          <a:pt x="1251" y="19"/>
                        </a:lnTo>
                        <a:lnTo>
                          <a:pt x="2294" y="12"/>
                        </a:lnTo>
                        <a:close/>
                      </a:path>
                    </a:pathLst>
                  </a:custGeom>
                  <a:solidFill>
                    <a:srgbClr val="1F1A17"/>
                  </a:solidFill>
                  <a:ln w="9525">
                    <a:noFill/>
                    <a:round/>
                    <a:headEnd/>
                    <a:tailEnd/>
                  </a:ln>
                </p:spPr>
                <p:txBody>
                  <a:bodyPr/>
                  <a:lstStyle/>
                  <a:p>
                    <a:endParaRPr lang="zh-CN" altLang="en-US"/>
                  </a:p>
                </p:txBody>
              </p:sp>
              <p:sp>
                <p:nvSpPr>
                  <p:cNvPr id="1899598" name="Freeform 132"/>
                  <p:cNvSpPr>
                    <a:spLocks noEditPoints="1"/>
                  </p:cNvSpPr>
                  <p:nvPr/>
                </p:nvSpPr>
                <p:spPr bwMode="auto">
                  <a:xfrm>
                    <a:off x="1869" y="694"/>
                    <a:ext cx="177" cy="10"/>
                  </a:xfrm>
                  <a:custGeom>
                    <a:avLst/>
                    <a:gdLst>
                      <a:gd name="T0" fmla="*/ 1043 w 4062"/>
                      <a:gd name="T1" fmla="*/ 21 h 235"/>
                      <a:gd name="T2" fmla="*/ 1043 w 4062"/>
                      <a:gd name="T3" fmla="*/ 228 h 235"/>
                      <a:gd name="T4" fmla="*/ 1 w 4062"/>
                      <a:gd name="T5" fmla="*/ 235 h 235"/>
                      <a:gd name="T6" fmla="*/ 0 w 4062"/>
                      <a:gd name="T7" fmla="*/ 27 h 235"/>
                      <a:gd name="T8" fmla="*/ 1043 w 4062"/>
                      <a:gd name="T9" fmla="*/ 21 h 235"/>
                      <a:gd name="T10" fmla="*/ 4061 w 4062"/>
                      <a:gd name="T11" fmla="*/ 0 h 235"/>
                      <a:gd name="T12" fmla="*/ 3754 w 4062"/>
                      <a:gd name="T13" fmla="*/ 2 h 235"/>
                      <a:gd name="T14" fmla="*/ 3755 w 4062"/>
                      <a:gd name="T15" fmla="*/ 210 h 235"/>
                      <a:gd name="T16" fmla="*/ 4062 w 4062"/>
                      <a:gd name="T17" fmla="*/ 208 h 235"/>
                      <a:gd name="T18" fmla="*/ 4061 w 4062"/>
                      <a:gd name="T19" fmla="*/ 0 h 235"/>
                      <a:gd name="T20" fmla="*/ 3546 w 4062"/>
                      <a:gd name="T21" fmla="*/ 4 h 235"/>
                      <a:gd name="T22" fmla="*/ 3547 w 4062"/>
                      <a:gd name="T23" fmla="*/ 212 h 235"/>
                      <a:gd name="T24" fmla="*/ 2504 w 4062"/>
                      <a:gd name="T25" fmla="*/ 218 h 235"/>
                      <a:gd name="T26" fmla="*/ 2503 w 4062"/>
                      <a:gd name="T27" fmla="*/ 10 h 235"/>
                      <a:gd name="T28" fmla="*/ 3546 w 4062"/>
                      <a:gd name="T29" fmla="*/ 4 h 235"/>
                      <a:gd name="T30" fmla="*/ 2294 w 4062"/>
                      <a:gd name="T31" fmla="*/ 12 h 235"/>
                      <a:gd name="T32" fmla="*/ 2295 w 4062"/>
                      <a:gd name="T33" fmla="*/ 220 h 235"/>
                      <a:gd name="T34" fmla="*/ 1252 w 4062"/>
                      <a:gd name="T35" fmla="*/ 226 h 235"/>
                      <a:gd name="T36" fmla="*/ 1252 w 4062"/>
                      <a:gd name="T37" fmla="*/ 19 h 235"/>
                      <a:gd name="T38" fmla="*/ 2294 w 4062"/>
                      <a:gd name="T39" fmla="*/ 12 h 2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62"/>
                      <a:gd name="T61" fmla="*/ 0 h 235"/>
                      <a:gd name="T62" fmla="*/ 4062 w 4062"/>
                      <a:gd name="T63" fmla="*/ 235 h 23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62" h="235">
                        <a:moveTo>
                          <a:pt x="1043" y="21"/>
                        </a:moveTo>
                        <a:lnTo>
                          <a:pt x="1043" y="228"/>
                        </a:lnTo>
                        <a:lnTo>
                          <a:pt x="1" y="235"/>
                        </a:lnTo>
                        <a:lnTo>
                          <a:pt x="0" y="27"/>
                        </a:lnTo>
                        <a:lnTo>
                          <a:pt x="1043" y="21"/>
                        </a:lnTo>
                        <a:close/>
                        <a:moveTo>
                          <a:pt x="4061" y="0"/>
                        </a:moveTo>
                        <a:lnTo>
                          <a:pt x="3754" y="2"/>
                        </a:lnTo>
                        <a:lnTo>
                          <a:pt x="3755" y="210"/>
                        </a:lnTo>
                        <a:lnTo>
                          <a:pt x="4062" y="208"/>
                        </a:lnTo>
                        <a:lnTo>
                          <a:pt x="4061" y="0"/>
                        </a:lnTo>
                        <a:close/>
                        <a:moveTo>
                          <a:pt x="3546" y="4"/>
                        </a:moveTo>
                        <a:lnTo>
                          <a:pt x="3547" y="212"/>
                        </a:lnTo>
                        <a:lnTo>
                          <a:pt x="2504" y="218"/>
                        </a:lnTo>
                        <a:lnTo>
                          <a:pt x="2503" y="10"/>
                        </a:lnTo>
                        <a:lnTo>
                          <a:pt x="3546" y="4"/>
                        </a:lnTo>
                        <a:close/>
                        <a:moveTo>
                          <a:pt x="2294" y="12"/>
                        </a:moveTo>
                        <a:lnTo>
                          <a:pt x="2295" y="220"/>
                        </a:lnTo>
                        <a:lnTo>
                          <a:pt x="1252" y="226"/>
                        </a:lnTo>
                        <a:lnTo>
                          <a:pt x="1252" y="19"/>
                        </a:lnTo>
                        <a:lnTo>
                          <a:pt x="2294" y="12"/>
                        </a:lnTo>
                        <a:close/>
                      </a:path>
                    </a:pathLst>
                  </a:custGeom>
                  <a:solidFill>
                    <a:srgbClr val="FFFFFF"/>
                  </a:solidFill>
                  <a:ln w="9525">
                    <a:noFill/>
                    <a:round/>
                    <a:headEnd/>
                    <a:tailEnd/>
                  </a:ln>
                </p:spPr>
                <p:txBody>
                  <a:bodyPr/>
                  <a:lstStyle/>
                  <a:p>
                    <a:endParaRPr lang="zh-CN" altLang="en-US"/>
                  </a:p>
                </p:txBody>
              </p:sp>
              <p:sp>
                <p:nvSpPr>
                  <p:cNvPr id="1899599" name="Freeform 133"/>
                  <p:cNvSpPr>
                    <a:spLocks noEditPoints="1"/>
                  </p:cNvSpPr>
                  <p:nvPr/>
                </p:nvSpPr>
                <p:spPr bwMode="auto">
                  <a:xfrm>
                    <a:off x="1518" y="694"/>
                    <a:ext cx="185" cy="10"/>
                  </a:xfrm>
                  <a:custGeom>
                    <a:avLst/>
                    <a:gdLst>
                      <a:gd name="T0" fmla="*/ 1043 w 4241"/>
                      <a:gd name="T1" fmla="*/ 21 h 235"/>
                      <a:gd name="T2" fmla="*/ 1044 w 4241"/>
                      <a:gd name="T3" fmla="*/ 228 h 235"/>
                      <a:gd name="T4" fmla="*/ 1 w 4241"/>
                      <a:gd name="T5" fmla="*/ 235 h 235"/>
                      <a:gd name="T6" fmla="*/ 0 w 4241"/>
                      <a:gd name="T7" fmla="*/ 27 h 235"/>
                      <a:gd name="T8" fmla="*/ 1043 w 4241"/>
                      <a:gd name="T9" fmla="*/ 21 h 235"/>
                      <a:gd name="T10" fmla="*/ 4240 w 4241"/>
                      <a:gd name="T11" fmla="*/ 0 h 235"/>
                      <a:gd name="T12" fmla="*/ 3754 w 4241"/>
                      <a:gd name="T13" fmla="*/ 3 h 235"/>
                      <a:gd name="T14" fmla="*/ 3755 w 4241"/>
                      <a:gd name="T15" fmla="*/ 211 h 235"/>
                      <a:gd name="T16" fmla="*/ 4241 w 4241"/>
                      <a:gd name="T17" fmla="*/ 208 h 235"/>
                      <a:gd name="T18" fmla="*/ 4240 w 4241"/>
                      <a:gd name="T19" fmla="*/ 0 h 235"/>
                      <a:gd name="T20" fmla="*/ 3545 w 4241"/>
                      <a:gd name="T21" fmla="*/ 5 h 235"/>
                      <a:gd name="T22" fmla="*/ 3547 w 4241"/>
                      <a:gd name="T23" fmla="*/ 213 h 235"/>
                      <a:gd name="T24" fmla="*/ 2503 w 4241"/>
                      <a:gd name="T25" fmla="*/ 219 h 235"/>
                      <a:gd name="T26" fmla="*/ 2502 w 4241"/>
                      <a:gd name="T27" fmla="*/ 11 h 235"/>
                      <a:gd name="T28" fmla="*/ 3545 w 4241"/>
                      <a:gd name="T29" fmla="*/ 5 h 235"/>
                      <a:gd name="T30" fmla="*/ 2295 w 4241"/>
                      <a:gd name="T31" fmla="*/ 12 h 235"/>
                      <a:gd name="T32" fmla="*/ 2295 w 4241"/>
                      <a:gd name="T33" fmla="*/ 220 h 235"/>
                      <a:gd name="T34" fmla="*/ 1251 w 4241"/>
                      <a:gd name="T35" fmla="*/ 227 h 235"/>
                      <a:gd name="T36" fmla="*/ 1251 w 4241"/>
                      <a:gd name="T37" fmla="*/ 20 h 235"/>
                      <a:gd name="T38" fmla="*/ 2295 w 4241"/>
                      <a:gd name="T39" fmla="*/ 12 h 2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41"/>
                      <a:gd name="T61" fmla="*/ 0 h 235"/>
                      <a:gd name="T62" fmla="*/ 4241 w 4241"/>
                      <a:gd name="T63" fmla="*/ 235 h 23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41" h="235">
                        <a:moveTo>
                          <a:pt x="1043" y="21"/>
                        </a:moveTo>
                        <a:lnTo>
                          <a:pt x="1044" y="228"/>
                        </a:lnTo>
                        <a:lnTo>
                          <a:pt x="1" y="235"/>
                        </a:lnTo>
                        <a:lnTo>
                          <a:pt x="0" y="27"/>
                        </a:lnTo>
                        <a:lnTo>
                          <a:pt x="1043" y="21"/>
                        </a:lnTo>
                        <a:close/>
                        <a:moveTo>
                          <a:pt x="4240" y="0"/>
                        </a:moveTo>
                        <a:lnTo>
                          <a:pt x="3754" y="3"/>
                        </a:lnTo>
                        <a:lnTo>
                          <a:pt x="3755" y="211"/>
                        </a:lnTo>
                        <a:lnTo>
                          <a:pt x="4241" y="208"/>
                        </a:lnTo>
                        <a:lnTo>
                          <a:pt x="4240" y="0"/>
                        </a:lnTo>
                        <a:close/>
                        <a:moveTo>
                          <a:pt x="3545" y="5"/>
                        </a:moveTo>
                        <a:lnTo>
                          <a:pt x="3547" y="213"/>
                        </a:lnTo>
                        <a:lnTo>
                          <a:pt x="2503" y="219"/>
                        </a:lnTo>
                        <a:lnTo>
                          <a:pt x="2502" y="11"/>
                        </a:lnTo>
                        <a:lnTo>
                          <a:pt x="3545" y="5"/>
                        </a:lnTo>
                        <a:close/>
                        <a:moveTo>
                          <a:pt x="2295" y="12"/>
                        </a:moveTo>
                        <a:lnTo>
                          <a:pt x="2295" y="220"/>
                        </a:lnTo>
                        <a:lnTo>
                          <a:pt x="1251" y="227"/>
                        </a:lnTo>
                        <a:lnTo>
                          <a:pt x="1251" y="20"/>
                        </a:lnTo>
                        <a:lnTo>
                          <a:pt x="2295" y="12"/>
                        </a:lnTo>
                        <a:close/>
                      </a:path>
                    </a:pathLst>
                  </a:custGeom>
                  <a:solidFill>
                    <a:srgbClr val="FFFFFF"/>
                  </a:solidFill>
                  <a:ln w="9525">
                    <a:noFill/>
                    <a:round/>
                    <a:headEnd/>
                    <a:tailEnd/>
                  </a:ln>
                </p:spPr>
                <p:txBody>
                  <a:bodyPr/>
                  <a:lstStyle/>
                  <a:p>
                    <a:endParaRPr lang="zh-CN" altLang="en-US"/>
                  </a:p>
                </p:txBody>
              </p:sp>
              <p:sp>
                <p:nvSpPr>
                  <p:cNvPr id="1899600" name="Freeform 134"/>
                  <p:cNvSpPr>
                    <a:spLocks/>
                  </p:cNvSpPr>
                  <p:nvPr/>
                </p:nvSpPr>
                <p:spPr bwMode="auto">
                  <a:xfrm>
                    <a:off x="1546" y="508"/>
                    <a:ext cx="196" cy="117"/>
                  </a:xfrm>
                  <a:custGeom>
                    <a:avLst/>
                    <a:gdLst>
                      <a:gd name="T0" fmla="*/ 4513 w 4513"/>
                      <a:gd name="T1" fmla="*/ 2108 h 2691"/>
                      <a:gd name="T2" fmla="*/ 3340 w 4513"/>
                      <a:gd name="T3" fmla="*/ 818 h 2691"/>
                      <a:gd name="T4" fmla="*/ 1330 w 4513"/>
                      <a:gd name="T5" fmla="*/ 792 h 2691"/>
                      <a:gd name="T6" fmla="*/ 1313 w 4513"/>
                      <a:gd name="T7" fmla="*/ 0 h 2691"/>
                      <a:gd name="T8" fmla="*/ 0 w 4513"/>
                      <a:gd name="T9" fmla="*/ 1162 h 2691"/>
                      <a:gd name="T10" fmla="*/ 1305 w 4513"/>
                      <a:gd name="T11" fmla="*/ 2409 h 2691"/>
                      <a:gd name="T12" fmla="*/ 1305 w 4513"/>
                      <a:gd name="T13" fmla="*/ 1584 h 2691"/>
                      <a:gd name="T14" fmla="*/ 2823 w 4513"/>
                      <a:gd name="T15" fmla="*/ 1584 h 2691"/>
                      <a:gd name="T16" fmla="*/ 2835 w 4513"/>
                      <a:gd name="T17" fmla="*/ 1595 h 2691"/>
                      <a:gd name="T18" fmla="*/ 2870 w 4513"/>
                      <a:gd name="T19" fmla="*/ 1629 h 2691"/>
                      <a:gd name="T20" fmla="*/ 2924 w 4513"/>
                      <a:gd name="T21" fmla="*/ 1681 h 2691"/>
                      <a:gd name="T22" fmla="*/ 2995 w 4513"/>
                      <a:gd name="T23" fmla="*/ 1749 h 2691"/>
                      <a:gd name="T24" fmla="*/ 3077 w 4513"/>
                      <a:gd name="T25" fmla="*/ 1829 h 2691"/>
                      <a:gd name="T26" fmla="*/ 3169 w 4513"/>
                      <a:gd name="T27" fmla="*/ 1920 h 2691"/>
                      <a:gd name="T28" fmla="*/ 3268 w 4513"/>
                      <a:gd name="T29" fmla="*/ 2016 h 2691"/>
                      <a:gd name="T30" fmla="*/ 3369 w 4513"/>
                      <a:gd name="T31" fmla="*/ 2117 h 2691"/>
                      <a:gd name="T32" fmla="*/ 3469 w 4513"/>
                      <a:gd name="T33" fmla="*/ 2218 h 2691"/>
                      <a:gd name="T34" fmla="*/ 3565 w 4513"/>
                      <a:gd name="T35" fmla="*/ 2317 h 2691"/>
                      <a:gd name="T36" fmla="*/ 3655 w 4513"/>
                      <a:gd name="T37" fmla="*/ 2410 h 2691"/>
                      <a:gd name="T38" fmla="*/ 3734 w 4513"/>
                      <a:gd name="T39" fmla="*/ 2495 h 2691"/>
                      <a:gd name="T40" fmla="*/ 3768 w 4513"/>
                      <a:gd name="T41" fmla="*/ 2533 h 2691"/>
                      <a:gd name="T42" fmla="*/ 3798 w 4513"/>
                      <a:gd name="T43" fmla="*/ 2569 h 2691"/>
                      <a:gd name="T44" fmla="*/ 3825 w 4513"/>
                      <a:gd name="T45" fmla="*/ 2599 h 2691"/>
                      <a:gd name="T46" fmla="*/ 3847 w 4513"/>
                      <a:gd name="T47" fmla="*/ 2627 h 2691"/>
                      <a:gd name="T48" fmla="*/ 3863 w 4513"/>
                      <a:gd name="T49" fmla="*/ 2650 h 2691"/>
                      <a:gd name="T50" fmla="*/ 3875 w 4513"/>
                      <a:gd name="T51" fmla="*/ 2668 h 2691"/>
                      <a:gd name="T52" fmla="*/ 3879 w 4513"/>
                      <a:gd name="T53" fmla="*/ 2682 h 2691"/>
                      <a:gd name="T54" fmla="*/ 3878 w 4513"/>
                      <a:gd name="T55" fmla="*/ 2689 h 2691"/>
                      <a:gd name="T56" fmla="*/ 3877 w 4513"/>
                      <a:gd name="T57" fmla="*/ 2691 h 2691"/>
                      <a:gd name="T58" fmla="*/ 3891 w 4513"/>
                      <a:gd name="T59" fmla="*/ 2680 h 2691"/>
                      <a:gd name="T60" fmla="*/ 3918 w 4513"/>
                      <a:gd name="T61" fmla="*/ 2655 h 2691"/>
                      <a:gd name="T62" fmla="*/ 3956 w 4513"/>
                      <a:gd name="T63" fmla="*/ 2620 h 2691"/>
                      <a:gd name="T64" fmla="*/ 4003 w 4513"/>
                      <a:gd name="T65" fmla="*/ 2578 h 2691"/>
                      <a:gd name="T66" fmla="*/ 4057 w 4513"/>
                      <a:gd name="T67" fmla="*/ 2528 h 2691"/>
                      <a:gd name="T68" fmla="*/ 4116 w 4513"/>
                      <a:gd name="T69" fmla="*/ 2474 h 2691"/>
                      <a:gd name="T70" fmla="*/ 4177 w 4513"/>
                      <a:gd name="T71" fmla="*/ 2418 h 2691"/>
                      <a:gd name="T72" fmla="*/ 4238 w 4513"/>
                      <a:gd name="T73" fmla="*/ 2361 h 2691"/>
                      <a:gd name="T74" fmla="*/ 4299 w 4513"/>
                      <a:gd name="T75" fmla="*/ 2305 h 2691"/>
                      <a:gd name="T76" fmla="*/ 4356 w 4513"/>
                      <a:gd name="T77" fmla="*/ 2253 h 2691"/>
                      <a:gd name="T78" fmla="*/ 4407 w 4513"/>
                      <a:gd name="T79" fmla="*/ 2206 h 2691"/>
                      <a:gd name="T80" fmla="*/ 4450 w 4513"/>
                      <a:gd name="T81" fmla="*/ 2166 h 2691"/>
                      <a:gd name="T82" fmla="*/ 4483 w 4513"/>
                      <a:gd name="T83" fmla="*/ 2135 h 2691"/>
                      <a:gd name="T84" fmla="*/ 4506 w 4513"/>
                      <a:gd name="T85" fmla="*/ 2115 h 2691"/>
                      <a:gd name="T86" fmla="*/ 4513 w 4513"/>
                      <a:gd name="T87" fmla="*/ 2108 h 269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513"/>
                      <a:gd name="T133" fmla="*/ 0 h 2691"/>
                      <a:gd name="T134" fmla="*/ 4513 w 4513"/>
                      <a:gd name="T135" fmla="*/ 2691 h 269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513" h="2691">
                        <a:moveTo>
                          <a:pt x="4513" y="2108"/>
                        </a:moveTo>
                        <a:lnTo>
                          <a:pt x="3340" y="818"/>
                        </a:lnTo>
                        <a:lnTo>
                          <a:pt x="1330" y="792"/>
                        </a:lnTo>
                        <a:lnTo>
                          <a:pt x="1313" y="0"/>
                        </a:lnTo>
                        <a:lnTo>
                          <a:pt x="0" y="1162"/>
                        </a:lnTo>
                        <a:lnTo>
                          <a:pt x="1305" y="2409"/>
                        </a:lnTo>
                        <a:lnTo>
                          <a:pt x="1305" y="1584"/>
                        </a:lnTo>
                        <a:lnTo>
                          <a:pt x="2823" y="1584"/>
                        </a:lnTo>
                        <a:lnTo>
                          <a:pt x="2835" y="1595"/>
                        </a:lnTo>
                        <a:lnTo>
                          <a:pt x="2870" y="1629"/>
                        </a:lnTo>
                        <a:lnTo>
                          <a:pt x="2924" y="1681"/>
                        </a:lnTo>
                        <a:lnTo>
                          <a:pt x="2995" y="1749"/>
                        </a:lnTo>
                        <a:lnTo>
                          <a:pt x="3077" y="1829"/>
                        </a:lnTo>
                        <a:lnTo>
                          <a:pt x="3169" y="1920"/>
                        </a:lnTo>
                        <a:lnTo>
                          <a:pt x="3268" y="2016"/>
                        </a:lnTo>
                        <a:lnTo>
                          <a:pt x="3369" y="2117"/>
                        </a:lnTo>
                        <a:lnTo>
                          <a:pt x="3469" y="2218"/>
                        </a:lnTo>
                        <a:lnTo>
                          <a:pt x="3565" y="2317"/>
                        </a:lnTo>
                        <a:lnTo>
                          <a:pt x="3655" y="2410"/>
                        </a:lnTo>
                        <a:lnTo>
                          <a:pt x="3734" y="2495"/>
                        </a:lnTo>
                        <a:lnTo>
                          <a:pt x="3768" y="2533"/>
                        </a:lnTo>
                        <a:lnTo>
                          <a:pt x="3798" y="2569"/>
                        </a:lnTo>
                        <a:lnTo>
                          <a:pt x="3825" y="2599"/>
                        </a:lnTo>
                        <a:lnTo>
                          <a:pt x="3847" y="2627"/>
                        </a:lnTo>
                        <a:lnTo>
                          <a:pt x="3863" y="2650"/>
                        </a:lnTo>
                        <a:lnTo>
                          <a:pt x="3875" y="2668"/>
                        </a:lnTo>
                        <a:lnTo>
                          <a:pt x="3879" y="2682"/>
                        </a:lnTo>
                        <a:lnTo>
                          <a:pt x="3878" y="2689"/>
                        </a:lnTo>
                        <a:lnTo>
                          <a:pt x="3877" y="2691"/>
                        </a:lnTo>
                        <a:lnTo>
                          <a:pt x="3891" y="2680"/>
                        </a:lnTo>
                        <a:lnTo>
                          <a:pt x="3918" y="2655"/>
                        </a:lnTo>
                        <a:lnTo>
                          <a:pt x="3956" y="2620"/>
                        </a:lnTo>
                        <a:lnTo>
                          <a:pt x="4003" y="2578"/>
                        </a:lnTo>
                        <a:lnTo>
                          <a:pt x="4057" y="2528"/>
                        </a:lnTo>
                        <a:lnTo>
                          <a:pt x="4116" y="2474"/>
                        </a:lnTo>
                        <a:lnTo>
                          <a:pt x="4177" y="2418"/>
                        </a:lnTo>
                        <a:lnTo>
                          <a:pt x="4238" y="2361"/>
                        </a:lnTo>
                        <a:lnTo>
                          <a:pt x="4299" y="2305"/>
                        </a:lnTo>
                        <a:lnTo>
                          <a:pt x="4356" y="2253"/>
                        </a:lnTo>
                        <a:lnTo>
                          <a:pt x="4407" y="2206"/>
                        </a:lnTo>
                        <a:lnTo>
                          <a:pt x="4450" y="2166"/>
                        </a:lnTo>
                        <a:lnTo>
                          <a:pt x="4483" y="2135"/>
                        </a:lnTo>
                        <a:lnTo>
                          <a:pt x="4506" y="2115"/>
                        </a:lnTo>
                        <a:lnTo>
                          <a:pt x="4513" y="2108"/>
                        </a:lnTo>
                        <a:close/>
                      </a:path>
                    </a:pathLst>
                  </a:custGeom>
                  <a:solidFill>
                    <a:srgbClr val="1F1A17"/>
                  </a:solidFill>
                  <a:ln w="9525">
                    <a:noFill/>
                    <a:round/>
                    <a:headEnd/>
                    <a:tailEnd/>
                  </a:ln>
                </p:spPr>
                <p:txBody>
                  <a:bodyPr/>
                  <a:lstStyle/>
                  <a:p>
                    <a:endParaRPr lang="zh-CN" altLang="en-US"/>
                  </a:p>
                </p:txBody>
              </p:sp>
              <p:sp>
                <p:nvSpPr>
                  <p:cNvPr id="1899601" name="Freeform 135"/>
                  <p:cNvSpPr>
                    <a:spLocks/>
                  </p:cNvSpPr>
                  <p:nvPr/>
                </p:nvSpPr>
                <p:spPr bwMode="auto">
                  <a:xfrm>
                    <a:off x="1835" y="508"/>
                    <a:ext cx="196" cy="117"/>
                  </a:xfrm>
                  <a:custGeom>
                    <a:avLst/>
                    <a:gdLst>
                      <a:gd name="T0" fmla="*/ 0 w 4513"/>
                      <a:gd name="T1" fmla="*/ 2108 h 2692"/>
                      <a:gd name="T2" fmla="*/ 1174 w 4513"/>
                      <a:gd name="T3" fmla="*/ 818 h 2692"/>
                      <a:gd name="T4" fmla="*/ 3184 w 4513"/>
                      <a:gd name="T5" fmla="*/ 792 h 2692"/>
                      <a:gd name="T6" fmla="*/ 3200 w 4513"/>
                      <a:gd name="T7" fmla="*/ 0 h 2692"/>
                      <a:gd name="T8" fmla="*/ 4513 w 4513"/>
                      <a:gd name="T9" fmla="*/ 1162 h 2692"/>
                      <a:gd name="T10" fmla="*/ 3209 w 4513"/>
                      <a:gd name="T11" fmla="*/ 2409 h 2692"/>
                      <a:gd name="T12" fmla="*/ 3209 w 4513"/>
                      <a:gd name="T13" fmla="*/ 1584 h 2692"/>
                      <a:gd name="T14" fmla="*/ 1690 w 4513"/>
                      <a:gd name="T15" fmla="*/ 1584 h 2692"/>
                      <a:gd name="T16" fmla="*/ 1678 w 4513"/>
                      <a:gd name="T17" fmla="*/ 1595 h 2692"/>
                      <a:gd name="T18" fmla="*/ 1643 w 4513"/>
                      <a:gd name="T19" fmla="*/ 1629 h 2692"/>
                      <a:gd name="T20" fmla="*/ 1589 w 4513"/>
                      <a:gd name="T21" fmla="*/ 1681 h 2692"/>
                      <a:gd name="T22" fmla="*/ 1518 w 4513"/>
                      <a:gd name="T23" fmla="*/ 1749 h 2692"/>
                      <a:gd name="T24" fmla="*/ 1436 w 4513"/>
                      <a:gd name="T25" fmla="*/ 1829 h 2692"/>
                      <a:gd name="T26" fmla="*/ 1343 w 4513"/>
                      <a:gd name="T27" fmla="*/ 1920 h 2692"/>
                      <a:gd name="T28" fmla="*/ 1244 w 4513"/>
                      <a:gd name="T29" fmla="*/ 2016 h 2692"/>
                      <a:gd name="T30" fmla="*/ 1144 w 4513"/>
                      <a:gd name="T31" fmla="*/ 2117 h 2692"/>
                      <a:gd name="T32" fmla="*/ 1044 w 4513"/>
                      <a:gd name="T33" fmla="*/ 2218 h 2692"/>
                      <a:gd name="T34" fmla="*/ 947 w 4513"/>
                      <a:gd name="T35" fmla="*/ 2317 h 2692"/>
                      <a:gd name="T36" fmla="*/ 858 w 4513"/>
                      <a:gd name="T37" fmla="*/ 2410 h 2692"/>
                      <a:gd name="T38" fmla="*/ 779 w 4513"/>
                      <a:gd name="T39" fmla="*/ 2495 h 2692"/>
                      <a:gd name="T40" fmla="*/ 745 w 4513"/>
                      <a:gd name="T41" fmla="*/ 2533 h 2692"/>
                      <a:gd name="T42" fmla="*/ 714 w 4513"/>
                      <a:gd name="T43" fmla="*/ 2569 h 2692"/>
                      <a:gd name="T44" fmla="*/ 687 w 4513"/>
                      <a:gd name="T45" fmla="*/ 2599 h 2692"/>
                      <a:gd name="T46" fmla="*/ 666 w 4513"/>
                      <a:gd name="T47" fmla="*/ 2627 h 2692"/>
                      <a:gd name="T48" fmla="*/ 649 w 4513"/>
                      <a:gd name="T49" fmla="*/ 2650 h 2692"/>
                      <a:gd name="T50" fmla="*/ 639 w 4513"/>
                      <a:gd name="T51" fmla="*/ 2668 h 2692"/>
                      <a:gd name="T52" fmla="*/ 634 w 4513"/>
                      <a:gd name="T53" fmla="*/ 2682 h 2692"/>
                      <a:gd name="T54" fmla="*/ 635 w 4513"/>
                      <a:gd name="T55" fmla="*/ 2689 h 2692"/>
                      <a:gd name="T56" fmla="*/ 637 w 4513"/>
                      <a:gd name="T57" fmla="*/ 2692 h 2692"/>
                      <a:gd name="T58" fmla="*/ 636 w 4513"/>
                      <a:gd name="T59" fmla="*/ 2691 h 2692"/>
                      <a:gd name="T60" fmla="*/ 631 w 4513"/>
                      <a:gd name="T61" fmla="*/ 2687 h 2692"/>
                      <a:gd name="T62" fmla="*/ 622 w 4513"/>
                      <a:gd name="T63" fmla="*/ 2680 h 2692"/>
                      <a:gd name="T64" fmla="*/ 595 w 4513"/>
                      <a:gd name="T65" fmla="*/ 2655 h 2692"/>
                      <a:gd name="T66" fmla="*/ 557 w 4513"/>
                      <a:gd name="T67" fmla="*/ 2620 h 2692"/>
                      <a:gd name="T68" fmla="*/ 510 w 4513"/>
                      <a:gd name="T69" fmla="*/ 2578 h 2692"/>
                      <a:gd name="T70" fmla="*/ 456 w 4513"/>
                      <a:gd name="T71" fmla="*/ 2528 h 2692"/>
                      <a:gd name="T72" fmla="*/ 398 w 4513"/>
                      <a:gd name="T73" fmla="*/ 2474 h 2692"/>
                      <a:gd name="T74" fmla="*/ 336 w 4513"/>
                      <a:gd name="T75" fmla="*/ 2418 h 2692"/>
                      <a:gd name="T76" fmla="*/ 274 w 4513"/>
                      <a:gd name="T77" fmla="*/ 2361 h 2692"/>
                      <a:gd name="T78" fmla="*/ 214 w 4513"/>
                      <a:gd name="T79" fmla="*/ 2305 h 2692"/>
                      <a:gd name="T80" fmla="*/ 157 w 4513"/>
                      <a:gd name="T81" fmla="*/ 2253 h 2692"/>
                      <a:gd name="T82" fmla="*/ 106 w 4513"/>
                      <a:gd name="T83" fmla="*/ 2206 h 2692"/>
                      <a:gd name="T84" fmla="*/ 62 w 4513"/>
                      <a:gd name="T85" fmla="*/ 2166 h 2692"/>
                      <a:gd name="T86" fmla="*/ 30 w 4513"/>
                      <a:gd name="T87" fmla="*/ 2135 h 2692"/>
                      <a:gd name="T88" fmla="*/ 8 w 4513"/>
                      <a:gd name="T89" fmla="*/ 2115 h 2692"/>
                      <a:gd name="T90" fmla="*/ 0 w 4513"/>
                      <a:gd name="T91" fmla="*/ 2108 h 26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13"/>
                      <a:gd name="T139" fmla="*/ 0 h 2692"/>
                      <a:gd name="T140" fmla="*/ 4513 w 4513"/>
                      <a:gd name="T141" fmla="*/ 2692 h 269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13" h="2692">
                        <a:moveTo>
                          <a:pt x="0" y="2108"/>
                        </a:moveTo>
                        <a:lnTo>
                          <a:pt x="1174" y="818"/>
                        </a:lnTo>
                        <a:lnTo>
                          <a:pt x="3184" y="792"/>
                        </a:lnTo>
                        <a:lnTo>
                          <a:pt x="3200" y="0"/>
                        </a:lnTo>
                        <a:lnTo>
                          <a:pt x="4513" y="1162"/>
                        </a:lnTo>
                        <a:lnTo>
                          <a:pt x="3209" y="2409"/>
                        </a:lnTo>
                        <a:lnTo>
                          <a:pt x="3209" y="1584"/>
                        </a:lnTo>
                        <a:lnTo>
                          <a:pt x="1690" y="1584"/>
                        </a:lnTo>
                        <a:lnTo>
                          <a:pt x="1678" y="1595"/>
                        </a:lnTo>
                        <a:lnTo>
                          <a:pt x="1643" y="1629"/>
                        </a:lnTo>
                        <a:lnTo>
                          <a:pt x="1589" y="1681"/>
                        </a:lnTo>
                        <a:lnTo>
                          <a:pt x="1518" y="1749"/>
                        </a:lnTo>
                        <a:lnTo>
                          <a:pt x="1436" y="1829"/>
                        </a:lnTo>
                        <a:lnTo>
                          <a:pt x="1343" y="1920"/>
                        </a:lnTo>
                        <a:lnTo>
                          <a:pt x="1244" y="2016"/>
                        </a:lnTo>
                        <a:lnTo>
                          <a:pt x="1144" y="2117"/>
                        </a:lnTo>
                        <a:lnTo>
                          <a:pt x="1044" y="2218"/>
                        </a:lnTo>
                        <a:lnTo>
                          <a:pt x="947" y="2317"/>
                        </a:lnTo>
                        <a:lnTo>
                          <a:pt x="858" y="2410"/>
                        </a:lnTo>
                        <a:lnTo>
                          <a:pt x="779" y="2495"/>
                        </a:lnTo>
                        <a:lnTo>
                          <a:pt x="745" y="2533"/>
                        </a:lnTo>
                        <a:lnTo>
                          <a:pt x="714" y="2569"/>
                        </a:lnTo>
                        <a:lnTo>
                          <a:pt x="687" y="2599"/>
                        </a:lnTo>
                        <a:lnTo>
                          <a:pt x="666" y="2627"/>
                        </a:lnTo>
                        <a:lnTo>
                          <a:pt x="649" y="2650"/>
                        </a:lnTo>
                        <a:lnTo>
                          <a:pt x="639" y="2668"/>
                        </a:lnTo>
                        <a:lnTo>
                          <a:pt x="634" y="2682"/>
                        </a:lnTo>
                        <a:lnTo>
                          <a:pt x="635" y="2689"/>
                        </a:lnTo>
                        <a:lnTo>
                          <a:pt x="637" y="2692"/>
                        </a:lnTo>
                        <a:lnTo>
                          <a:pt x="636" y="2691"/>
                        </a:lnTo>
                        <a:lnTo>
                          <a:pt x="631" y="2687"/>
                        </a:lnTo>
                        <a:lnTo>
                          <a:pt x="622" y="2680"/>
                        </a:lnTo>
                        <a:lnTo>
                          <a:pt x="595" y="2655"/>
                        </a:lnTo>
                        <a:lnTo>
                          <a:pt x="557" y="2620"/>
                        </a:lnTo>
                        <a:lnTo>
                          <a:pt x="510" y="2578"/>
                        </a:lnTo>
                        <a:lnTo>
                          <a:pt x="456" y="2528"/>
                        </a:lnTo>
                        <a:lnTo>
                          <a:pt x="398" y="2474"/>
                        </a:lnTo>
                        <a:lnTo>
                          <a:pt x="336" y="2418"/>
                        </a:lnTo>
                        <a:lnTo>
                          <a:pt x="274" y="2361"/>
                        </a:lnTo>
                        <a:lnTo>
                          <a:pt x="214" y="2305"/>
                        </a:lnTo>
                        <a:lnTo>
                          <a:pt x="157" y="2253"/>
                        </a:lnTo>
                        <a:lnTo>
                          <a:pt x="106" y="2206"/>
                        </a:lnTo>
                        <a:lnTo>
                          <a:pt x="62" y="2166"/>
                        </a:lnTo>
                        <a:lnTo>
                          <a:pt x="30" y="2135"/>
                        </a:lnTo>
                        <a:lnTo>
                          <a:pt x="8" y="2115"/>
                        </a:lnTo>
                        <a:lnTo>
                          <a:pt x="0" y="2108"/>
                        </a:lnTo>
                        <a:close/>
                      </a:path>
                    </a:pathLst>
                  </a:custGeom>
                  <a:solidFill>
                    <a:srgbClr val="1F1A17"/>
                  </a:solidFill>
                  <a:ln w="9525">
                    <a:noFill/>
                    <a:round/>
                    <a:headEnd/>
                    <a:tailEnd/>
                  </a:ln>
                </p:spPr>
                <p:txBody>
                  <a:bodyPr/>
                  <a:lstStyle/>
                  <a:p>
                    <a:endParaRPr lang="zh-CN" altLang="en-US"/>
                  </a:p>
                </p:txBody>
              </p:sp>
              <p:sp>
                <p:nvSpPr>
                  <p:cNvPr id="1899602" name="Freeform 136"/>
                  <p:cNvSpPr>
                    <a:spLocks/>
                  </p:cNvSpPr>
                  <p:nvPr/>
                </p:nvSpPr>
                <p:spPr bwMode="auto">
                  <a:xfrm>
                    <a:off x="1546" y="780"/>
                    <a:ext cx="196" cy="117"/>
                  </a:xfrm>
                  <a:custGeom>
                    <a:avLst/>
                    <a:gdLst>
                      <a:gd name="T0" fmla="*/ 4513 w 4513"/>
                      <a:gd name="T1" fmla="*/ 583 h 2690"/>
                      <a:gd name="T2" fmla="*/ 3340 w 4513"/>
                      <a:gd name="T3" fmla="*/ 1873 h 2690"/>
                      <a:gd name="T4" fmla="*/ 1330 w 4513"/>
                      <a:gd name="T5" fmla="*/ 1899 h 2690"/>
                      <a:gd name="T6" fmla="*/ 1313 w 4513"/>
                      <a:gd name="T7" fmla="*/ 2690 h 2690"/>
                      <a:gd name="T8" fmla="*/ 0 w 4513"/>
                      <a:gd name="T9" fmla="*/ 1530 h 2690"/>
                      <a:gd name="T10" fmla="*/ 1305 w 4513"/>
                      <a:gd name="T11" fmla="*/ 282 h 2690"/>
                      <a:gd name="T12" fmla="*/ 1305 w 4513"/>
                      <a:gd name="T13" fmla="*/ 1108 h 2690"/>
                      <a:gd name="T14" fmla="*/ 2823 w 4513"/>
                      <a:gd name="T15" fmla="*/ 1108 h 2690"/>
                      <a:gd name="T16" fmla="*/ 2835 w 4513"/>
                      <a:gd name="T17" fmla="*/ 1096 h 2690"/>
                      <a:gd name="T18" fmla="*/ 2870 w 4513"/>
                      <a:gd name="T19" fmla="*/ 1063 h 2690"/>
                      <a:gd name="T20" fmla="*/ 2924 w 4513"/>
                      <a:gd name="T21" fmla="*/ 1010 h 2690"/>
                      <a:gd name="T22" fmla="*/ 2995 w 4513"/>
                      <a:gd name="T23" fmla="*/ 942 h 2690"/>
                      <a:gd name="T24" fmla="*/ 3077 w 4513"/>
                      <a:gd name="T25" fmla="*/ 861 h 2690"/>
                      <a:gd name="T26" fmla="*/ 3169 w 4513"/>
                      <a:gd name="T27" fmla="*/ 772 h 2690"/>
                      <a:gd name="T28" fmla="*/ 3268 w 4513"/>
                      <a:gd name="T29" fmla="*/ 675 h 2690"/>
                      <a:gd name="T30" fmla="*/ 3369 w 4513"/>
                      <a:gd name="T31" fmla="*/ 574 h 2690"/>
                      <a:gd name="T32" fmla="*/ 3469 w 4513"/>
                      <a:gd name="T33" fmla="*/ 473 h 2690"/>
                      <a:gd name="T34" fmla="*/ 3565 w 4513"/>
                      <a:gd name="T35" fmla="*/ 375 h 2690"/>
                      <a:gd name="T36" fmla="*/ 3655 w 4513"/>
                      <a:gd name="T37" fmla="*/ 281 h 2690"/>
                      <a:gd name="T38" fmla="*/ 3734 w 4513"/>
                      <a:gd name="T39" fmla="*/ 196 h 2690"/>
                      <a:gd name="T40" fmla="*/ 3768 w 4513"/>
                      <a:gd name="T41" fmla="*/ 158 h 2690"/>
                      <a:gd name="T42" fmla="*/ 3798 w 4513"/>
                      <a:gd name="T43" fmla="*/ 123 h 2690"/>
                      <a:gd name="T44" fmla="*/ 3825 w 4513"/>
                      <a:gd name="T45" fmla="*/ 91 h 2690"/>
                      <a:gd name="T46" fmla="*/ 3847 w 4513"/>
                      <a:gd name="T47" fmla="*/ 64 h 2690"/>
                      <a:gd name="T48" fmla="*/ 3863 w 4513"/>
                      <a:gd name="T49" fmla="*/ 41 h 2690"/>
                      <a:gd name="T50" fmla="*/ 3875 w 4513"/>
                      <a:gd name="T51" fmla="*/ 22 h 2690"/>
                      <a:gd name="T52" fmla="*/ 3879 w 4513"/>
                      <a:gd name="T53" fmla="*/ 9 h 2690"/>
                      <a:gd name="T54" fmla="*/ 3878 w 4513"/>
                      <a:gd name="T55" fmla="*/ 2 h 2690"/>
                      <a:gd name="T56" fmla="*/ 3877 w 4513"/>
                      <a:gd name="T57" fmla="*/ 0 h 2690"/>
                      <a:gd name="T58" fmla="*/ 3891 w 4513"/>
                      <a:gd name="T59" fmla="*/ 12 h 2690"/>
                      <a:gd name="T60" fmla="*/ 3918 w 4513"/>
                      <a:gd name="T61" fmla="*/ 37 h 2690"/>
                      <a:gd name="T62" fmla="*/ 3956 w 4513"/>
                      <a:gd name="T63" fmla="*/ 71 h 2690"/>
                      <a:gd name="T64" fmla="*/ 4003 w 4513"/>
                      <a:gd name="T65" fmla="*/ 114 h 2690"/>
                      <a:gd name="T66" fmla="*/ 4057 w 4513"/>
                      <a:gd name="T67" fmla="*/ 163 h 2690"/>
                      <a:gd name="T68" fmla="*/ 4116 w 4513"/>
                      <a:gd name="T69" fmla="*/ 217 h 2690"/>
                      <a:gd name="T70" fmla="*/ 4177 w 4513"/>
                      <a:gd name="T71" fmla="*/ 273 h 2690"/>
                      <a:gd name="T72" fmla="*/ 4238 w 4513"/>
                      <a:gd name="T73" fmla="*/ 330 h 2690"/>
                      <a:gd name="T74" fmla="*/ 4299 w 4513"/>
                      <a:gd name="T75" fmla="*/ 385 h 2690"/>
                      <a:gd name="T76" fmla="*/ 4356 w 4513"/>
                      <a:gd name="T77" fmla="*/ 438 h 2690"/>
                      <a:gd name="T78" fmla="*/ 4407 w 4513"/>
                      <a:gd name="T79" fmla="*/ 485 h 2690"/>
                      <a:gd name="T80" fmla="*/ 4450 w 4513"/>
                      <a:gd name="T81" fmla="*/ 525 h 2690"/>
                      <a:gd name="T82" fmla="*/ 4483 w 4513"/>
                      <a:gd name="T83" fmla="*/ 556 h 2690"/>
                      <a:gd name="T84" fmla="*/ 4506 w 4513"/>
                      <a:gd name="T85" fmla="*/ 576 h 2690"/>
                      <a:gd name="T86" fmla="*/ 4513 w 4513"/>
                      <a:gd name="T87" fmla="*/ 583 h 269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513"/>
                      <a:gd name="T133" fmla="*/ 0 h 2690"/>
                      <a:gd name="T134" fmla="*/ 4513 w 4513"/>
                      <a:gd name="T135" fmla="*/ 2690 h 269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513" h="2690">
                        <a:moveTo>
                          <a:pt x="4513" y="583"/>
                        </a:moveTo>
                        <a:lnTo>
                          <a:pt x="3340" y="1873"/>
                        </a:lnTo>
                        <a:lnTo>
                          <a:pt x="1330" y="1899"/>
                        </a:lnTo>
                        <a:lnTo>
                          <a:pt x="1313" y="2690"/>
                        </a:lnTo>
                        <a:lnTo>
                          <a:pt x="0" y="1530"/>
                        </a:lnTo>
                        <a:lnTo>
                          <a:pt x="1305" y="282"/>
                        </a:lnTo>
                        <a:lnTo>
                          <a:pt x="1305" y="1108"/>
                        </a:lnTo>
                        <a:lnTo>
                          <a:pt x="2823" y="1108"/>
                        </a:lnTo>
                        <a:lnTo>
                          <a:pt x="2835" y="1096"/>
                        </a:lnTo>
                        <a:lnTo>
                          <a:pt x="2870" y="1063"/>
                        </a:lnTo>
                        <a:lnTo>
                          <a:pt x="2924" y="1010"/>
                        </a:lnTo>
                        <a:lnTo>
                          <a:pt x="2995" y="942"/>
                        </a:lnTo>
                        <a:lnTo>
                          <a:pt x="3077" y="861"/>
                        </a:lnTo>
                        <a:lnTo>
                          <a:pt x="3169" y="772"/>
                        </a:lnTo>
                        <a:lnTo>
                          <a:pt x="3268" y="675"/>
                        </a:lnTo>
                        <a:lnTo>
                          <a:pt x="3369" y="574"/>
                        </a:lnTo>
                        <a:lnTo>
                          <a:pt x="3469" y="473"/>
                        </a:lnTo>
                        <a:lnTo>
                          <a:pt x="3565" y="375"/>
                        </a:lnTo>
                        <a:lnTo>
                          <a:pt x="3655" y="281"/>
                        </a:lnTo>
                        <a:lnTo>
                          <a:pt x="3734" y="196"/>
                        </a:lnTo>
                        <a:lnTo>
                          <a:pt x="3768" y="158"/>
                        </a:lnTo>
                        <a:lnTo>
                          <a:pt x="3798" y="123"/>
                        </a:lnTo>
                        <a:lnTo>
                          <a:pt x="3825" y="91"/>
                        </a:lnTo>
                        <a:lnTo>
                          <a:pt x="3847" y="64"/>
                        </a:lnTo>
                        <a:lnTo>
                          <a:pt x="3863" y="41"/>
                        </a:lnTo>
                        <a:lnTo>
                          <a:pt x="3875" y="22"/>
                        </a:lnTo>
                        <a:lnTo>
                          <a:pt x="3879" y="9"/>
                        </a:lnTo>
                        <a:lnTo>
                          <a:pt x="3878" y="2"/>
                        </a:lnTo>
                        <a:lnTo>
                          <a:pt x="3877" y="0"/>
                        </a:lnTo>
                        <a:lnTo>
                          <a:pt x="3891" y="12"/>
                        </a:lnTo>
                        <a:lnTo>
                          <a:pt x="3918" y="37"/>
                        </a:lnTo>
                        <a:lnTo>
                          <a:pt x="3956" y="71"/>
                        </a:lnTo>
                        <a:lnTo>
                          <a:pt x="4003" y="114"/>
                        </a:lnTo>
                        <a:lnTo>
                          <a:pt x="4057" y="163"/>
                        </a:lnTo>
                        <a:lnTo>
                          <a:pt x="4116" y="217"/>
                        </a:lnTo>
                        <a:lnTo>
                          <a:pt x="4177" y="273"/>
                        </a:lnTo>
                        <a:lnTo>
                          <a:pt x="4238" y="330"/>
                        </a:lnTo>
                        <a:lnTo>
                          <a:pt x="4299" y="385"/>
                        </a:lnTo>
                        <a:lnTo>
                          <a:pt x="4356" y="438"/>
                        </a:lnTo>
                        <a:lnTo>
                          <a:pt x="4407" y="485"/>
                        </a:lnTo>
                        <a:lnTo>
                          <a:pt x="4450" y="525"/>
                        </a:lnTo>
                        <a:lnTo>
                          <a:pt x="4483" y="556"/>
                        </a:lnTo>
                        <a:lnTo>
                          <a:pt x="4506" y="576"/>
                        </a:lnTo>
                        <a:lnTo>
                          <a:pt x="4513" y="583"/>
                        </a:lnTo>
                        <a:close/>
                      </a:path>
                    </a:pathLst>
                  </a:custGeom>
                  <a:solidFill>
                    <a:srgbClr val="1F1A17"/>
                  </a:solidFill>
                  <a:ln w="9525">
                    <a:noFill/>
                    <a:round/>
                    <a:headEnd/>
                    <a:tailEnd/>
                  </a:ln>
                </p:spPr>
                <p:txBody>
                  <a:bodyPr/>
                  <a:lstStyle/>
                  <a:p>
                    <a:endParaRPr lang="zh-CN" altLang="en-US"/>
                  </a:p>
                </p:txBody>
              </p:sp>
              <p:sp>
                <p:nvSpPr>
                  <p:cNvPr id="1899603" name="Freeform 137"/>
                  <p:cNvSpPr>
                    <a:spLocks/>
                  </p:cNvSpPr>
                  <p:nvPr/>
                </p:nvSpPr>
                <p:spPr bwMode="auto">
                  <a:xfrm>
                    <a:off x="1835" y="780"/>
                    <a:ext cx="196" cy="117"/>
                  </a:xfrm>
                  <a:custGeom>
                    <a:avLst/>
                    <a:gdLst>
                      <a:gd name="T0" fmla="*/ 0 w 4513"/>
                      <a:gd name="T1" fmla="*/ 583 h 2690"/>
                      <a:gd name="T2" fmla="*/ 1174 w 4513"/>
                      <a:gd name="T3" fmla="*/ 1873 h 2690"/>
                      <a:gd name="T4" fmla="*/ 3184 w 4513"/>
                      <a:gd name="T5" fmla="*/ 1899 h 2690"/>
                      <a:gd name="T6" fmla="*/ 3200 w 4513"/>
                      <a:gd name="T7" fmla="*/ 2690 h 2690"/>
                      <a:gd name="T8" fmla="*/ 4513 w 4513"/>
                      <a:gd name="T9" fmla="*/ 1530 h 2690"/>
                      <a:gd name="T10" fmla="*/ 3209 w 4513"/>
                      <a:gd name="T11" fmla="*/ 282 h 2690"/>
                      <a:gd name="T12" fmla="*/ 3209 w 4513"/>
                      <a:gd name="T13" fmla="*/ 1108 h 2690"/>
                      <a:gd name="T14" fmla="*/ 1690 w 4513"/>
                      <a:gd name="T15" fmla="*/ 1108 h 2690"/>
                      <a:gd name="T16" fmla="*/ 1678 w 4513"/>
                      <a:gd name="T17" fmla="*/ 1096 h 2690"/>
                      <a:gd name="T18" fmla="*/ 1643 w 4513"/>
                      <a:gd name="T19" fmla="*/ 1063 h 2690"/>
                      <a:gd name="T20" fmla="*/ 1589 w 4513"/>
                      <a:gd name="T21" fmla="*/ 1010 h 2690"/>
                      <a:gd name="T22" fmla="*/ 1518 w 4513"/>
                      <a:gd name="T23" fmla="*/ 942 h 2690"/>
                      <a:gd name="T24" fmla="*/ 1436 w 4513"/>
                      <a:gd name="T25" fmla="*/ 861 h 2690"/>
                      <a:gd name="T26" fmla="*/ 1343 w 4513"/>
                      <a:gd name="T27" fmla="*/ 772 h 2690"/>
                      <a:gd name="T28" fmla="*/ 1244 w 4513"/>
                      <a:gd name="T29" fmla="*/ 675 h 2690"/>
                      <a:gd name="T30" fmla="*/ 1144 w 4513"/>
                      <a:gd name="T31" fmla="*/ 574 h 2690"/>
                      <a:gd name="T32" fmla="*/ 1044 w 4513"/>
                      <a:gd name="T33" fmla="*/ 473 h 2690"/>
                      <a:gd name="T34" fmla="*/ 947 w 4513"/>
                      <a:gd name="T35" fmla="*/ 375 h 2690"/>
                      <a:gd name="T36" fmla="*/ 858 w 4513"/>
                      <a:gd name="T37" fmla="*/ 281 h 2690"/>
                      <a:gd name="T38" fmla="*/ 779 w 4513"/>
                      <a:gd name="T39" fmla="*/ 196 h 2690"/>
                      <a:gd name="T40" fmla="*/ 745 w 4513"/>
                      <a:gd name="T41" fmla="*/ 158 h 2690"/>
                      <a:gd name="T42" fmla="*/ 714 w 4513"/>
                      <a:gd name="T43" fmla="*/ 123 h 2690"/>
                      <a:gd name="T44" fmla="*/ 687 w 4513"/>
                      <a:gd name="T45" fmla="*/ 91 h 2690"/>
                      <a:gd name="T46" fmla="*/ 666 w 4513"/>
                      <a:gd name="T47" fmla="*/ 64 h 2690"/>
                      <a:gd name="T48" fmla="*/ 649 w 4513"/>
                      <a:gd name="T49" fmla="*/ 41 h 2690"/>
                      <a:gd name="T50" fmla="*/ 639 w 4513"/>
                      <a:gd name="T51" fmla="*/ 22 h 2690"/>
                      <a:gd name="T52" fmla="*/ 634 w 4513"/>
                      <a:gd name="T53" fmla="*/ 9 h 2690"/>
                      <a:gd name="T54" fmla="*/ 635 w 4513"/>
                      <a:gd name="T55" fmla="*/ 2 h 2690"/>
                      <a:gd name="T56" fmla="*/ 636 w 4513"/>
                      <a:gd name="T57" fmla="*/ 0 h 2690"/>
                      <a:gd name="T58" fmla="*/ 622 w 4513"/>
                      <a:gd name="T59" fmla="*/ 12 h 2690"/>
                      <a:gd name="T60" fmla="*/ 595 w 4513"/>
                      <a:gd name="T61" fmla="*/ 37 h 2690"/>
                      <a:gd name="T62" fmla="*/ 557 w 4513"/>
                      <a:gd name="T63" fmla="*/ 71 h 2690"/>
                      <a:gd name="T64" fmla="*/ 510 w 4513"/>
                      <a:gd name="T65" fmla="*/ 114 h 2690"/>
                      <a:gd name="T66" fmla="*/ 456 w 4513"/>
                      <a:gd name="T67" fmla="*/ 163 h 2690"/>
                      <a:gd name="T68" fmla="*/ 398 w 4513"/>
                      <a:gd name="T69" fmla="*/ 217 h 2690"/>
                      <a:gd name="T70" fmla="*/ 336 w 4513"/>
                      <a:gd name="T71" fmla="*/ 273 h 2690"/>
                      <a:gd name="T72" fmla="*/ 274 w 4513"/>
                      <a:gd name="T73" fmla="*/ 330 h 2690"/>
                      <a:gd name="T74" fmla="*/ 214 w 4513"/>
                      <a:gd name="T75" fmla="*/ 385 h 2690"/>
                      <a:gd name="T76" fmla="*/ 157 w 4513"/>
                      <a:gd name="T77" fmla="*/ 438 h 2690"/>
                      <a:gd name="T78" fmla="*/ 106 w 4513"/>
                      <a:gd name="T79" fmla="*/ 485 h 2690"/>
                      <a:gd name="T80" fmla="*/ 62 w 4513"/>
                      <a:gd name="T81" fmla="*/ 525 h 2690"/>
                      <a:gd name="T82" fmla="*/ 30 w 4513"/>
                      <a:gd name="T83" fmla="*/ 556 h 2690"/>
                      <a:gd name="T84" fmla="*/ 8 w 4513"/>
                      <a:gd name="T85" fmla="*/ 576 h 2690"/>
                      <a:gd name="T86" fmla="*/ 0 w 4513"/>
                      <a:gd name="T87" fmla="*/ 583 h 269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513"/>
                      <a:gd name="T133" fmla="*/ 0 h 2690"/>
                      <a:gd name="T134" fmla="*/ 4513 w 4513"/>
                      <a:gd name="T135" fmla="*/ 2690 h 269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513" h="2690">
                        <a:moveTo>
                          <a:pt x="0" y="583"/>
                        </a:moveTo>
                        <a:lnTo>
                          <a:pt x="1174" y="1873"/>
                        </a:lnTo>
                        <a:lnTo>
                          <a:pt x="3184" y="1899"/>
                        </a:lnTo>
                        <a:lnTo>
                          <a:pt x="3200" y="2690"/>
                        </a:lnTo>
                        <a:lnTo>
                          <a:pt x="4513" y="1530"/>
                        </a:lnTo>
                        <a:lnTo>
                          <a:pt x="3209" y="282"/>
                        </a:lnTo>
                        <a:lnTo>
                          <a:pt x="3209" y="1108"/>
                        </a:lnTo>
                        <a:lnTo>
                          <a:pt x="1690" y="1108"/>
                        </a:lnTo>
                        <a:lnTo>
                          <a:pt x="1678" y="1096"/>
                        </a:lnTo>
                        <a:lnTo>
                          <a:pt x="1643" y="1063"/>
                        </a:lnTo>
                        <a:lnTo>
                          <a:pt x="1589" y="1010"/>
                        </a:lnTo>
                        <a:lnTo>
                          <a:pt x="1518" y="942"/>
                        </a:lnTo>
                        <a:lnTo>
                          <a:pt x="1436" y="861"/>
                        </a:lnTo>
                        <a:lnTo>
                          <a:pt x="1343" y="772"/>
                        </a:lnTo>
                        <a:lnTo>
                          <a:pt x="1244" y="675"/>
                        </a:lnTo>
                        <a:lnTo>
                          <a:pt x="1144" y="574"/>
                        </a:lnTo>
                        <a:lnTo>
                          <a:pt x="1044" y="473"/>
                        </a:lnTo>
                        <a:lnTo>
                          <a:pt x="947" y="375"/>
                        </a:lnTo>
                        <a:lnTo>
                          <a:pt x="858" y="281"/>
                        </a:lnTo>
                        <a:lnTo>
                          <a:pt x="779" y="196"/>
                        </a:lnTo>
                        <a:lnTo>
                          <a:pt x="745" y="158"/>
                        </a:lnTo>
                        <a:lnTo>
                          <a:pt x="714" y="123"/>
                        </a:lnTo>
                        <a:lnTo>
                          <a:pt x="687" y="91"/>
                        </a:lnTo>
                        <a:lnTo>
                          <a:pt x="666" y="64"/>
                        </a:lnTo>
                        <a:lnTo>
                          <a:pt x="649" y="41"/>
                        </a:lnTo>
                        <a:lnTo>
                          <a:pt x="639" y="22"/>
                        </a:lnTo>
                        <a:lnTo>
                          <a:pt x="634" y="9"/>
                        </a:lnTo>
                        <a:lnTo>
                          <a:pt x="635" y="2"/>
                        </a:lnTo>
                        <a:lnTo>
                          <a:pt x="636" y="0"/>
                        </a:lnTo>
                        <a:lnTo>
                          <a:pt x="622" y="12"/>
                        </a:lnTo>
                        <a:lnTo>
                          <a:pt x="595" y="37"/>
                        </a:lnTo>
                        <a:lnTo>
                          <a:pt x="557" y="71"/>
                        </a:lnTo>
                        <a:lnTo>
                          <a:pt x="510" y="114"/>
                        </a:lnTo>
                        <a:lnTo>
                          <a:pt x="456" y="163"/>
                        </a:lnTo>
                        <a:lnTo>
                          <a:pt x="398" y="217"/>
                        </a:lnTo>
                        <a:lnTo>
                          <a:pt x="336" y="273"/>
                        </a:lnTo>
                        <a:lnTo>
                          <a:pt x="274" y="330"/>
                        </a:lnTo>
                        <a:lnTo>
                          <a:pt x="214" y="385"/>
                        </a:lnTo>
                        <a:lnTo>
                          <a:pt x="157" y="438"/>
                        </a:lnTo>
                        <a:lnTo>
                          <a:pt x="106" y="485"/>
                        </a:lnTo>
                        <a:lnTo>
                          <a:pt x="62" y="525"/>
                        </a:lnTo>
                        <a:lnTo>
                          <a:pt x="30" y="556"/>
                        </a:lnTo>
                        <a:lnTo>
                          <a:pt x="8" y="576"/>
                        </a:lnTo>
                        <a:lnTo>
                          <a:pt x="0" y="583"/>
                        </a:lnTo>
                        <a:close/>
                      </a:path>
                    </a:pathLst>
                  </a:custGeom>
                  <a:solidFill>
                    <a:srgbClr val="1F1A17"/>
                  </a:solidFill>
                  <a:ln w="9525">
                    <a:noFill/>
                    <a:round/>
                    <a:headEnd/>
                    <a:tailEnd/>
                  </a:ln>
                </p:spPr>
                <p:txBody>
                  <a:bodyPr/>
                  <a:lstStyle/>
                  <a:p>
                    <a:endParaRPr lang="zh-CN" altLang="en-US"/>
                  </a:p>
                </p:txBody>
              </p:sp>
              <p:sp>
                <p:nvSpPr>
                  <p:cNvPr id="1899604" name="Freeform 138"/>
                  <p:cNvSpPr>
                    <a:spLocks/>
                  </p:cNvSpPr>
                  <p:nvPr/>
                </p:nvSpPr>
                <p:spPr bwMode="auto">
                  <a:xfrm>
                    <a:off x="1536" y="504"/>
                    <a:ext cx="196" cy="117"/>
                  </a:xfrm>
                  <a:custGeom>
                    <a:avLst/>
                    <a:gdLst>
                      <a:gd name="T0" fmla="*/ 4513 w 4513"/>
                      <a:gd name="T1" fmla="*/ 2106 h 2690"/>
                      <a:gd name="T2" fmla="*/ 3340 w 4513"/>
                      <a:gd name="T3" fmla="*/ 816 h 2690"/>
                      <a:gd name="T4" fmla="*/ 1330 w 4513"/>
                      <a:gd name="T5" fmla="*/ 790 h 2690"/>
                      <a:gd name="T6" fmla="*/ 1313 w 4513"/>
                      <a:gd name="T7" fmla="*/ 0 h 2690"/>
                      <a:gd name="T8" fmla="*/ 0 w 4513"/>
                      <a:gd name="T9" fmla="*/ 1160 h 2690"/>
                      <a:gd name="T10" fmla="*/ 1305 w 4513"/>
                      <a:gd name="T11" fmla="*/ 2408 h 2690"/>
                      <a:gd name="T12" fmla="*/ 1305 w 4513"/>
                      <a:gd name="T13" fmla="*/ 1582 h 2690"/>
                      <a:gd name="T14" fmla="*/ 2823 w 4513"/>
                      <a:gd name="T15" fmla="*/ 1582 h 2690"/>
                      <a:gd name="T16" fmla="*/ 2835 w 4513"/>
                      <a:gd name="T17" fmla="*/ 1594 h 2690"/>
                      <a:gd name="T18" fmla="*/ 2870 w 4513"/>
                      <a:gd name="T19" fmla="*/ 1627 h 2690"/>
                      <a:gd name="T20" fmla="*/ 2924 w 4513"/>
                      <a:gd name="T21" fmla="*/ 1680 h 2690"/>
                      <a:gd name="T22" fmla="*/ 2995 w 4513"/>
                      <a:gd name="T23" fmla="*/ 1747 h 2690"/>
                      <a:gd name="T24" fmla="*/ 3077 w 4513"/>
                      <a:gd name="T25" fmla="*/ 1828 h 2690"/>
                      <a:gd name="T26" fmla="*/ 3169 w 4513"/>
                      <a:gd name="T27" fmla="*/ 1918 h 2690"/>
                      <a:gd name="T28" fmla="*/ 3268 w 4513"/>
                      <a:gd name="T29" fmla="*/ 2015 h 2690"/>
                      <a:gd name="T30" fmla="*/ 3369 w 4513"/>
                      <a:gd name="T31" fmla="*/ 2116 h 2690"/>
                      <a:gd name="T32" fmla="*/ 3469 w 4513"/>
                      <a:gd name="T33" fmla="*/ 2216 h 2690"/>
                      <a:gd name="T34" fmla="*/ 3565 w 4513"/>
                      <a:gd name="T35" fmla="*/ 2315 h 2690"/>
                      <a:gd name="T36" fmla="*/ 3654 w 4513"/>
                      <a:gd name="T37" fmla="*/ 2409 h 2690"/>
                      <a:gd name="T38" fmla="*/ 3734 w 4513"/>
                      <a:gd name="T39" fmla="*/ 2493 h 2690"/>
                      <a:gd name="T40" fmla="*/ 3769 w 4513"/>
                      <a:gd name="T41" fmla="*/ 2532 h 2690"/>
                      <a:gd name="T42" fmla="*/ 3798 w 4513"/>
                      <a:gd name="T43" fmla="*/ 2567 h 2690"/>
                      <a:gd name="T44" fmla="*/ 3825 w 4513"/>
                      <a:gd name="T45" fmla="*/ 2599 h 2690"/>
                      <a:gd name="T46" fmla="*/ 3847 w 4513"/>
                      <a:gd name="T47" fmla="*/ 2626 h 2690"/>
                      <a:gd name="T48" fmla="*/ 3863 w 4513"/>
                      <a:gd name="T49" fmla="*/ 2649 h 2690"/>
                      <a:gd name="T50" fmla="*/ 3874 w 4513"/>
                      <a:gd name="T51" fmla="*/ 2667 h 2690"/>
                      <a:gd name="T52" fmla="*/ 3880 w 4513"/>
                      <a:gd name="T53" fmla="*/ 2680 h 2690"/>
                      <a:gd name="T54" fmla="*/ 3877 w 4513"/>
                      <a:gd name="T55" fmla="*/ 2688 h 2690"/>
                      <a:gd name="T56" fmla="*/ 3876 w 4513"/>
                      <a:gd name="T57" fmla="*/ 2690 h 2690"/>
                      <a:gd name="T58" fmla="*/ 3891 w 4513"/>
                      <a:gd name="T59" fmla="*/ 2678 h 2690"/>
                      <a:gd name="T60" fmla="*/ 3918 w 4513"/>
                      <a:gd name="T61" fmla="*/ 2653 h 2690"/>
                      <a:gd name="T62" fmla="*/ 3957 w 4513"/>
                      <a:gd name="T63" fmla="*/ 2619 h 2690"/>
                      <a:gd name="T64" fmla="*/ 4003 w 4513"/>
                      <a:gd name="T65" fmla="*/ 2576 h 2690"/>
                      <a:gd name="T66" fmla="*/ 4057 w 4513"/>
                      <a:gd name="T67" fmla="*/ 2527 h 2690"/>
                      <a:gd name="T68" fmla="*/ 4116 w 4513"/>
                      <a:gd name="T69" fmla="*/ 2473 h 2690"/>
                      <a:gd name="T70" fmla="*/ 4177 w 4513"/>
                      <a:gd name="T71" fmla="*/ 2417 h 2690"/>
                      <a:gd name="T72" fmla="*/ 4238 w 4513"/>
                      <a:gd name="T73" fmla="*/ 2360 h 2690"/>
                      <a:gd name="T74" fmla="*/ 4299 w 4513"/>
                      <a:gd name="T75" fmla="*/ 2304 h 2690"/>
                      <a:gd name="T76" fmla="*/ 4355 w 4513"/>
                      <a:gd name="T77" fmla="*/ 2252 h 2690"/>
                      <a:gd name="T78" fmla="*/ 4407 w 4513"/>
                      <a:gd name="T79" fmla="*/ 2205 h 2690"/>
                      <a:gd name="T80" fmla="*/ 4450 w 4513"/>
                      <a:gd name="T81" fmla="*/ 2165 h 2690"/>
                      <a:gd name="T82" fmla="*/ 4484 w 4513"/>
                      <a:gd name="T83" fmla="*/ 2134 h 2690"/>
                      <a:gd name="T84" fmla="*/ 4505 w 4513"/>
                      <a:gd name="T85" fmla="*/ 2113 h 2690"/>
                      <a:gd name="T86" fmla="*/ 4513 w 4513"/>
                      <a:gd name="T87" fmla="*/ 2106 h 269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513"/>
                      <a:gd name="T133" fmla="*/ 0 h 2690"/>
                      <a:gd name="T134" fmla="*/ 4513 w 4513"/>
                      <a:gd name="T135" fmla="*/ 2690 h 269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513" h="2690">
                        <a:moveTo>
                          <a:pt x="4513" y="2106"/>
                        </a:moveTo>
                        <a:lnTo>
                          <a:pt x="3340" y="816"/>
                        </a:lnTo>
                        <a:lnTo>
                          <a:pt x="1330" y="790"/>
                        </a:lnTo>
                        <a:lnTo>
                          <a:pt x="1313" y="0"/>
                        </a:lnTo>
                        <a:lnTo>
                          <a:pt x="0" y="1160"/>
                        </a:lnTo>
                        <a:lnTo>
                          <a:pt x="1305" y="2408"/>
                        </a:lnTo>
                        <a:lnTo>
                          <a:pt x="1305" y="1582"/>
                        </a:lnTo>
                        <a:lnTo>
                          <a:pt x="2823" y="1582"/>
                        </a:lnTo>
                        <a:lnTo>
                          <a:pt x="2835" y="1594"/>
                        </a:lnTo>
                        <a:lnTo>
                          <a:pt x="2870" y="1627"/>
                        </a:lnTo>
                        <a:lnTo>
                          <a:pt x="2924" y="1680"/>
                        </a:lnTo>
                        <a:lnTo>
                          <a:pt x="2995" y="1747"/>
                        </a:lnTo>
                        <a:lnTo>
                          <a:pt x="3077" y="1828"/>
                        </a:lnTo>
                        <a:lnTo>
                          <a:pt x="3169" y="1918"/>
                        </a:lnTo>
                        <a:lnTo>
                          <a:pt x="3268" y="2015"/>
                        </a:lnTo>
                        <a:lnTo>
                          <a:pt x="3369" y="2116"/>
                        </a:lnTo>
                        <a:lnTo>
                          <a:pt x="3469" y="2216"/>
                        </a:lnTo>
                        <a:lnTo>
                          <a:pt x="3565" y="2315"/>
                        </a:lnTo>
                        <a:lnTo>
                          <a:pt x="3654" y="2409"/>
                        </a:lnTo>
                        <a:lnTo>
                          <a:pt x="3734" y="2493"/>
                        </a:lnTo>
                        <a:lnTo>
                          <a:pt x="3769" y="2532"/>
                        </a:lnTo>
                        <a:lnTo>
                          <a:pt x="3798" y="2567"/>
                        </a:lnTo>
                        <a:lnTo>
                          <a:pt x="3825" y="2599"/>
                        </a:lnTo>
                        <a:lnTo>
                          <a:pt x="3847" y="2626"/>
                        </a:lnTo>
                        <a:lnTo>
                          <a:pt x="3863" y="2649"/>
                        </a:lnTo>
                        <a:lnTo>
                          <a:pt x="3874" y="2667"/>
                        </a:lnTo>
                        <a:lnTo>
                          <a:pt x="3880" y="2680"/>
                        </a:lnTo>
                        <a:lnTo>
                          <a:pt x="3877" y="2688"/>
                        </a:lnTo>
                        <a:lnTo>
                          <a:pt x="3876" y="2690"/>
                        </a:lnTo>
                        <a:lnTo>
                          <a:pt x="3891" y="2678"/>
                        </a:lnTo>
                        <a:lnTo>
                          <a:pt x="3918" y="2653"/>
                        </a:lnTo>
                        <a:lnTo>
                          <a:pt x="3957" y="2619"/>
                        </a:lnTo>
                        <a:lnTo>
                          <a:pt x="4003" y="2576"/>
                        </a:lnTo>
                        <a:lnTo>
                          <a:pt x="4057" y="2527"/>
                        </a:lnTo>
                        <a:lnTo>
                          <a:pt x="4116" y="2473"/>
                        </a:lnTo>
                        <a:lnTo>
                          <a:pt x="4177" y="2417"/>
                        </a:lnTo>
                        <a:lnTo>
                          <a:pt x="4238" y="2360"/>
                        </a:lnTo>
                        <a:lnTo>
                          <a:pt x="4299" y="2304"/>
                        </a:lnTo>
                        <a:lnTo>
                          <a:pt x="4355" y="2252"/>
                        </a:lnTo>
                        <a:lnTo>
                          <a:pt x="4407" y="2205"/>
                        </a:lnTo>
                        <a:lnTo>
                          <a:pt x="4450" y="2165"/>
                        </a:lnTo>
                        <a:lnTo>
                          <a:pt x="4484" y="2134"/>
                        </a:lnTo>
                        <a:lnTo>
                          <a:pt x="4505" y="2113"/>
                        </a:lnTo>
                        <a:lnTo>
                          <a:pt x="4513" y="2106"/>
                        </a:lnTo>
                        <a:close/>
                      </a:path>
                    </a:pathLst>
                  </a:custGeom>
                  <a:solidFill>
                    <a:srgbClr val="FFFFFF"/>
                  </a:solidFill>
                  <a:ln w="9525">
                    <a:noFill/>
                    <a:round/>
                    <a:headEnd/>
                    <a:tailEnd/>
                  </a:ln>
                </p:spPr>
                <p:txBody>
                  <a:bodyPr/>
                  <a:lstStyle/>
                  <a:p>
                    <a:endParaRPr lang="zh-CN" altLang="en-US"/>
                  </a:p>
                </p:txBody>
              </p:sp>
              <p:sp>
                <p:nvSpPr>
                  <p:cNvPr id="1899605" name="Freeform 139"/>
                  <p:cNvSpPr>
                    <a:spLocks/>
                  </p:cNvSpPr>
                  <p:nvPr/>
                </p:nvSpPr>
                <p:spPr bwMode="auto">
                  <a:xfrm>
                    <a:off x="1825" y="504"/>
                    <a:ext cx="196" cy="117"/>
                  </a:xfrm>
                  <a:custGeom>
                    <a:avLst/>
                    <a:gdLst>
                      <a:gd name="T0" fmla="*/ 0 w 4513"/>
                      <a:gd name="T1" fmla="*/ 2106 h 2691"/>
                      <a:gd name="T2" fmla="*/ 1173 w 4513"/>
                      <a:gd name="T3" fmla="*/ 816 h 2691"/>
                      <a:gd name="T4" fmla="*/ 3184 w 4513"/>
                      <a:gd name="T5" fmla="*/ 790 h 2691"/>
                      <a:gd name="T6" fmla="*/ 3200 w 4513"/>
                      <a:gd name="T7" fmla="*/ 0 h 2691"/>
                      <a:gd name="T8" fmla="*/ 4513 w 4513"/>
                      <a:gd name="T9" fmla="*/ 1160 h 2691"/>
                      <a:gd name="T10" fmla="*/ 3208 w 4513"/>
                      <a:gd name="T11" fmla="*/ 2408 h 2691"/>
                      <a:gd name="T12" fmla="*/ 3208 w 4513"/>
                      <a:gd name="T13" fmla="*/ 1582 h 2691"/>
                      <a:gd name="T14" fmla="*/ 1690 w 4513"/>
                      <a:gd name="T15" fmla="*/ 1582 h 2691"/>
                      <a:gd name="T16" fmla="*/ 1678 w 4513"/>
                      <a:gd name="T17" fmla="*/ 1594 h 2691"/>
                      <a:gd name="T18" fmla="*/ 1643 w 4513"/>
                      <a:gd name="T19" fmla="*/ 1627 h 2691"/>
                      <a:gd name="T20" fmla="*/ 1589 w 4513"/>
                      <a:gd name="T21" fmla="*/ 1680 h 2691"/>
                      <a:gd name="T22" fmla="*/ 1519 w 4513"/>
                      <a:gd name="T23" fmla="*/ 1747 h 2691"/>
                      <a:gd name="T24" fmla="*/ 1435 w 4513"/>
                      <a:gd name="T25" fmla="*/ 1828 h 2691"/>
                      <a:gd name="T26" fmla="*/ 1343 w 4513"/>
                      <a:gd name="T27" fmla="*/ 1918 h 2691"/>
                      <a:gd name="T28" fmla="*/ 1245 w 4513"/>
                      <a:gd name="T29" fmla="*/ 2015 h 2691"/>
                      <a:gd name="T30" fmla="*/ 1144 w 4513"/>
                      <a:gd name="T31" fmla="*/ 2116 h 2691"/>
                      <a:gd name="T32" fmla="*/ 1044 w 4513"/>
                      <a:gd name="T33" fmla="*/ 2216 h 2691"/>
                      <a:gd name="T34" fmla="*/ 947 w 4513"/>
                      <a:gd name="T35" fmla="*/ 2315 h 2691"/>
                      <a:gd name="T36" fmla="*/ 858 w 4513"/>
                      <a:gd name="T37" fmla="*/ 2409 h 2691"/>
                      <a:gd name="T38" fmla="*/ 779 w 4513"/>
                      <a:gd name="T39" fmla="*/ 2493 h 2691"/>
                      <a:gd name="T40" fmla="*/ 745 w 4513"/>
                      <a:gd name="T41" fmla="*/ 2532 h 2691"/>
                      <a:gd name="T42" fmla="*/ 714 w 4513"/>
                      <a:gd name="T43" fmla="*/ 2567 h 2691"/>
                      <a:gd name="T44" fmla="*/ 687 w 4513"/>
                      <a:gd name="T45" fmla="*/ 2599 h 2691"/>
                      <a:gd name="T46" fmla="*/ 666 w 4513"/>
                      <a:gd name="T47" fmla="*/ 2626 h 2691"/>
                      <a:gd name="T48" fmla="*/ 649 w 4513"/>
                      <a:gd name="T49" fmla="*/ 2649 h 2691"/>
                      <a:gd name="T50" fmla="*/ 639 w 4513"/>
                      <a:gd name="T51" fmla="*/ 2667 h 2691"/>
                      <a:gd name="T52" fmla="*/ 634 w 4513"/>
                      <a:gd name="T53" fmla="*/ 2680 h 2691"/>
                      <a:gd name="T54" fmla="*/ 635 w 4513"/>
                      <a:gd name="T55" fmla="*/ 2688 h 2691"/>
                      <a:gd name="T56" fmla="*/ 637 w 4513"/>
                      <a:gd name="T57" fmla="*/ 2691 h 2691"/>
                      <a:gd name="T58" fmla="*/ 636 w 4513"/>
                      <a:gd name="T59" fmla="*/ 2690 h 2691"/>
                      <a:gd name="T60" fmla="*/ 631 w 4513"/>
                      <a:gd name="T61" fmla="*/ 2685 h 2691"/>
                      <a:gd name="T62" fmla="*/ 621 w 4513"/>
                      <a:gd name="T63" fmla="*/ 2678 h 2691"/>
                      <a:gd name="T64" fmla="*/ 595 w 4513"/>
                      <a:gd name="T65" fmla="*/ 2653 h 2691"/>
                      <a:gd name="T66" fmla="*/ 557 w 4513"/>
                      <a:gd name="T67" fmla="*/ 2619 h 2691"/>
                      <a:gd name="T68" fmla="*/ 509 w 4513"/>
                      <a:gd name="T69" fmla="*/ 2576 h 2691"/>
                      <a:gd name="T70" fmla="*/ 456 w 4513"/>
                      <a:gd name="T71" fmla="*/ 2527 h 2691"/>
                      <a:gd name="T72" fmla="*/ 397 w 4513"/>
                      <a:gd name="T73" fmla="*/ 2473 h 2691"/>
                      <a:gd name="T74" fmla="*/ 336 w 4513"/>
                      <a:gd name="T75" fmla="*/ 2417 h 2691"/>
                      <a:gd name="T76" fmla="*/ 274 w 4513"/>
                      <a:gd name="T77" fmla="*/ 2360 h 2691"/>
                      <a:gd name="T78" fmla="*/ 213 w 4513"/>
                      <a:gd name="T79" fmla="*/ 2304 h 2691"/>
                      <a:gd name="T80" fmla="*/ 157 w 4513"/>
                      <a:gd name="T81" fmla="*/ 2252 h 2691"/>
                      <a:gd name="T82" fmla="*/ 106 w 4513"/>
                      <a:gd name="T83" fmla="*/ 2205 h 2691"/>
                      <a:gd name="T84" fmla="*/ 62 w 4513"/>
                      <a:gd name="T85" fmla="*/ 2165 h 2691"/>
                      <a:gd name="T86" fmla="*/ 29 w 4513"/>
                      <a:gd name="T87" fmla="*/ 2134 h 2691"/>
                      <a:gd name="T88" fmla="*/ 8 w 4513"/>
                      <a:gd name="T89" fmla="*/ 2113 h 2691"/>
                      <a:gd name="T90" fmla="*/ 0 w 4513"/>
                      <a:gd name="T91" fmla="*/ 2106 h 26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13"/>
                      <a:gd name="T139" fmla="*/ 0 h 2691"/>
                      <a:gd name="T140" fmla="*/ 4513 w 4513"/>
                      <a:gd name="T141" fmla="*/ 2691 h 26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13" h="2691">
                        <a:moveTo>
                          <a:pt x="0" y="2106"/>
                        </a:moveTo>
                        <a:lnTo>
                          <a:pt x="1173" y="816"/>
                        </a:lnTo>
                        <a:lnTo>
                          <a:pt x="3184" y="790"/>
                        </a:lnTo>
                        <a:lnTo>
                          <a:pt x="3200" y="0"/>
                        </a:lnTo>
                        <a:lnTo>
                          <a:pt x="4513" y="1160"/>
                        </a:lnTo>
                        <a:lnTo>
                          <a:pt x="3208" y="2408"/>
                        </a:lnTo>
                        <a:lnTo>
                          <a:pt x="3208" y="1582"/>
                        </a:lnTo>
                        <a:lnTo>
                          <a:pt x="1690" y="1582"/>
                        </a:lnTo>
                        <a:lnTo>
                          <a:pt x="1678" y="1594"/>
                        </a:lnTo>
                        <a:lnTo>
                          <a:pt x="1643" y="1627"/>
                        </a:lnTo>
                        <a:lnTo>
                          <a:pt x="1589" y="1680"/>
                        </a:lnTo>
                        <a:lnTo>
                          <a:pt x="1519" y="1747"/>
                        </a:lnTo>
                        <a:lnTo>
                          <a:pt x="1435" y="1828"/>
                        </a:lnTo>
                        <a:lnTo>
                          <a:pt x="1343" y="1918"/>
                        </a:lnTo>
                        <a:lnTo>
                          <a:pt x="1245" y="2015"/>
                        </a:lnTo>
                        <a:lnTo>
                          <a:pt x="1144" y="2116"/>
                        </a:lnTo>
                        <a:lnTo>
                          <a:pt x="1044" y="2216"/>
                        </a:lnTo>
                        <a:lnTo>
                          <a:pt x="947" y="2315"/>
                        </a:lnTo>
                        <a:lnTo>
                          <a:pt x="858" y="2409"/>
                        </a:lnTo>
                        <a:lnTo>
                          <a:pt x="779" y="2493"/>
                        </a:lnTo>
                        <a:lnTo>
                          <a:pt x="745" y="2532"/>
                        </a:lnTo>
                        <a:lnTo>
                          <a:pt x="714" y="2567"/>
                        </a:lnTo>
                        <a:lnTo>
                          <a:pt x="687" y="2599"/>
                        </a:lnTo>
                        <a:lnTo>
                          <a:pt x="666" y="2626"/>
                        </a:lnTo>
                        <a:lnTo>
                          <a:pt x="649" y="2649"/>
                        </a:lnTo>
                        <a:lnTo>
                          <a:pt x="639" y="2667"/>
                        </a:lnTo>
                        <a:lnTo>
                          <a:pt x="634" y="2680"/>
                        </a:lnTo>
                        <a:lnTo>
                          <a:pt x="635" y="2688"/>
                        </a:lnTo>
                        <a:lnTo>
                          <a:pt x="637" y="2691"/>
                        </a:lnTo>
                        <a:lnTo>
                          <a:pt x="636" y="2690"/>
                        </a:lnTo>
                        <a:lnTo>
                          <a:pt x="631" y="2685"/>
                        </a:lnTo>
                        <a:lnTo>
                          <a:pt x="621" y="2678"/>
                        </a:lnTo>
                        <a:lnTo>
                          <a:pt x="595" y="2653"/>
                        </a:lnTo>
                        <a:lnTo>
                          <a:pt x="557" y="2619"/>
                        </a:lnTo>
                        <a:lnTo>
                          <a:pt x="509" y="2576"/>
                        </a:lnTo>
                        <a:lnTo>
                          <a:pt x="456" y="2527"/>
                        </a:lnTo>
                        <a:lnTo>
                          <a:pt x="397" y="2473"/>
                        </a:lnTo>
                        <a:lnTo>
                          <a:pt x="336" y="2417"/>
                        </a:lnTo>
                        <a:lnTo>
                          <a:pt x="274" y="2360"/>
                        </a:lnTo>
                        <a:lnTo>
                          <a:pt x="213" y="2304"/>
                        </a:lnTo>
                        <a:lnTo>
                          <a:pt x="157" y="2252"/>
                        </a:lnTo>
                        <a:lnTo>
                          <a:pt x="106" y="2205"/>
                        </a:lnTo>
                        <a:lnTo>
                          <a:pt x="62" y="2165"/>
                        </a:lnTo>
                        <a:lnTo>
                          <a:pt x="29" y="2134"/>
                        </a:lnTo>
                        <a:lnTo>
                          <a:pt x="8" y="2113"/>
                        </a:lnTo>
                        <a:lnTo>
                          <a:pt x="0" y="2106"/>
                        </a:lnTo>
                        <a:close/>
                      </a:path>
                    </a:pathLst>
                  </a:custGeom>
                  <a:solidFill>
                    <a:srgbClr val="FFFFFF"/>
                  </a:solidFill>
                  <a:ln w="9525">
                    <a:noFill/>
                    <a:round/>
                    <a:headEnd/>
                    <a:tailEnd/>
                  </a:ln>
                </p:spPr>
                <p:txBody>
                  <a:bodyPr/>
                  <a:lstStyle/>
                  <a:p>
                    <a:endParaRPr lang="zh-CN" altLang="en-US"/>
                  </a:p>
                </p:txBody>
              </p:sp>
              <p:sp>
                <p:nvSpPr>
                  <p:cNvPr id="1899606" name="Freeform 140"/>
                  <p:cNvSpPr>
                    <a:spLocks/>
                  </p:cNvSpPr>
                  <p:nvPr/>
                </p:nvSpPr>
                <p:spPr bwMode="auto">
                  <a:xfrm>
                    <a:off x="1536" y="776"/>
                    <a:ext cx="196" cy="117"/>
                  </a:xfrm>
                  <a:custGeom>
                    <a:avLst/>
                    <a:gdLst>
                      <a:gd name="T0" fmla="*/ 4513 w 4513"/>
                      <a:gd name="T1" fmla="*/ 584 h 2691"/>
                      <a:gd name="T2" fmla="*/ 3340 w 4513"/>
                      <a:gd name="T3" fmla="*/ 1874 h 2691"/>
                      <a:gd name="T4" fmla="*/ 1330 w 4513"/>
                      <a:gd name="T5" fmla="*/ 1900 h 2691"/>
                      <a:gd name="T6" fmla="*/ 1313 w 4513"/>
                      <a:gd name="T7" fmla="*/ 2691 h 2691"/>
                      <a:gd name="T8" fmla="*/ 0 w 4513"/>
                      <a:gd name="T9" fmla="*/ 1530 h 2691"/>
                      <a:gd name="T10" fmla="*/ 1305 w 4513"/>
                      <a:gd name="T11" fmla="*/ 283 h 2691"/>
                      <a:gd name="T12" fmla="*/ 1305 w 4513"/>
                      <a:gd name="T13" fmla="*/ 1108 h 2691"/>
                      <a:gd name="T14" fmla="*/ 2823 w 4513"/>
                      <a:gd name="T15" fmla="*/ 1108 h 2691"/>
                      <a:gd name="T16" fmla="*/ 2835 w 4513"/>
                      <a:gd name="T17" fmla="*/ 1097 h 2691"/>
                      <a:gd name="T18" fmla="*/ 2870 w 4513"/>
                      <a:gd name="T19" fmla="*/ 1063 h 2691"/>
                      <a:gd name="T20" fmla="*/ 2924 w 4513"/>
                      <a:gd name="T21" fmla="*/ 1011 h 2691"/>
                      <a:gd name="T22" fmla="*/ 2995 w 4513"/>
                      <a:gd name="T23" fmla="*/ 943 h 2691"/>
                      <a:gd name="T24" fmla="*/ 3077 w 4513"/>
                      <a:gd name="T25" fmla="*/ 863 h 2691"/>
                      <a:gd name="T26" fmla="*/ 3169 w 4513"/>
                      <a:gd name="T27" fmla="*/ 772 h 2691"/>
                      <a:gd name="T28" fmla="*/ 3268 w 4513"/>
                      <a:gd name="T29" fmla="*/ 675 h 2691"/>
                      <a:gd name="T30" fmla="*/ 3369 w 4513"/>
                      <a:gd name="T31" fmla="*/ 575 h 2691"/>
                      <a:gd name="T32" fmla="*/ 3469 w 4513"/>
                      <a:gd name="T33" fmla="*/ 474 h 2691"/>
                      <a:gd name="T34" fmla="*/ 3565 w 4513"/>
                      <a:gd name="T35" fmla="*/ 375 h 2691"/>
                      <a:gd name="T36" fmla="*/ 3654 w 4513"/>
                      <a:gd name="T37" fmla="*/ 282 h 2691"/>
                      <a:gd name="T38" fmla="*/ 3734 w 4513"/>
                      <a:gd name="T39" fmla="*/ 197 h 2691"/>
                      <a:gd name="T40" fmla="*/ 3769 w 4513"/>
                      <a:gd name="T41" fmla="*/ 158 h 2691"/>
                      <a:gd name="T42" fmla="*/ 3798 w 4513"/>
                      <a:gd name="T43" fmla="*/ 123 h 2691"/>
                      <a:gd name="T44" fmla="*/ 3825 w 4513"/>
                      <a:gd name="T45" fmla="*/ 92 h 2691"/>
                      <a:gd name="T46" fmla="*/ 3847 w 4513"/>
                      <a:gd name="T47" fmla="*/ 65 h 2691"/>
                      <a:gd name="T48" fmla="*/ 3863 w 4513"/>
                      <a:gd name="T49" fmla="*/ 42 h 2691"/>
                      <a:gd name="T50" fmla="*/ 3874 w 4513"/>
                      <a:gd name="T51" fmla="*/ 24 h 2691"/>
                      <a:gd name="T52" fmla="*/ 3880 w 4513"/>
                      <a:gd name="T53" fmla="*/ 10 h 2691"/>
                      <a:gd name="T54" fmla="*/ 3877 w 4513"/>
                      <a:gd name="T55" fmla="*/ 2 h 2691"/>
                      <a:gd name="T56" fmla="*/ 3876 w 4513"/>
                      <a:gd name="T57" fmla="*/ 0 h 2691"/>
                      <a:gd name="T58" fmla="*/ 3891 w 4513"/>
                      <a:gd name="T59" fmla="*/ 12 h 2691"/>
                      <a:gd name="T60" fmla="*/ 3918 w 4513"/>
                      <a:gd name="T61" fmla="*/ 37 h 2691"/>
                      <a:gd name="T62" fmla="*/ 3957 w 4513"/>
                      <a:gd name="T63" fmla="*/ 71 h 2691"/>
                      <a:gd name="T64" fmla="*/ 4003 w 4513"/>
                      <a:gd name="T65" fmla="*/ 114 h 2691"/>
                      <a:gd name="T66" fmla="*/ 4057 w 4513"/>
                      <a:gd name="T67" fmla="*/ 163 h 2691"/>
                      <a:gd name="T68" fmla="*/ 4116 w 4513"/>
                      <a:gd name="T69" fmla="*/ 217 h 2691"/>
                      <a:gd name="T70" fmla="*/ 4177 w 4513"/>
                      <a:gd name="T71" fmla="*/ 273 h 2691"/>
                      <a:gd name="T72" fmla="*/ 4238 w 4513"/>
                      <a:gd name="T73" fmla="*/ 331 h 2691"/>
                      <a:gd name="T74" fmla="*/ 4299 w 4513"/>
                      <a:gd name="T75" fmla="*/ 387 h 2691"/>
                      <a:gd name="T76" fmla="*/ 4355 w 4513"/>
                      <a:gd name="T77" fmla="*/ 439 h 2691"/>
                      <a:gd name="T78" fmla="*/ 4407 w 4513"/>
                      <a:gd name="T79" fmla="*/ 485 h 2691"/>
                      <a:gd name="T80" fmla="*/ 4450 w 4513"/>
                      <a:gd name="T81" fmla="*/ 525 h 2691"/>
                      <a:gd name="T82" fmla="*/ 4484 w 4513"/>
                      <a:gd name="T83" fmla="*/ 556 h 2691"/>
                      <a:gd name="T84" fmla="*/ 4505 w 4513"/>
                      <a:gd name="T85" fmla="*/ 577 h 2691"/>
                      <a:gd name="T86" fmla="*/ 4513 w 4513"/>
                      <a:gd name="T87" fmla="*/ 584 h 269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513"/>
                      <a:gd name="T133" fmla="*/ 0 h 2691"/>
                      <a:gd name="T134" fmla="*/ 4513 w 4513"/>
                      <a:gd name="T135" fmla="*/ 2691 h 269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513" h="2691">
                        <a:moveTo>
                          <a:pt x="4513" y="584"/>
                        </a:moveTo>
                        <a:lnTo>
                          <a:pt x="3340" y="1874"/>
                        </a:lnTo>
                        <a:lnTo>
                          <a:pt x="1330" y="1900"/>
                        </a:lnTo>
                        <a:lnTo>
                          <a:pt x="1313" y="2691"/>
                        </a:lnTo>
                        <a:lnTo>
                          <a:pt x="0" y="1530"/>
                        </a:lnTo>
                        <a:lnTo>
                          <a:pt x="1305" y="283"/>
                        </a:lnTo>
                        <a:lnTo>
                          <a:pt x="1305" y="1108"/>
                        </a:lnTo>
                        <a:lnTo>
                          <a:pt x="2823" y="1108"/>
                        </a:lnTo>
                        <a:lnTo>
                          <a:pt x="2835" y="1097"/>
                        </a:lnTo>
                        <a:lnTo>
                          <a:pt x="2870" y="1063"/>
                        </a:lnTo>
                        <a:lnTo>
                          <a:pt x="2924" y="1011"/>
                        </a:lnTo>
                        <a:lnTo>
                          <a:pt x="2995" y="943"/>
                        </a:lnTo>
                        <a:lnTo>
                          <a:pt x="3077" y="863"/>
                        </a:lnTo>
                        <a:lnTo>
                          <a:pt x="3169" y="772"/>
                        </a:lnTo>
                        <a:lnTo>
                          <a:pt x="3268" y="675"/>
                        </a:lnTo>
                        <a:lnTo>
                          <a:pt x="3369" y="575"/>
                        </a:lnTo>
                        <a:lnTo>
                          <a:pt x="3469" y="474"/>
                        </a:lnTo>
                        <a:lnTo>
                          <a:pt x="3565" y="375"/>
                        </a:lnTo>
                        <a:lnTo>
                          <a:pt x="3654" y="282"/>
                        </a:lnTo>
                        <a:lnTo>
                          <a:pt x="3734" y="197"/>
                        </a:lnTo>
                        <a:lnTo>
                          <a:pt x="3769" y="158"/>
                        </a:lnTo>
                        <a:lnTo>
                          <a:pt x="3798" y="123"/>
                        </a:lnTo>
                        <a:lnTo>
                          <a:pt x="3825" y="92"/>
                        </a:lnTo>
                        <a:lnTo>
                          <a:pt x="3847" y="65"/>
                        </a:lnTo>
                        <a:lnTo>
                          <a:pt x="3863" y="42"/>
                        </a:lnTo>
                        <a:lnTo>
                          <a:pt x="3874" y="24"/>
                        </a:lnTo>
                        <a:lnTo>
                          <a:pt x="3880" y="10"/>
                        </a:lnTo>
                        <a:lnTo>
                          <a:pt x="3877" y="2"/>
                        </a:lnTo>
                        <a:lnTo>
                          <a:pt x="3876" y="0"/>
                        </a:lnTo>
                        <a:lnTo>
                          <a:pt x="3891" y="12"/>
                        </a:lnTo>
                        <a:lnTo>
                          <a:pt x="3918" y="37"/>
                        </a:lnTo>
                        <a:lnTo>
                          <a:pt x="3957" y="71"/>
                        </a:lnTo>
                        <a:lnTo>
                          <a:pt x="4003" y="114"/>
                        </a:lnTo>
                        <a:lnTo>
                          <a:pt x="4057" y="163"/>
                        </a:lnTo>
                        <a:lnTo>
                          <a:pt x="4116" y="217"/>
                        </a:lnTo>
                        <a:lnTo>
                          <a:pt x="4177" y="273"/>
                        </a:lnTo>
                        <a:lnTo>
                          <a:pt x="4238" y="331"/>
                        </a:lnTo>
                        <a:lnTo>
                          <a:pt x="4299" y="387"/>
                        </a:lnTo>
                        <a:lnTo>
                          <a:pt x="4355" y="439"/>
                        </a:lnTo>
                        <a:lnTo>
                          <a:pt x="4407" y="485"/>
                        </a:lnTo>
                        <a:lnTo>
                          <a:pt x="4450" y="525"/>
                        </a:lnTo>
                        <a:lnTo>
                          <a:pt x="4484" y="556"/>
                        </a:lnTo>
                        <a:lnTo>
                          <a:pt x="4505" y="577"/>
                        </a:lnTo>
                        <a:lnTo>
                          <a:pt x="4513" y="584"/>
                        </a:lnTo>
                        <a:close/>
                      </a:path>
                    </a:pathLst>
                  </a:custGeom>
                  <a:solidFill>
                    <a:srgbClr val="FFFFFF"/>
                  </a:solidFill>
                  <a:ln w="9525">
                    <a:noFill/>
                    <a:round/>
                    <a:headEnd/>
                    <a:tailEnd/>
                  </a:ln>
                </p:spPr>
                <p:txBody>
                  <a:bodyPr/>
                  <a:lstStyle/>
                  <a:p>
                    <a:endParaRPr lang="zh-CN" altLang="en-US"/>
                  </a:p>
                </p:txBody>
              </p:sp>
              <p:sp>
                <p:nvSpPr>
                  <p:cNvPr id="1899607" name="Freeform 141"/>
                  <p:cNvSpPr>
                    <a:spLocks/>
                  </p:cNvSpPr>
                  <p:nvPr/>
                </p:nvSpPr>
                <p:spPr bwMode="auto">
                  <a:xfrm>
                    <a:off x="1825" y="776"/>
                    <a:ext cx="196" cy="117"/>
                  </a:xfrm>
                  <a:custGeom>
                    <a:avLst/>
                    <a:gdLst>
                      <a:gd name="T0" fmla="*/ 0 w 4513"/>
                      <a:gd name="T1" fmla="*/ 584 h 2691"/>
                      <a:gd name="T2" fmla="*/ 1173 w 4513"/>
                      <a:gd name="T3" fmla="*/ 1874 h 2691"/>
                      <a:gd name="T4" fmla="*/ 3184 w 4513"/>
                      <a:gd name="T5" fmla="*/ 1900 h 2691"/>
                      <a:gd name="T6" fmla="*/ 3200 w 4513"/>
                      <a:gd name="T7" fmla="*/ 2691 h 2691"/>
                      <a:gd name="T8" fmla="*/ 4513 w 4513"/>
                      <a:gd name="T9" fmla="*/ 1530 h 2691"/>
                      <a:gd name="T10" fmla="*/ 3208 w 4513"/>
                      <a:gd name="T11" fmla="*/ 283 h 2691"/>
                      <a:gd name="T12" fmla="*/ 3208 w 4513"/>
                      <a:gd name="T13" fmla="*/ 1108 h 2691"/>
                      <a:gd name="T14" fmla="*/ 1690 w 4513"/>
                      <a:gd name="T15" fmla="*/ 1108 h 2691"/>
                      <a:gd name="T16" fmla="*/ 1678 w 4513"/>
                      <a:gd name="T17" fmla="*/ 1097 h 2691"/>
                      <a:gd name="T18" fmla="*/ 1643 w 4513"/>
                      <a:gd name="T19" fmla="*/ 1063 h 2691"/>
                      <a:gd name="T20" fmla="*/ 1589 w 4513"/>
                      <a:gd name="T21" fmla="*/ 1011 h 2691"/>
                      <a:gd name="T22" fmla="*/ 1519 w 4513"/>
                      <a:gd name="T23" fmla="*/ 943 h 2691"/>
                      <a:gd name="T24" fmla="*/ 1435 w 4513"/>
                      <a:gd name="T25" fmla="*/ 863 h 2691"/>
                      <a:gd name="T26" fmla="*/ 1343 w 4513"/>
                      <a:gd name="T27" fmla="*/ 772 h 2691"/>
                      <a:gd name="T28" fmla="*/ 1245 w 4513"/>
                      <a:gd name="T29" fmla="*/ 675 h 2691"/>
                      <a:gd name="T30" fmla="*/ 1144 w 4513"/>
                      <a:gd name="T31" fmla="*/ 575 h 2691"/>
                      <a:gd name="T32" fmla="*/ 1044 w 4513"/>
                      <a:gd name="T33" fmla="*/ 474 h 2691"/>
                      <a:gd name="T34" fmla="*/ 947 w 4513"/>
                      <a:gd name="T35" fmla="*/ 375 h 2691"/>
                      <a:gd name="T36" fmla="*/ 858 w 4513"/>
                      <a:gd name="T37" fmla="*/ 282 h 2691"/>
                      <a:gd name="T38" fmla="*/ 779 w 4513"/>
                      <a:gd name="T39" fmla="*/ 197 h 2691"/>
                      <a:gd name="T40" fmla="*/ 745 w 4513"/>
                      <a:gd name="T41" fmla="*/ 158 h 2691"/>
                      <a:gd name="T42" fmla="*/ 714 w 4513"/>
                      <a:gd name="T43" fmla="*/ 123 h 2691"/>
                      <a:gd name="T44" fmla="*/ 687 w 4513"/>
                      <a:gd name="T45" fmla="*/ 92 h 2691"/>
                      <a:gd name="T46" fmla="*/ 666 w 4513"/>
                      <a:gd name="T47" fmla="*/ 65 h 2691"/>
                      <a:gd name="T48" fmla="*/ 649 w 4513"/>
                      <a:gd name="T49" fmla="*/ 42 h 2691"/>
                      <a:gd name="T50" fmla="*/ 639 w 4513"/>
                      <a:gd name="T51" fmla="*/ 24 h 2691"/>
                      <a:gd name="T52" fmla="*/ 634 w 4513"/>
                      <a:gd name="T53" fmla="*/ 10 h 2691"/>
                      <a:gd name="T54" fmla="*/ 635 w 4513"/>
                      <a:gd name="T55" fmla="*/ 2 h 2691"/>
                      <a:gd name="T56" fmla="*/ 636 w 4513"/>
                      <a:gd name="T57" fmla="*/ 0 h 2691"/>
                      <a:gd name="T58" fmla="*/ 621 w 4513"/>
                      <a:gd name="T59" fmla="*/ 12 h 2691"/>
                      <a:gd name="T60" fmla="*/ 595 w 4513"/>
                      <a:gd name="T61" fmla="*/ 37 h 2691"/>
                      <a:gd name="T62" fmla="*/ 557 w 4513"/>
                      <a:gd name="T63" fmla="*/ 71 h 2691"/>
                      <a:gd name="T64" fmla="*/ 509 w 4513"/>
                      <a:gd name="T65" fmla="*/ 114 h 2691"/>
                      <a:gd name="T66" fmla="*/ 456 w 4513"/>
                      <a:gd name="T67" fmla="*/ 163 h 2691"/>
                      <a:gd name="T68" fmla="*/ 397 w 4513"/>
                      <a:gd name="T69" fmla="*/ 217 h 2691"/>
                      <a:gd name="T70" fmla="*/ 336 w 4513"/>
                      <a:gd name="T71" fmla="*/ 273 h 2691"/>
                      <a:gd name="T72" fmla="*/ 274 w 4513"/>
                      <a:gd name="T73" fmla="*/ 331 h 2691"/>
                      <a:gd name="T74" fmla="*/ 213 w 4513"/>
                      <a:gd name="T75" fmla="*/ 387 h 2691"/>
                      <a:gd name="T76" fmla="*/ 157 w 4513"/>
                      <a:gd name="T77" fmla="*/ 439 h 2691"/>
                      <a:gd name="T78" fmla="*/ 106 w 4513"/>
                      <a:gd name="T79" fmla="*/ 485 h 2691"/>
                      <a:gd name="T80" fmla="*/ 62 w 4513"/>
                      <a:gd name="T81" fmla="*/ 525 h 2691"/>
                      <a:gd name="T82" fmla="*/ 29 w 4513"/>
                      <a:gd name="T83" fmla="*/ 556 h 2691"/>
                      <a:gd name="T84" fmla="*/ 8 w 4513"/>
                      <a:gd name="T85" fmla="*/ 577 h 2691"/>
                      <a:gd name="T86" fmla="*/ 0 w 4513"/>
                      <a:gd name="T87" fmla="*/ 584 h 269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513"/>
                      <a:gd name="T133" fmla="*/ 0 h 2691"/>
                      <a:gd name="T134" fmla="*/ 4513 w 4513"/>
                      <a:gd name="T135" fmla="*/ 2691 h 269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513" h="2691">
                        <a:moveTo>
                          <a:pt x="0" y="584"/>
                        </a:moveTo>
                        <a:lnTo>
                          <a:pt x="1173" y="1874"/>
                        </a:lnTo>
                        <a:lnTo>
                          <a:pt x="3184" y="1900"/>
                        </a:lnTo>
                        <a:lnTo>
                          <a:pt x="3200" y="2691"/>
                        </a:lnTo>
                        <a:lnTo>
                          <a:pt x="4513" y="1530"/>
                        </a:lnTo>
                        <a:lnTo>
                          <a:pt x="3208" y="283"/>
                        </a:lnTo>
                        <a:lnTo>
                          <a:pt x="3208" y="1108"/>
                        </a:lnTo>
                        <a:lnTo>
                          <a:pt x="1690" y="1108"/>
                        </a:lnTo>
                        <a:lnTo>
                          <a:pt x="1678" y="1097"/>
                        </a:lnTo>
                        <a:lnTo>
                          <a:pt x="1643" y="1063"/>
                        </a:lnTo>
                        <a:lnTo>
                          <a:pt x="1589" y="1011"/>
                        </a:lnTo>
                        <a:lnTo>
                          <a:pt x="1519" y="943"/>
                        </a:lnTo>
                        <a:lnTo>
                          <a:pt x="1435" y="863"/>
                        </a:lnTo>
                        <a:lnTo>
                          <a:pt x="1343" y="772"/>
                        </a:lnTo>
                        <a:lnTo>
                          <a:pt x="1245" y="675"/>
                        </a:lnTo>
                        <a:lnTo>
                          <a:pt x="1144" y="575"/>
                        </a:lnTo>
                        <a:lnTo>
                          <a:pt x="1044" y="474"/>
                        </a:lnTo>
                        <a:lnTo>
                          <a:pt x="947" y="375"/>
                        </a:lnTo>
                        <a:lnTo>
                          <a:pt x="858" y="282"/>
                        </a:lnTo>
                        <a:lnTo>
                          <a:pt x="779" y="197"/>
                        </a:lnTo>
                        <a:lnTo>
                          <a:pt x="745" y="158"/>
                        </a:lnTo>
                        <a:lnTo>
                          <a:pt x="714" y="123"/>
                        </a:lnTo>
                        <a:lnTo>
                          <a:pt x="687" y="92"/>
                        </a:lnTo>
                        <a:lnTo>
                          <a:pt x="666" y="65"/>
                        </a:lnTo>
                        <a:lnTo>
                          <a:pt x="649" y="42"/>
                        </a:lnTo>
                        <a:lnTo>
                          <a:pt x="639" y="24"/>
                        </a:lnTo>
                        <a:lnTo>
                          <a:pt x="634" y="10"/>
                        </a:lnTo>
                        <a:lnTo>
                          <a:pt x="635" y="2"/>
                        </a:lnTo>
                        <a:lnTo>
                          <a:pt x="636" y="0"/>
                        </a:lnTo>
                        <a:lnTo>
                          <a:pt x="621" y="12"/>
                        </a:lnTo>
                        <a:lnTo>
                          <a:pt x="595" y="37"/>
                        </a:lnTo>
                        <a:lnTo>
                          <a:pt x="557" y="71"/>
                        </a:lnTo>
                        <a:lnTo>
                          <a:pt x="509" y="114"/>
                        </a:lnTo>
                        <a:lnTo>
                          <a:pt x="456" y="163"/>
                        </a:lnTo>
                        <a:lnTo>
                          <a:pt x="397" y="217"/>
                        </a:lnTo>
                        <a:lnTo>
                          <a:pt x="336" y="273"/>
                        </a:lnTo>
                        <a:lnTo>
                          <a:pt x="274" y="331"/>
                        </a:lnTo>
                        <a:lnTo>
                          <a:pt x="213" y="387"/>
                        </a:lnTo>
                        <a:lnTo>
                          <a:pt x="157" y="439"/>
                        </a:lnTo>
                        <a:lnTo>
                          <a:pt x="106" y="485"/>
                        </a:lnTo>
                        <a:lnTo>
                          <a:pt x="62" y="525"/>
                        </a:lnTo>
                        <a:lnTo>
                          <a:pt x="29" y="556"/>
                        </a:lnTo>
                        <a:lnTo>
                          <a:pt x="8" y="577"/>
                        </a:lnTo>
                        <a:lnTo>
                          <a:pt x="0" y="584"/>
                        </a:lnTo>
                        <a:close/>
                      </a:path>
                    </a:pathLst>
                  </a:custGeom>
                  <a:solidFill>
                    <a:srgbClr val="FFFFFF"/>
                  </a:solidFill>
                  <a:ln w="9525">
                    <a:noFill/>
                    <a:round/>
                    <a:headEnd/>
                    <a:tailEnd/>
                  </a:ln>
                </p:spPr>
                <p:txBody>
                  <a:bodyPr/>
                  <a:lstStyle/>
                  <a:p>
                    <a:endParaRPr lang="zh-CN" altLang="en-US"/>
                  </a:p>
                </p:txBody>
              </p:sp>
              <p:sp>
                <p:nvSpPr>
                  <p:cNvPr id="1899608" name="Freeform 142"/>
                  <p:cNvSpPr>
                    <a:spLocks/>
                  </p:cNvSpPr>
                  <p:nvPr/>
                </p:nvSpPr>
                <p:spPr bwMode="auto">
                  <a:xfrm>
                    <a:off x="1625" y="641"/>
                    <a:ext cx="34" cy="116"/>
                  </a:xfrm>
                  <a:custGeom>
                    <a:avLst/>
                    <a:gdLst>
                      <a:gd name="T0" fmla="*/ 434 w 786"/>
                      <a:gd name="T1" fmla="*/ 2673 h 2679"/>
                      <a:gd name="T2" fmla="*/ 491 w 786"/>
                      <a:gd name="T3" fmla="*/ 2637 h 2679"/>
                      <a:gd name="T4" fmla="*/ 547 w 786"/>
                      <a:gd name="T5" fmla="*/ 2574 h 2679"/>
                      <a:gd name="T6" fmla="*/ 597 w 786"/>
                      <a:gd name="T7" fmla="*/ 2485 h 2679"/>
                      <a:gd name="T8" fmla="*/ 643 w 786"/>
                      <a:gd name="T9" fmla="*/ 2373 h 2679"/>
                      <a:gd name="T10" fmla="*/ 684 w 786"/>
                      <a:gd name="T11" fmla="*/ 2240 h 2679"/>
                      <a:gd name="T12" fmla="*/ 719 w 786"/>
                      <a:gd name="T13" fmla="*/ 2088 h 2679"/>
                      <a:gd name="T14" fmla="*/ 748 w 786"/>
                      <a:gd name="T15" fmla="*/ 1919 h 2679"/>
                      <a:gd name="T16" fmla="*/ 769 w 786"/>
                      <a:gd name="T17" fmla="*/ 1737 h 2679"/>
                      <a:gd name="T18" fmla="*/ 782 w 786"/>
                      <a:gd name="T19" fmla="*/ 1543 h 2679"/>
                      <a:gd name="T20" fmla="*/ 786 w 786"/>
                      <a:gd name="T21" fmla="*/ 1340 h 2679"/>
                      <a:gd name="T22" fmla="*/ 782 w 786"/>
                      <a:gd name="T23" fmla="*/ 1136 h 2679"/>
                      <a:gd name="T24" fmla="*/ 769 w 786"/>
                      <a:gd name="T25" fmla="*/ 943 h 2679"/>
                      <a:gd name="T26" fmla="*/ 748 w 786"/>
                      <a:gd name="T27" fmla="*/ 760 h 2679"/>
                      <a:gd name="T28" fmla="*/ 719 w 786"/>
                      <a:gd name="T29" fmla="*/ 592 h 2679"/>
                      <a:gd name="T30" fmla="*/ 684 w 786"/>
                      <a:gd name="T31" fmla="*/ 440 h 2679"/>
                      <a:gd name="T32" fmla="*/ 643 w 786"/>
                      <a:gd name="T33" fmla="*/ 306 h 2679"/>
                      <a:gd name="T34" fmla="*/ 597 w 786"/>
                      <a:gd name="T35" fmla="*/ 194 h 2679"/>
                      <a:gd name="T36" fmla="*/ 547 w 786"/>
                      <a:gd name="T37" fmla="*/ 106 h 2679"/>
                      <a:gd name="T38" fmla="*/ 491 w 786"/>
                      <a:gd name="T39" fmla="*/ 42 h 2679"/>
                      <a:gd name="T40" fmla="*/ 434 w 786"/>
                      <a:gd name="T41" fmla="*/ 7 h 2679"/>
                      <a:gd name="T42" fmla="*/ 373 w 786"/>
                      <a:gd name="T43" fmla="*/ 2 h 2679"/>
                      <a:gd name="T44" fmla="*/ 314 w 786"/>
                      <a:gd name="T45" fmla="*/ 28 h 2679"/>
                      <a:gd name="T46" fmla="*/ 258 w 786"/>
                      <a:gd name="T47" fmla="*/ 82 h 2679"/>
                      <a:gd name="T48" fmla="*/ 207 w 786"/>
                      <a:gd name="T49" fmla="*/ 162 h 2679"/>
                      <a:gd name="T50" fmla="*/ 158 w 786"/>
                      <a:gd name="T51" fmla="*/ 267 h 2679"/>
                      <a:gd name="T52" fmla="*/ 116 w 786"/>
                      <a:gd name="T53" fmla="*/ 394 h 2679"/>
                      <a:gd name="T54" fmla="*/ 78 w 786"/>
                      <a:gd name="T55" fmla="*/ 540 h 2679"/>
                      <a:gd name="T56" fmla="*/ 48 w 786"/>
                      <a:gd name="T57" fmla="*/ 702 h 2679"/>
                      <a:gd name="T58" fmla="*/ 25 w 786"/>
                      <a:gd name="T59" fmla="*/ 880 h 2679"/>
                      <a:gd name="T60" fmla="*/ 8 w 786"/>
                      <a:gd name="T61" fmla="*/ 1070 h 2679"/>
                      <a:gd name="T62" fmla="*/ 1 w 786"/>
                      <a:gd name="T63" fmla="*/ 1271 h 2679"/>
                      <a:gd name="T64" fmla="*/ 2 w 786"/>
                      <a:gd name="T65" fmla="*/ 1476 h 2679"/>
                      <a:gd name="T66" fmla="*/ 12 w 786"/>
                      <a:gd name="T67" fmla="*/ 1674 h 2679"/>
                      <a:gd name="T68" fmla="*/ 31 w 786"/>
                      <a:gd name="T69" fmla="*/ 1861 h 2679"/>
                      <a:gd name="T70" fmla="*/ 57 w 786"/>
                      <a:gd name="T71" fmla="*/ 2034 h 2679"/>
                      <a:gd name="T72" fmla="*/ 90 w 786"/>
                      <a:gd name="T73" fmla="*/ 2191 h 2679"/>
                      <a:gd name="T74" fmla="*/ 129 w 786"/>
                      <a:gd name="T75" fmla="*/ 2331 h 2679"/>
                      <a:gd name="T76" fmla="*/ 174 w 786"/>
                      <a:gd name="T77" fmla="*/ 2450 h 2679"/>
                      <a:gd name="T78" fmla="*/ 223 w 786"/>
                      <a:gd name="T79" fmla="*/ 2548 h 2679"/>
                      <a:gd name="T80" fmla="*/ 276 w 786"/>
                      <a:gd name="T81" fmla="*/ 2620 h 2679"/>
                      <a:gd name="T82" fmla="*/ 334 w 786"/>
                      <a:gd name="T83" fmla="*/ 2664 h 2679"/>
                      <a:gd name="T84" fmla="*/ 394 w 786"/>
                      <a:gd name="T85" fmla="*/ 2679 h 26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86"/>
                      <a:gd name="T130" fmla="*/ 0 h 2679"/>
                      <a:gd name="T131" fmla="*/ 786 w 786"/>
                      <a:gd name="T132" fmla="*/ 2679 h 267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86" h="2679">
                        <a:moveTo>
                          <a:pt x="394" y="2679"/>
                        </a:moveTo>
                        <a:lnTo>
                          <a:pt x="413" y="2678"/>
                        </a:lnTo>
                        <a:lnTo>
                          <a:pt x="434" y="2673"/>
                        </a:lnTo>
                        <a:lnTo>
                          <a:pt x="453" y="2664"/>
                        </a:lnTo>
                        <a:lnTo>
                          <a:pt x="473" y="2653"/>
                        </a:lnTo>
                        <a:lnTo>
                          <a:pt x="491" y="2637"/>
                        </a:lnTo>
                        <a:lnTo>
                          <a:pt x="510" y="2620"/>
                        </a:lnTo>
                        <a:lnTo>
                          <a:pt x="528" y="2598"/>
                        </a:lnTo>
                        <a:lnTo>
                          <a:pt x="547" y="2574"/>
                        </a:lnTo>
                        <a:lnTo>
                          <a:pt x="563" y="2548"/>
                        </a:lnTo>
                        <a:lnTo>
                          <a:pt x="581" y="2518"/>
                        </a:lnTo>
                        <a:lnTo>
                          <a:pt x="597" y="2485"/>
                        </a:lnTo>
                        <a:lnTo>
                          <a:pt x="612" y="2450"/>
                        </a:lnTo>
                        <a:lnTo>
                          <a:pt x="628" y="2413"/>
                        </a:lnTo>
                        <a:lnTo>
                          <a:pt x="643" y="2373"/>
                        </a:lnTo>
                        <a:lnTo>
                          <a:pt x="658" y="2331"/>
                        </a:lnTo>
                        <a:lnTo>
                          <a:pt x="671" y="2286"/>
                        </a:lnTo>
                        <a:lnTo>
                          <a:pt x="684" y="2240"/>
                        </a:lnTo>
                        <a:lnTo>
                          <a:pt x="697" y="2191"/>
                        </a:lnTo>
                        <a:lnTo>
                          <a:pt x="708" y="2140"/>
                        </a:lnTo>
                        <a:lnTo>
                          <a:pt x="719" y="2088"/>
                        </a:lnTo>
                        <a:lnTo>
                          <a:pt x="730" y="2034"/>
                        </a:lnTo>
                        <a:lnTo>
                          <a:pt x="739" y="1978"/>
                        </a:lnTo>
                        <a:lnTo>
                          <a:pt x="748" y="1919"/>
                        </a:lnTo>
                        <a:lnTo>
                          <a:pt x="755" y="1861"/>
                        </a:lnTo>
                        <a:lnTo>
                          <a:pt x="763" y="1800"/>
                        </a:lnTo>
                        <a:lnTo>
                          <a:pt x="769" y="1737"/>
                        </a:lnTo>
                        <a:lnTo>
                          <a:pt x="774" y="1674"/>
                        </a:lnTo>
                        <a:lnTo>
                          <a:pt x="779" y="1609"/>
                        </a:lnTo>
                        <a:lnTo>
                          <a:pt x="782" y="1543"/>
                        </a:lnTo>
                        <a:lnTo>
                          <a:pt x="784" y="1476"/>
                        </a:lnTo>
                        <a:lnTo>
                          <a:pt x="786" y="1408"/>
                        </a:lnTo>
                        <a:lnTo>
                          <a:pt x="786" y="1340"/>
                        </a:lnTo>
                        <a:lnTo>
                          <a:pt x="786" y="1271"/>
                        </a:lnTo>
                        <a:lnTo>
                          <a:pt x="784" y="1203"/>
                        </a:lnTo>
                        <a:lnTo>
                          <a:pt x="782" y="1136"/>
                        </a:lnTo>
                        <a:lnTo>
                          <a:pt x="779" y="1070"/>
                        </a:lnTo>
                        <a:lnTo>
                          <a:pt x="774" y="1005"/>
                        </a:lnTo>
                        <a:lnTo>
                          <a:pt x="769" y="943"/>
                        </a:lnTo>
                        <a:lnTo>
                          <a:pt x="763" y="880"/>
                        </a:lnTo>
                        <a:lnTo>
                          <a:pt x="755" y="819"/>
                        </a:lnTo>
                        <a:lnTo>
                          <a:pt x="748" y="760"/>
                        </a:lnTo>
                        <a:lnTo>
                          <a:pt x="739" y="702"/>
                        </a:lnTo>
                        <a:lnTo>
                          <a:pt x="730" y="647"/>
                        </a:lnTo>
                        <a:lnTo>
                          <a:pt x="719" y="592"/>
                        </a:lnTo>
                        <a:lnTo>
                          <a:pt x="708" y="540"/>
                        </a:lnTo>
                        <a:lnTo>
                          <a:pt x="697" y="488"/>
                        </a:lnTo>
                        <a:lnTo>
                          <a:pt x="684" y="440"/>
                        </a:lnTo>
                        <a:lnTo>
                          <a:pt x="671" y="394"/>
                        </a:lnTo>
                        <a:lnTo>
                          <a:pt x="658" y="349"/>
                        </a:lnTo>
                        <a:lnTo>
                          <a:pt x="643" y="306"/>
                        </a:lnTo>
                        <a:lnTo>
                          <a:pt x="628" y="267"/>
                        </a:lnTo>
                        <a:lnTo>
                          <a:pt x="612" y="229"/>
                        </a:lnTo>
                        <a:lnTo>
                          <a:pt x="597" y="194"/>
                        </a:lnTo>
                        <a:lnTo>
                          <a:pt x="581" y="162"/>
                        </a:lnTo>
                        <a:lnTo>
                          <a:pt x="563" y="132"/>
                        </a:lnTo>
                        <a:lnTo>
                          <a:pt x="547" y="106"/>
                        </a:lnTo>
                        <a:lnTo>
                          <a:pt x="528" y="82"/>
                        </a:lnTo>
                        <a:lnTo>
                          <a:pt x="510" y="60"/>
                        </a:lnTo>
                        <a:lnTo>
                          <a:pt x="491" y="42"/>
                        </a:lnTo>
                        <a:lnTo>
                          <a:pt x="473" y="28"/>
                        </a:lnTo>
                        <a:lnTo>
                          <a:pt x="453" y="15"/>
                        </a:lnTo>
                        <a:lnTo>
                          <a:pt x="434" y="7"/>
                        </a:lnTo>
                        <a:lnTo>
                          <a:pt x="413" y="2"/>
                        </a:lnTo>
                        <a:lnTo>
                          <a:pt x="394" y="0"/>
                        </a:lnTo>
                        <a:lnTo>
                          <a:pt x="373" y="2"/>
                        </a:lnTo>
                        <a:lnTo>
                          <a:pt x="353" y="7"/>
                        </a:lnTo>
                        <a:lnTo>
                          <a:pt x="334" y="15"/>
                        </a:lnTo>
                        <a:lnTo>
                          <a:pt x="314" y="28"/>
                        </a:lnTo>
                        <a:lnTo>
                          <a:pt x="295" y="42"/>
                        </a:lnTo>
                        <a:lnTo>
                          <a:pt x="276" y="60"/>
                        </a:lnTo>
                        <a:lnTo>
                          <a:pt x="258" y="82"/>
                        </a:lnTo>
                        <a:lnTo>
                          <a:pt x="240" y="106"/>
                        </a:lnTo>
                        <a:lnTo>
                          <a:pt x="223" y="132"/>
                        </a:lnTo>
                        <a:lnTo>
                          <a:pt x="207" y="162"/>
                        </a:lnTo>
                        <a:lnTo>
                          <a:pt x="190" y="194"/>
                        </a:lnTo>
                        <a:lnTo>
                          <a:pt x="174" y="229"/>
                        </a:lnTo>
                        <a:lnTo>
                          <a:pt x="158" y="267"/>
                        </a:lnTo>
                        <a:lnTo>
                          <a:pt x="144" y="306"/>
                        </a:lnTo>
                        <a:lnTo>
                          <a:pt x="129" y="349"/>
                        </a:lnTo>
                        <a:lnTo>
                          <a:pt x="116" y="394"/>
                        </a:lnTo>
                        <a:lnTo>
                          <a:pt x="103" y="440"/>
                        </a:lnTo>
                        <a:lnTo>
                          <a:pt x="90" y="488"/>
                        </a:lnTo>
                        <a:lnTo>
                          <a:pt x="78" y="540"/>
                        </a:lnTo>
                        <a:lnTo>
                          <a:pt x="68" y="592"/>
                        </a:lnTo>
                        <a:lnTo>
                          <a:pt x="57" y="647"/>
                        </a:lnTo>
                        <a:lnTo>
                          <a:pt x="48" y="702"/>
                        </a:lnTo>
                        <a:lnTo>
                          <a:pt x="39" y="760"/>
                        </a:lnTo>
                        <a:lnTo>
                          <a:pt x="31" y="819"/>
                        </a:lnTo>
                        <a:lnTo>
                          <a:pt x="25" y="880"/>
                        </a:lnTo>
                        <a:lnTo>
                          <a:pt x="18" y="943"/>
                        </a:lnTo>
                        <a:lnTo>
                          <a:pt x="12" y="1005"/>
                        </a:lnTo>
                        <a:lnTo>
                          <a:pt x="8" y="1070"/>
                        </a:lnTo>
                        <a:lnTo>
                          <a:pt x="5" y="1136"/>
                        </a:lnTo>
                        <a:lnTo>
                          <a:pt x="2" y="1203"/>
                        </a:lnTo>
                        <a:lnTo>
                          <a:pt x="1" y="1271"/>
                        </a:lnTo>
                        <a:lnTo>
                          <a:pt x="0" y="1340"/>
                        </a:lnTo>
                        <a:lnTo>
                          <a:pt x="1" y="1408"/>
                        </a:lnTo>
                        <a:lnTo>
                          <a:pt x="2" y="1476"/>
                        </a:lnTo>
                        <a:lnTo>
                          <a:pt x="5" y="1543"/>
                        </a:lnTo>
                        <a:lnTo>
                          <a:pt x="8" y="1609"/>
                        </a:lnTo>
                        <a:lnTo>
                          <a:pt x="12" y="1674"/>
                        </a:lnTo>
                        <a:lnTo>
                          <a:pt x="18" y="1737"/>
                        </a:lnTo>
                        <a:lnTo>
                          <a:pt x="25" y="1800"/>
                        </a:lnTo>
                        <a:lnTo>
                          <a:pt x="31" y="1861"/>
                        </a:lnTo>
                        <a:lnTo>
                          <a:pt x="39" y="1919"/>
                        </a:lnTo>
                        <a:lnTo>
                          <a:pt x="48" y="1978"/>
                        </a:lnTo>
                        <a:lnTo>
                          <a:pt x="57" y="2034"/>
                        </a:lnTo>
                        <a:lnTo>
                          <a:pt x="68" y="2088"/>
                        </a:lnTo>
                        <a:lnTo>
                          <a:pt x="78" y="2140"/>
                        </a:lnTo>
                        <a:lnTo>
                          <a:pt x="90" y="2191"/>
                        </a:lnTo>
                        <a:lnTo>
                          <a:pt x="103" y="2240"/>
                        </a:lnTo>
                        <a:lnTo>
                          <a:pt x="116" y="2286"/>
                        </a:lnTo>
                        <a:lnTo>
                          <a:pt x="129" y="2331"/>
                        </a:lnTo>
                        <a:lnTo>
                          <a:pt x="144" y="2373"/>
                        </a:lnTo>
                        <a:lnTo>
                          <a:pt x="158" y="2413"/>
                        </a:lnTo>
                        <a:lnTo>
                          <a:pt x="174" y="2450"/>
                        </a:lnTo>
                        <a:lnTo>
                          <a:pt x="190" y="2485"/>
                        </a:lnTo>
                        <a:lnTo>
                          <a:pt x="207" y="2518"/>
                        </a:lnTo>
                        <a:lnTo>
                          <a:pt x="223" y="2548"/>
                        </a:lnTo>
                        <a:lnTo>
                          <a:pt x="240" y="2574"/>
                        </a:lnTo>
                        <a:lnTo>
                          <a:pt x="258" y="2598"/>
                        </a:lnTo>
                        <a:lnTo>
                          <a:pt x="276" y="2620"/>
                        </a:lnTo>
                        <a:lnTo>
                          <a:pt x="295" y="2637"/>
                        </a:lnTo>
                        <a:lnTo>
                          <a:pt x="314" y="2653"/>
                        </a:lnTo>
                        <a:lnTo>
                          <a:pt x="334" y="2664"/>
                        </a:lnTo>
                        <a:lnTo>
                          <a:pt x="353" y="2673"/>
                        </a:lnTo>
                        <a:lnTo>
                          <a:pt x="373" y="2678"/>
                        </a:lnTo>
                        <a:lnTo>
                          <a:pt x="394" y="2679"/>
                        </a:lnTo>
                        <a:close/>
                      </a:path>
                    </a:pathLst>
                  </a:custGeom>
                  <a:solidFill>
                    <a:srgbClr val="004264"/>
                  </a:solidFill>
                  <a:ln w="9525">
                    <a:noFill/>
                    <a:round/>
                    <a:headEnd/>
                    <a:tailEnd/>
                  </a:ln>
                </p:spPr>
                <p:txBody>
                  <a:bodyPr/>
                  <a:lstStyle/>
                  <a:p>
                    <a:endParaRPr lang="zh-CN" altLang="en-US"/>
                  </a:p>
                </p:txBody>
              </p:sp>
              <p:sp>
                <p:nvSpPr>
                  <p:cNvPr id="1899609" name="Freeform 143"/>
                  <p:cNvSpPr>
                    <a:spLocks/>
                  </p:cNvSpPr>
                  <p:nvPr/>
                </p:nvSpPr>
                <p:spPr bwMode="auto">
                  <a:xfrm>
                    <a:off x="1721" y="641"/>
                    <a:ext cx="34" cy="116"/>
                  </a:xfrm>
                  <a:custGeom>
                    <a:avLst/>
                    <a:gdLst>
                      <a:gd name="T0" fmla="*/ 432 w 786"/>
                      <a:gd name="T1" fmla="*/ 2673 h 2679"/>
                      <a:gd name="T2" fmla="*/ 490 w 786"/>
                      <a:gd name="T3" fmla="*/ 2637 h 2679"/>
                      <a:gd name="T4" fmla="*/ 545 w 786"/>
                      <a:gd name="T5" fmla="*/ 2574 h 2679"/>
                      <a:gd name="T6" fmla="*/ 596 w 786"/>
                      <a:gd name="T7" fmla="*/ 2485 h 2679"/>
                      <a:gd name="T8" fmla="*/ 642 w 786"/>
                      <a:gd name="T9" fmla="*/ 2373 h 2679"/>
                      <a:gd name="T10" fmla="*/ 683 w 786"/>
                      <a:gd name="T11" fmla="*/ 2240 h 2679"/>
                      <a:gd name="T12" fmla="*/ 718 w 786"/>
                      <a:gd name="T13" fmla="*/ 2088 h 2679"/>
                      <a:gd name="T14" fmla="*/ 747 w 786"/>
                      <a:gd name="T15" fmla="*/ 1919 h 2679"/>
                      <a:gd name="T16" fmla="*/ 767 w 786"/>
                      <a:gd name="T17" fmla="*/ 1737 h 2679"/>
                      <a:gd name="T18" fmla="*/ 781 w 786"/>
                      <a:gd name="T19" fmla="*/ 1543 h 2679"/>
                      <a:gd name="T20" fmla="*/ 786 w 786"/>
                      <a:gd name="T21" fmla="*/ 1340 h 2679"/>
                      <a:gd name="T22" fmla="*/ 781 w 786"/>
                      <a:gd name="T23" fmla="*/ 1136 h 2679"/>
                      <a:gd name="T24" fmla="*/ 767 w 786"/>
                      <a:gd name="T25" fmla="*/ 943 h 2679"/>
                      <a:gd name="T26" fmla="*/ 747 w 786"/>
                      <a:gd name="T27" fmla="*/ 760 h 2679"/>
                      <a:gd name="T28" fmla="*/ 718 w 786"/>
                      <a:gd name="T29" fmla="*/ 592 h 2679"/>
                      <a:gd name="T30" fmla="*/ 683 w 786"/>
                      <a:gd name="T31" fmla="*/ 440 h 2679"/>
                      <a:gd name="T32" fmla="*/ 642 w 786"/>
                      <a:gd name="T33" fmla="*/ 306 h 2679"/>
                      <a:gd name="T34" fmla="*/ 596 w 786"/>
                      <a:gd name="T35" fmla="*/ 194 h 2679"/>
                      <a:gd name="T36" fmla="*/ 545 w 786"/>
                      <a:gd name="T37" fmla="*/ 106 h 2679"/>
                      <a:gd name="T38" fmla="*/ 490 w 786"/>
                      <a:gd name="T39" fmla="*/ 42 h 2679"/>
                      <a:gd name="T40" fmla="*/ 432 w 786"/>
                      <a:gd name="T41" fmla="*/ 7 h 2679"/>
                      <a:gd name="T42" fmla="*/ 372 w 786"/>
                      <a:gd name="T43" fmla="*/ 2 h 2679"/>
                      <a:gd name="T44" fmla="*/ 313 w 786"/>
                      <a:gd name="T45" fmla="*/ 28 h 2679"/>
                      <a:gd name="T46" fmla="*/ 257 w 786"/>
                      <a:gd name="T47" fmla="*/ 82 h 2679"/>
                      <a:gd name="T48" fmla="*/ 205 w 786"/>
                      <a:gd name="T49" fmla="*/ 162 h 2679"/>
                      <a:gd name="T50" fmla="*/ 157 w 786"/>
                      <a:gd name="T51" fmla="*/ 267 h 2679"/>
                      <a:gd name="T52" fmla="*/ 115 w 786"/>
                      <a:gd name="T53" fmla="*/ 394 h 2679"/>
                      <a:gd name="T54" fmla="*/ 78 w 786"/>
                      <a:gd name="T55" fmla="*/ 540 h 2679"/>
                      <a:gd name="T56" fmla="*/ 47 w 786"/>
                      <a:gd name="T57" fmla="*/ 702 h 2679"/>
                      <a:gd name="T58" fmla="*/ 23 w 786"/>
                      <a:gd name="T59" fmla="*/ 880 h 2679"/>
                      <a:gd name="T60" fmla="*/ 7 w 786"/>
                      <a:gd name="T61" fmla="*/ 1070 h 2679"/>
                      <a:gd name="T62" fmla="*/ 0 w 786"/>
                      <a:gd name="T63" fmla="*/ 1271 h 2679"/>
                      <a:gd name="T64" fmla="*/ 2 w 786"/>
                      <a:gd name="T65" fmla="*/ 1476 h 2679"/>
                      <a:gd name="T66" fmla="*/ 12 w 786"/>
                      <a:gd name="T67" fmla="*/ 1674 h 2679"/>
                      <a:gd name="T68" fmla="*/ 30 w 786"/>
                      <a:gd name="T69" fmla="*/ 1861 h 2679"/>
                      <a:gd name="T70" fmla="*/ 56 w 786"/>
                      <a:gd name="T71" fmla="*/ 2034 h 2679"/>
                      <a:gd name="T72" fmla="*/ 89 w 786"/>
                      <a:gd name="T73" fmla="*/ 2191 h 2679"/>
                      <a:gd name="T74" fmla="*/ 128 w 786"/>
                      <a:gd name="T75" fmla="*/ 2331 h 2679"/>
                      <a:gd name="T76" fmla="*/ 172 w 786"/>
                      <a:gd name="T77" fmla="*/ 2450 h 2679"/>
                      <a:gd name="T78" fmla="*/ 222 w 786"/>
                      <a:gd name="T79" fmla="*/ 2548 h 2679"/>
                      <a:gd name="T80" fmla="*/ 276 w 786"/>
                      <a:gd name="T81" fmla="*/ 2620 h 2679"/>
                      <a:gd name="T82" fmla="*/ 333 w 786"/>
                      <a:gd name="T83" fmla="*/ 2664 h 2679"/>
                      <a:gd name="T84" fmla="*/ 392 w 786"/>
                      <a:gd name="T85" fmla="*/ 2679 h 26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86"/>
                      <a:gd name="T130" fmla="*/ 0 h 2679"/>
                      <a:gd name="T131" fmla="*/ 786 w 786"/>
                      <a:gd name="T132" fmla="*/ 2679 h 267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86" h="2679">
                        <a:moveTo>
                          <a:pt x="392" y="2679"/>
                        </a:moveTo>
                        <a:lnTo>
                          <a:pt x="413" y="2678"/>
                        </a:lnTo>
                        <a:lnTo>
                          <a:pt x="432" y="2673"/>
                        </a:lnTo>
                        <a:lnTo>
                          <a:pt x="452" y="2664"/>
                        </a:lnTo>
                        <a:lnTo>
                          <a:pt x="471" y="2653"/>
                        </a:lnTo>
                        <a:lnTo>
                          <a:pt x="490" y="2637"/>
                        </a:lnTo>
                        <a:lnTo>
                          <a:pt x="509" y="2620"/>
                        </a:lnTo>
                        <a:lnTo>
                          <a:pt x="527" y="2598"/>
                        </a:lnTo>
                        <a:lnTo>
                          <a:pt x="545" y="2574"/>
                        </a:lnTo>
                        <a:lnTo>
                          <a:pt x="563" y="2548"/>
                        </a:lnTo>
                        <a:lnTo>
                          <a:pt x="579" y="2518"/>
                        </a:lnTo>
                        <a:lnTo>
                          <a:pt x="596" y="2485"/>
                        </a:lnTo>
                        <a:lnTo>
                          <a:pt x="612" y="2450"/>
                        </a:lnTo>
                        <a:lnTo>
                          <a:pt x="628" y="2413"/>
                        </a:lnTo>
                        <a:lnTo>
                          <a:pt x="642" y="2373"/>
                        </a:lnTo>
                        <a:lnTo>
                          <a:pt x="656" y="2331"/>
                        </a:lnTo>
                        <a:lnTo>
                          <a:pt x="670" y="2286"/>
                        </a:lnTo>
                        <a:lnTo>
                          <a:pt x="683" y="2240"/>
                        </a:lnTo>
                        <a:lnTo>
                          <a:pt x="695" y="2191"/>
                        </a:lnTo>
                        <a:lnTo>
                          <a:pt x="707" y="2140"/>
                        </a:lnTo>
                        <a:lnTo>
                          <a:pt x="718" y="2088"/>
                        </a:lnTo>
                        <a:lnTo>
                          <a:pt x="728" y="2034"/>
                        </a:lnTo>
                        <a:lnTo>
                          <a:pt x="737" y="1978"/>
                        </a:lnTo>
                        <a:lnTo>
                          <a:pt x="747" y="1919"/>
                        </a:lnTo>
                        <a:lnTo>
                          <a:pt x="755" y="1861"/>
                        </a:lnTo>
                        <a:lnTo>
                          <a:pt x="761" y="1800"/>
                        </a:lnTo>
                        <a:lnTo>
                          <a:pt x="767" y="1737"/>
                        </a:lnTo>
                        <a:lnTo>
                          <a:pt x="773" y="1674"/>
                        </a:lnTo>
                        <a:lnTo>
                          <a:pt x="778" y="1609"/>
                        </a:lnTo>
                        <a:lnTo>
                          <a:pt x="781" y="1543"/>
                        </a:lnTo>
                        <a:lnTo>
                          <a:pt x="784" y="1476"/>
                        </a:lnTo>
                        <a:lnTo>
                          <a:pt x="785" y="1408"/>
                        </a:lnTo>
                        <a:lnTo>
                          <a:pt x="786" y="1340"/>
                        </a:lnTo>
                        <a:lnTo>
                          <a:pt x="785" y="1271"/>
                        </a:lnTo>
                        <a:lnTo>
                          <a:pt x="784" y="1203"/>
                        </a:lnTo>
                        <a:lnTo>
                          <a:pt x="781" y="1136"/>
                        </a:lnTo>
                        <a:lnTo>
                          <a:pt x="778" y="1070"/>
                        </a:lnTo>
                        <a:lnTo>
                          <a:pt x="773" y="1005"/>
                        </a:lnTo>
                        <a:lnTo>
                          <a:pt x="767" y="943"/>
                        </a:lnTo>
                        <a:lnTo>
                          <a:pt x="761" y="880"/>
                        </a:lnTo>
                        <a:lnTo>
                          <a:pt x="755" y="819"/>
                        </a:lnTo>
                        <a:lnTo>
                          <a:pt x="747" y="760"/>
                        </a:lnTo>
                        <a:lnTo>
                          <a:pt x="737" y="702"/>
                        </a:lnTo>
                        <a:lnTo>
                          <a:pt x="728" y="647"/>
                        </a:lnTo>
                        <a:lnTo>
                          <a:pt x="718" y="592"/>
                        </a:lnTo>
                        <a:lnTo>
                          <a:pt x="707" y="540"/>
                        </a:lnTo>
                        <a:lnTo>
                          <a:pt x="695" y="488"/>
                        </a:lnTo>
                        <a:lnTo>
                          <a:pt x="683" y="440"/>
                        </a:lnTo>
                        <a:lnTo>
                          <a:pt x="670" y="394"/>
                        </a:lnTo>
                        <a:lnTo>
                          <a:pt x="656" y="349"/>
                        </a:lnTo>
                        <a:lnTo>
                          <a:pt x="642" y="306"/>
                        </a:lnTo>
                        <a:lnTo>
                          <a:pt x="628" y="267"/>
                        </a:lnTo>
                        <a:lnTo>
                          <a:pt x="612" y="229"/>
                        </a:lnTo>
                        <a:lnTo>
                          <a:pt x="596" y="194"/>
                        </a:lnTo>
                        <a:lnTo>
                          <a:pt x="579" y="162"/>
                        </a:lnTo>
                        <a:lnTo>
                          <a:pt x="563" y="132"/>
                        </a:lnTo>
                        <a:lnTo>
                          <a:pt x="545" y="106"/>
                        </a:lnTo>
                        <a:lnTo>
                          <a:pt x="527" y="82"/>
                        </a:lnTo>
                        <a:lnTo>
                          <a:pt x="509" y="60"/>
                        </a:lnTo>
                        <a:lnTo>
                          <a:pt x="490" y="42"/>
                        </a:lnTo>
                        <a:lnTo>
                          <a:pt x="471" y="28"/>
                        </a:lnTo>
                        <a:lnTo>
                          <a:pt x="452" y="15"/>
                        </a:lnTo>
                        <a:lnTo>
                          <a:pt x="432" y="7"/>
                        </a:lnTo>
                        <a:lnTo>
                          <a:pt x="413" y="2"/>
                        </a:lnTo>
                        <a:lnTo>
                          <a:pt x="392" y="0"/>
                        </a:lnTo>
                        <a:lnTo>
                          <a:pt x="372" y="2"/>
                        </a:lnTo>
                        <a:lnTo>
                          <a:pt x="352" y="7"/>
                        </a:lnTo>
                        <a:lnTo>
                          <a:pt x="333" y="15"/>
                        </a:lnTo>
                        <a:lnTo>
                          <a:pt x="313" y="28"/>
                        </a:lnTo>
                        <a:lnTo>
                          <a:pt x="295" y="42"/>
                        </a:lnTo>
                        <a:lnTo>
                          <a:pt x="276" y="60"/>
                        </a:lnTo>
                        <a:lnTo>
                          <a:pt x="257" y="82"/>
                        </a:lnTo>
                        <a:lnTo>
                          <a:pt x="239" y="106"/>
                        </a:lnTo>
                        <a:lnTo>
                          <a:pt x="222" y="132"/>
                        </a:lnTo>
                        <a:lnTo>
                          <a:pt x="205" y="162"/>
                        </a:lnTo>
                        <a:lnTo>
                          <a:pt x="189" y="194"/>
                        </a:lnTo>
                        <a:lnTo>
                          <a:pt x="172" y="229"/>
                        </a:lnTo>
                        <a:lnTo>
                          <a:pt x="157" y="267"/>
                        </a:lnTo>
                        <a:lnTo>
                          <a:pt x="142" y="306"/>
                        </a:lnTo>
                        <a:lnTo>
                          <a:pt x="128" y="349"/>
                        </a:lnTo>
                        <a:lnTo>
                          <a:pt x="115" y="394"/>
                        </a:lnTo>
                        <a:lnTo>
                          <a:pt x="101" y="440"/>
                        </a:lnTo>
                        <a:lnTo>
                          <a:pt x="89" y="488"/>
                        </a:lnTo>
                        <a:lnTo>
                          <a:pt x="78" y="540"/>
                        </a:lnTo>
                        <a:lnTo>
                          <a:pt x="66" y="592"/>
                        </a:lnTo>
                        <a:lnTo>
                          <a:pt x="56" y="647"/>
                        </a:lnTo>
                        <a:lnTo>
                          <a:pt x="47" y="702"/>
                        </a:lnTo>
                        <a:lnTo>
                          <a:pt x="38" y="760"/>
                        </a:lnTo>
                        <a:lnTo>
                          <a:pt x="30" y="819"/>
                        </a:lnTo>
                        <a:lnTo>
                          <a:pt x="23" y="880"/>
                        </a:lnTo>
                        <a:lnTo>
                          <a:pt x="17" y="943"/>
                        </a:lnTo>
                        <a:lnTo>
                          <a:pt x="12" y="1005"/>
                        </a:lnTo>
                        <a:lnTo>
                          <a:pt x="7" y="1070"/>
                        </a:lnTo>
                        <a:lnTo>
                          <a:pt x="4" y="1136"/>
                        </a:lnTo>
                        <a:lnTo>
                          <a:pt x="2" y="1203"/>
                        </a:lnTo>
                        <a:lnTo>
                          <a:pt x="0" y="1271"/>
                        </a:lnTo>
                        <a:lnTo>
                          <a:pt x="0" y="1340"/>
                        </a:lnTo>
                        <a:lnTo>
                          <a:pt x="0" y="1408"/>
                        </a:lnTo>
                        <a:lnTo>
                          <a:pt x="2" y="1476"/>
                        </a:lnTo>
                        <a:lnTo>
                          <a:pt x="4" y="1543"/>
                        </a:lnTo>
                        <a:lnTo>
                          <a:pt x="7" y="1609"/>
                        </a:lnTo>
                        <a:lnTo>
                          <a:pt x="12" y="1674"/>
                        </a:lnTo>
                        <a:lnTo>
                          <a:pt x="17" y="1737"/>
                        </a:lnTo>
                        <a:lnTo>
                          <a:pt x="23" y="1800"/>
                        </a:lnTo>
                        <a:lnTo>
                          <a:pt x="30" y="1861"/>
                        </a:lnTo>
                        <a:lnTo>
                          <a:pt x="38" y="1919"/>
                        </a:lnTo>
                        <a:lnTo>
                          <a:pt x="47" y="1978"/>
                        </a:lnTo>
                        <a:lnTo>
                          <a:pt x="56" y="2034"/>
                        </a:lnTo>
                        <a:lnTo>
                          <a:pt x="66" y="2088"/>
                        </a:lnTo>
                        <a:lnTo>
                          <a:pt x="78" y="2140"/>
                        </a:lnTo>
                        <a:lnTo>
                          <a:pt x="89" y="2191"/>
                        </a:lnTo>
                        <a:lnTo>
                          <a:pt x="101" y="2240"/>
                        </a:lnTo>
                        <a:lnTo>
                          <a:pt x="115" y="2286"/>
                        </a:lnTo>
                        <a:lnTo>
                          <a:pt x="128" y="2331"/>
                        </a:lnTo>
                        <a:lnTo>
                          <a:pt x="142" y="2373"/>
                        </a:lnTo>
                        <a:lnTo>
                          <a:pt x="157" y="2413"/>
                        </a:lnTo>
                        <a:lnTo>
                          <a:pt x="172" y="2450"/>
                        </a:lnTo>
                        <a:lnTo>
                          <a:pt x="189" y="2485"/>
                        </a:lnTo>
                        <a:lnTo>
                          <a:pt x="205" y="2518"/>
                        </a:lnTo>
                        <a:lnTo>
                          <a:pt x="222" y="2548"/>
                        </a:lnTo>
                        <a:lnTo>
                          <a:pt x="239" y="2574"/>
                        </a:lnTo>
                        <a:lnTo>
                          <a:pt x="257" y="2598"/>
                        </a:lnTo>
                        <a:lnTo>
                          <a:pt x="276" y="2620"/>
                        </a:lnTo>
                        <a:lnTo>
                          <a:pt x="295" y="2637"/>
                        </a:lnTo>
                        <a:lnTo>
                          <a:pt x="313" y="2653"/>
                        </a:lnTo>
                        <a:lnTo>
                          <a:pt x="333" y="2664"/>
                        </a:lnTo>
                        <a:lnTo>
                          <a:pt x="352" y="2673"/>
                        </a:lnTo>
                        <a:lnTo>
                          <a:pt x="372" y="2678"/>
                        </a:lnTo>
                        <a:lnTo>
                          <a:pt x="392" y="2679"/>
                        </a:lnTo>
                        <a:close/>
                      </a:path>
                    </a:pathLst>
                  </a:custGeom>
                  <a:solidFill>
                    <a:srgbClr val="004264"/>
                  </a:solidFill>
                  <a:ln w="9525">
                    <a:noFill/>
                    <a:round/>
                    <a:headEnd/>
                    <a:tailEnd/>
                  </a:ln>
                </p:spPr>
                <p:txBody>
                  <a:bodyPr/>
                  <a:lstStyle/>
                  <a:p>
                    <a:endParaRPr lang="zh-CN" altLang="en-US"/>
                  </a:p>
                </p:txBody>
              </p:sp>
              <p:sp>
                <p:nvSpPr>
                  <p:cNvPr id="1899610" name="Freeform 144"/>
                  <p:cNvSpPr>
                    <a:spLocks/>
                  </p:cNvSpPr>
                  <p:nvPr/>
                </p:nvSpPr>
                <p:spPr bwMode="auto">
                  <a:xfrm>
                    <a:off x="1859" y="641"/>
                    <a:ext cx="34" cy="116"/>
                  </a:xfrm>
                  <a:custGeom>
                    <a:avLst/>
                    <a:gdLst>
                      <a:gd name="T0" fmla="*/ 434 w 787"/>
                      <a:gd name="T1" fmla="*/ 2673 h 2679"/>
                      <a:gd name="T2" fmla="*/ 492 w 787"/>
                      <a:gd name="T3" fmla="*/ 2637 h 2679"/>
                      <a:gd name="T4" fmla="*/ 546 w 787"/>
                      <a:gd name="T5" fmla="*/ 2574 h 2679"/>
                      <a:gd name="T6" fmla="*/ 598 w 787"/>
                      <a:gd name="T7" fmla="*/ 2485 h 2679"/>
                      <a:gd name="T8" fmla="*/ 644 w 787"/>
                      <a:gd name="T9" fmla="*/ 2373 h 2679"/>
                      <a:gd name="T10" fmla="*/ 685 w 787"/>
                      <a:gd name="T11" fmla="*/ 2240 h 2679"/>
                      <a:gd name="T12" fmla="*/ 720 w 787"/>
                      <a:gd name="T13" fmla="*/ 2088 h 2679"/>
                      <a:gd name="T14" fmla="*/ 748 w 787"/>
                      <a:gd name="T15" fmla="*/ 1919 h 2679"/>
                      <a:gd name="T16" fmla="*/ 769 w 787"/>
                      <a:gd name="T17" fmla="*/ 1737 h 2679"/>
                      <a:gd name="T18" fmla="*/ 783 w 787"/>
                      <a:gd name="T19" fmla="*/ 1543 h 2679"/>
                      <a:gd name="T20" fmla="*/ 787 w 787"/>
                      <a:gd name="T21" fmla="*/ 1340 h 2679"/>
                      <a:gd name="T22" fmla="*/ 783 w 787"/>
                      <a:gd name="T23" fmla="*/ 1136 h 2679"/>
                      <a:gd name="T24" fmla="*/ 769 w 787"/>
                      <a:gd name="T25" fmla="*/ 943 h 2679"/>
                      <a:gd name="T26" fmla="*/ 748 w 787"/>
                      <a:gd name="T27" fmla="*/ 760 h 2679"/>
                      <a:gd name="T28" fmla="*/ 720 w 787"/>
                      <a:gd name="T29" fmla="*/ 592 h 2679"/>
                      <a:gd name="T30" fmla="*/ 685 w 787"/>
                      <a:gd name="T31" fmla="*/ 440 h 2679"/>
                      <a:gd name="T32" fmla="*/ 644 w 787"/>
                      <a:gd name="T33" fmla="*/ 306 h 2679"/>
                      <a:gd name="T34" fmla="*/ 598 w 787"/>
                      <a:gd name="T35" fmla="*/ 194 h 2679"/>
                      <a:gd name="T36" fmla="*/ 546 w 787"/>
                      <a:gd name="T37" fmla="*/ 106 h 2679"/>
                      <a:gd name="T38" fmla="*/ 492 w 787"/>
                      <a:gd name="T39" fmla="*/ 42 h 2679"/>
                      <a:gd name="T40" fmla="*/ 434 w 787"/>
                      <a:gd name="T41" fmla="*/ 7 h 2679"/>
                      <a:gd name="T42" fmla="*/ 373 w 787"/>
                      <a:gd name="T43" fmla="*/ 2 h 2679"/>
                      <a:gd name="T44" fmla="*/ 315 w 787"/>
                      <a:gd name="T45" fmla="*/ 28 h 2679"/>
                      <a:gd name="T46" fmla="*/ 258 w 787"/>
                      <a:gd name="T47" fmla="*/ 82 h 2679"/>
                      <a:gd name="T48" fmla="*/ 207 w 787"/>
                      <a:gd name="T49" fmla="*/ 162 h 2679"/>
                      <a:gd name="T50" fmla="*/ 159 w 787"/>
                      <a:gd name="T51" fmla="*/ 267 h 2679"/>
                      <a:gd name="T52" fmla="*/ 115 w 787"/>
                      <a:gd name="T53" fmla="*/ 394 h 2679"/>
                      <a:gd name="T54" fmla="*/ 78 w 787"/>
                      <a:gd name="T55" fmla="*/ 540 h 2679"/>
                      <a:gd name="T56" fmla="*/ 48 w 787"/>
                      <a:gd name="T57" fmla="*/ 702 h 2679"/>
                      <a:gd name="T58" fmla="*/ 24 w 787"/>
                      <a:gd name="T59" fmla="*/ 880 h 2679"/>
                      <a:gd name="T60" fmla="*/ 9 w 787"/>
                      <a:gd name="T61" fmla="*/ 1070 h 2679"/>
                      <a:gd name="T62" fmla="*/ 1 w 787"/>
                      <a:gd name="T63" fmla="*/ 1271 h 2679"/>
                      <a:gd name="T64" fmla="*/ 2 w 787"/>
                      <a:gd name="T65" fmla="*/ 1476 h 2679"/>
                      <a:gd name="T66" fmla="*/ 13 w 787"/>
                      <a:gd name="T67" fmla="*/ 1674 h 2679"/>
                      <a:gd name="T68" fmla="*/ 31 w 787"/>
                      <a:gd name="T69" fmla="*/ 1861 h 2679"/>
                      <a:gd name="T70" fmla="*/ 58 w 787"/>
                      <a:gd name="T71" fmla="*/ 2034 h 2679"/>
                      <a:gd name="T72" fmla="*/ 91 w 787"/>
                      <a:gd name="T73" fmla="*/ 2191 h 2679"/>
                      <a:gd name="T74" fmla="*/ 130 w 787"/>
                      <a:gd name="T75" fmla="*/ 2331 h 2679"/>
                      <a:gd name="T76" fmla="*/ 174 w 787"/>
                      <a:gd name="T77" fmla="*/ 2450 h 2679"/>
                      <a:gd name="T78" fmla="*/ 223 w 787"/>
                      <a:gd name="T79" fmla="*/ 2548 h 2679"/>
                      <a:gd name="T80" fmla="*/ 277 w 787"/>
                      <a:gd name="T81" fmla="*/ 2620 h 2679"/>
                      <a:gd name="T82" fmla="*/ 333 w 787"/>
                      <a:gd name="T83" fmla="*/ 2664 h 2679"/>
                      <a:gd name="T84" fmla="*/ 394 w 787"/>
                      <a:gd name="T85" fmla="*/ 2679 h 26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87"/>
                      <a:gd name="T130" fmla="*/ 0 h 2679"/>
                      <a:gd name="T131" fmla="*/ 787 w 787"/>
                      <a:gd name="T132" fmla="*/ 2679 h 267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87" h="2679">
                        <a:moveTo>
                          <a:pt x="394" y="2679"/>
                        </a:moveTo>
                        <a:lnTo>
                          <a:pt x="414" y="2678"/>
                        </a:lnTo>
                        <a:lnTo>
                          <a:pt x="434" y="2673"/>
                        </a:lnTo>
                        <a:lnTo>
                          <a:pt x="454" y="2664"/>
                        </a:lnTo>
                        <a:lnTo>
                          <a:pt x="473" y="2653"/>
                        </a:lnTo>
                        <a:lnTo>
                          <a:pt x="492" y="2637"/>
                        </a:lnTo>
                        <a:lnTo>
                          <a:pt x="510" y="2620"/>
                        </a:lnTo>
                        <a:lnTo>
                          <a:pt x="529" y="2598"/>
                        </a:lnTo>
                        <a:lnTo>
                          <a:pt x="546" y="2574"/>
                        </a:lnTo>
                        <a:lnTo>
                          <a:pt x="564" y="2548"/>
                        </a:lnTo>
                        <a:lnTo>
                          <a:pt x="581" y="2518"/>
                        </a:lnTo>
                        <a:lnTo>
                          <a:pt x="598" y="2485"/>
                        </a:lnTo>
                        <a:lnTo>
                          <a:pt x="613" y="2450"/>
                        </a:lnTo>
                        <a:lnTo>
                          <a:pt x="628" y="2413"/>
                        </a:lnTo>
                        <a:lnTo>
                          <a:pt x="644" y="2373"/>
                        </a:lnTo>
                        <a:lnTo>
                          <a:pt x="658" y="2331"/>
                        </a:lnTo>
                        <a:lnTo>
                          <a:pt x="672" y="2286"/>
                        </a:lnTo>
                        <a:lnTo>
                          <a:pt x="685" y="2240"/>
                        </a:lnTo>
                        <a:lnTo>
                          <a:pt x="697" y="2191"/>
                        </a:lnTo>
                        <a:lnTo>
                          <a:pt x="709" y="2140"/>
                        </a:lnTo>
                        <a:lnTo>
                          <a:pt x="720" y="2088"/>
                        </a:lnTo>
                        <a:lnTo>
                          <a:pt x="730" y="2034"/>
                        </a:lnTo>
                        <a:lnTo>
                          <a:pt x="739" y="1978"/>
                        </a:lnTo>
                        <a:lnTo>
                          <a:pt x="748" y="1919"/>
                        </a:lnTo>
                        <a:lnTo>
                          <a:pt x="756" y="1861"/>
                        </a:lnTo>
                        <a:lnTo>
                          <a:pt x="763" y="1800"/>
                        </a:lnTo>
                        <a:lnTo>
                          <a:pt x="769" y="1737"/>
                        </a:lnTo>
                        <a:lnTo>
                          <a:pt x="774" y="1674"/>
                        </a:lnTo>
                        <a:lnTo>
                          <a:pt x="778" y="1609"/>
                        </a:lnTo>
                        <a:lnTo>
                          <a:pt x="783" y="1543"/>
                        </a:lnTo>
                        <a:lnTo>
                          <a:pt x="785" y="1476"/>
                        </a:lnTo>
                        <a:lnTo>
                          <a:pt x="787" y="1408"/>
                        </a:lnTo>
                        <a:lnTo>
                          <a:pt x="787" y="1340"/>
                        </a:lnTo>
                        <a:lnTo>
                          <a:pt x="787" y="1271"/>
                        </a:lnTo>
                        <a:lnTo>
                          <a:pt x="785" y="1203"/>
                        </a:lnTo>
                        <a:lnTo>
                          <a:pt x="783" y="1136"/>
                        </a:lnTo>
                        <a:lnTo>
                          <a:pt x="778" y="1070"/>
                        </a:lnTo>
                        <a:lnTo>
                          <a:pt x="774" y="1005"/>
                        </a:lnTo>
                        <a:lnTo>
                          <a:pt x="769" y="943"/>
                        </a:lnTo>
                        <a:lnTo>
                          <a:pt x="763" y="880"/>
                        </a:lnTo>
                        <a:lnTo>
                          <a:pt x="756" y="819"/>
                        </a:lnTo>
                        <a:lnTo>
                          <a:pt x="748" y="760"/>
                        </a:lnTo>
                        <a:lnTo>
                          <a:pt x="739" y="702"/>
                        </a:lnTo>
                        <a:lnTo>
                          <a:pt x="730" y="647"/>
                        </a:lnTo>
                        <a:lnTo>
                          <a:pt x="720" y="592"/>
                        </a:lnTo>
                        <a:lnTo>
                          <a:pt x="709" y="540"/>
                        </a:lnTo>
                        <a:lnTo>
                          <a:pt x="697" y="488"/>
                        </a:lnTo>
                        <a:lnTo>
                          <a:pt x="685" y="440"/>
                        </a:lnTo>
                        <a:lnTo>
                          <a:pt x="672" y="394"/>
                        </a:lnTo>
                        <a:lnTo>
                          <a:pt x="658" y="349"/>
                        </a:lnTo>
                        <a:lnTo>
                          <a:pt x="644" y="306"/>
                        </a:lnTo>
                        <a:lnTo>
                          <a:pt x="628" y="267"/>
                        </a:lnTo>
                        <a:lnTo>
                          <a:pt x="613" y="229"/>
                        </a:lnTo>
                        <a:lnTo>
                          <a:pt x="598" y="194"/>
                        </a:lnTo>
                        <a:lnTo>
                          <a:pt x="581" y="162"/>
                        </a:lnTo>
                        <a:lnTo>
                          <a:pt x="564" y="132"/>
                        </a:lnTo>
                        <a:lnTo>
                          <a:pt x="546" y="106"/>
                        </a:lnTo>
                        <a:lnTo>
                          <a:pt x="529" y="82"/>
                        </a:lnTo>
                        <a:lnTo>
                          <a:pt x="510" y="60"/>
                        </a:lnTo>
                        <a:lnTo>
                          <a:pt x="492" y="42"/>
                        </a:lnTo>
                        <a:lnTo>
                          <a:pt x="473" y="28"/>
                        </a:lnTo>
                        <a:lnTo>
                          <a:pt x="454" y="15"/>
                        </a:lnTo>
                        <a:lnTo>
                          <a:pt x="434" y="7"/>
                        </a:lnTo>
                        <a:lnTo>
                          <a:pt x="414" y="2"/>
                        </a:lnTo>
                        <a:lnTo>
                          <a:pt x="394" y="0"/>
                        </a:lnTo>
                        <a:lnTo>
                          <a:pt x="373" y="2"/>
                        </a:lnTo>
                        <a:lnTo>
                          <a:pt x="354" y="7"/>
                        </a:lnTo>
                        <a:lnTo>
                          <a:pt x="333" y="15"/>
                        </a:lnTo>
                        <a:lnTo>
                          <a:pt x="315" y="28"/>
                        </a:lnTo>
                        <a:lnTo>
                          <a:pt x="295" y="42"/>
                        </a:lnTo>
                        <a:lnTo>
                          <a:pt x="277" y="60"/>
                        </a:lnTo>
                        <a:lnTo>
                          <a:pt x="258" y="82"/>
                        </a:lnTo>
                        <a:lnTo>
                          <a:pt x="241" y="106"/>
                        </a:lnTo>
                        <a:lnTo>
                          <a:pt x="223" y="132"/>
                        </a:lnTo>
                        <a:lnTo>
                          <a:pt x="207" y="162"/>
                        </a:lnTo>
                        <a:lnTo>
                          <a:pt x="189" y="194"/>
                        </a:lnTo>
                        <a:lnTo>
                          <a:pt x="174" y="229"/>
                        </a:lnTo>
                        <a:lnTo>
                          <a:pt x="159" y="267"/>
                        </a:lnTo>
                        <a:lnTo>
                          <a:pt x="144" y="306"/>
                        </a:lnTo>
                        <a:lnTo>
                          <a:pt x="130" y="349"/>
                        </a:lnTo>
                        <a:lnTo>
                          <a:pt x="115" y="394"/>
                        </a:lnTo>
                        <a:lnTo>
                          <a:pt x="103" y="440"/>
                        </a:lnTo>
                        <a:lnTo>
                          <a:pt x="91" y="488"/>
                        </a:lnTo>
                        <a:lnTo>
                          <a:pt x="78" y="540"/>
                        </a:lnTo>
                        <a:lnTo>
                          <a:pt x="68" y="592"/>
                        </a:lnTo>
                        <a:lnTo>
                          <a:pt x="58" y="647"/>
                        </a:lnTo>
                        <a:lnTo>
                          <a:pt x="48" y="702"/>
                        </a:lnTo>
                        <a:lnTo>
                          <a:pt x="39" y="760"/>
                        </a:lnTo>
                        <a:lnTo>
                          <a:pt x="31" y="819"/>
                        </a:lnTo>
                        <a:lnTo>
                          <a:pt x="24" y="880"/>
                        </a:lnTo>
                        <a:lnTo>
                          <a:pt x="18" y="943"/>
                        </a:lnTo>
                        <a:lnTo>
                          <a:pt x="13" y="1005"/>
                        </a:lnTo>
                        <a:lnTo>
                          <a:pt x="9" y="1070"/>
                        </a:lnTo>
                        <a:lnTo>
                          <a:pt x="6" y="1136"/>
                        </a:lnTo>
                        <a:lnTo>
                          <a:pt x="2" y="1203"/>
                        </a:lnTo>
                        <a:lnTo>
                          <a:pt x="1" y="1271"/>
                        </a:lnTo>
                        <a:lnTo>
                          <a:pt x="0" y="1340"/>
                        </a:lnTo>
                        <a:lnTo>
                          <a:pt x="1" y="1408"/>
                        </a:lnTo>
                        <a:lnTo>
                          <a:pt x="2" y="1476"/>
                        </a:lnTo>
                        <a:lnTo>
                          <a:pt x="6" y="1543"/>
                        </a:lnTo>
                        <a:lnTo>
                          <a:pt x="9" y="1609"/>
                        </a:lnTo>
                        <a:lnTo>
                          <a:pt x="13" y="1674"/>
                        </a:lnTo>
                        <a:lnTo>
                          <a:pt x="18" y="1737"/>
                        </a:lnTo>
                        <a:lnTo>
                          <a:pt x="24" y="1800"/>
                        </a:lnTo>
                        <a:lnTo>
                          <a:pt x="31" y="1861"/>
                        </a:lnTo>
                        <a:lnTo>
                          <a:pt x="39" y="1919"/>
                        </a:lnTo>
                        <a:lnTo>
                          <a:pt x="48" y="1978"/>
                        </a:lnTo>
                        <a:lnTo>
                          <a:pt x="58" y="2034"/>
                        </a:lnTo>
                        <a:lnTo>
                          <a:pt x="68" y="2088"/>
                        </a:lnTo>
                        <a:lnTo>
                          <a:pt x="78" y="2140"/>
                        </a:lnTo>
                        <a:lnTo>
                          <a:pt x="91" y="2191"/>
                        </a:lnTo>
                        <a:lnTo>
                          <a:pt x="103" y="2240"/>
                        </a:lnTo>
                        <a:lnTo>
                          <a:pt x="115" y="2286"/>
                        </a:lnTo>
                        <a:lnTo>
                          <a:pt x="130" y="2331"/>
                        </a:lnTo>
                        <a:lnTo>
                          <a:pt x="144" y="2373"/>
                        </a:lnTo>
                        <a:lnTo>
                          <a:pt x="159" y="2413"/>
                        </a:lnTo>
                        <a:lnTo>
                          <a:pt x="174" y="2450"/>
                        </a:lnTo>
                        <a:lnTo>
                          <a:pt x="189" y="2485"/>
                        </a:lnTo>
                        <a:lnTo>
                          <a:pt x="207" y="2518"/>
                        </a:lnTo>
                        <a:lnTo>
                          <a:pt x="223" y="2548"/>
                        </a:lnTo>
                        <a:lnTo>
                          <a:pt x="241" y="2574"/>
                        </a:lnTo>
                        <a:lnTo>
                          <a:pt x="258" y="2598"/>
                        </a:lnTo>
                        <a:lnTo>
                          <a:pt x="277" y="2620"/>
                        </a:lnTo>
                        <a:lnTo>
                          <a:pt x="295" y="2637"/>
                        </a:lnTo>
                        <a:lnTo>
                          <a:pt x="315" y="2653"/>
                        </a:lnTo>
                        <a:lnTo>
                          <a:pt x="333" y="2664"/>
                        </a:lnTo>
                        <a:lnTo>
                          <a:pt x="354" y="2673"/>
                        </a:lnTo>
                        <a:lnTo>
                          <a:pt x="373" y="2678"/>
                        </a:lnTo>
                        <a:lnTo>
                          <a:pt x="394" y="2679"/>
                        </a:lnTo>
                        <a:close/>
                      </a:path>
                    </a:pathLst>
                  </a:custGeom>
                  <a:solidFill>
                    <a:srgbClr val="004264"/>
                  </a:solidFill>
                  <a:ln w="9525">
                    <a:noFill/>
                    <a:round/>
                    <a:headEnd/>
                    <a:tailEnd/>
                  </a:ln>
                </p:spPr>
                <p:txBody>
                  <a:bodyPr/>
                  <a:lstStyle/>
                  <a:p>
                    <a:endParaRPr lang="zh-CN" altLang="en-US"/>
                  </a:p>
                </p:txBody>
              </p:sp>
              <p:sp>
                <p:nvSpPr>
                  <p:cNvPr id="1899611" name="Freeform 145"/>
                  <p:cNvSpPr>
                    <a:spLocks/>
                  </p:cNvSpPr>
                  <p:nvPr/>
                </p:nvSpPr>
                <p:spPr bwMode="auto">
                  <a:xfrm>
                    <a:off x="1642" y="641"/>
                    <a:ext cx="72" cy="116"/>
                  </a:xfrm>
                  <a:custGeom>
                    <a:avLst/>
                    <a:gdLst>
                      <a:gd name="T0" fmla="*/ 1240 w 1639"/>
                      <a:gd name="T1" fmla="*/ 0 h 2679"/>
                      <a:gd name="T2" fmla="*/ 1286 w 1639"/>
                      <a:gd name="T3" fmla="*/ 7 h 2679"/>
                      <a:gd name="T4" fmla="*/ 1343 w 1639"/>
                      <a:gd name="T5" fmla="*/ 42 h 2679"/>
                      <a:gd name="T6" fmla="*/ 1399 w 1639"/>
                      <a:gd name="T7" fmla="*/ 106 h 2679"/>
                      <a:gd name="T8" fmla="*/ 1449 w 1639"/>
                      <a:gd name="T9" fmla="*/ 194 h 2679"/>
                      <a:gd name="T10" fmla="*/ 1495 w 1639"/>
                      <a:gd name="T11" fmla="*/ 306 h 2679"/>
                      <a:gd name="T12" fmla="*/ 1536 w 1639"/>
                      <a:gd name="T13" fmla="*/ 440 h 2679"/>
                      <a:gd name="T14" fmla="*/ 1571 w 1639"/>
                      <a:gd name="T15" fmla="*/ 592 h 2679"/>
                      <a:gd name="T16" fmla="*/ 1600 w 1639"/>
                      <a:gd name="T17" fmla="*/ 760 h 2679"/>
                      <a:gd name="T18" fmla="*/ 1621 w 1639"/>
                      <a:gd name="T19" fmla="*/ 943 h 2679"/>
                      <a:gd name="T20" fmla="*/ 1634 w 1639"/>
                      <a:gd name="T21" fmla="*/ 1136 h 2679"/>
                      <a:gd name="T22" fmla="*/ 1639 w 1639"/>
                      <a:gd name="T23" fmla="*/ 1340 h 2679"/>
                      <a:gd name="T24" fmla="*/ 1634 w 1639"/>
                      <a:gd name="T25" fmla="*/ 1543 h 2679"/>
                      <a:gd name="T26" fmla="*/ 1621 w 1639"/>
                      <a:gd name="T27" fmla="*/ 1737 h 2679"/>
                      <a:gd name="T28" fmla="*/ 1600 w 1639"/>
                      <a:gd name="T29" fmla="*/ 1919 h 2679"/>
                      <a:gd name="T30" fmla="*/ 1571 w 1639"/>
                      <a:gd name="T31" fmla="*/ 2088 h 2679"/>
                      <a:gd name="T32" fmla="*/ 1536 w 1639"/>
                      <a:gd name="T33" fmla="*/ 2240 h 2679"/>
                      <a:gd name="T34" fmla="*/ 1495 w 1639"/>
                      <a:gd name="T35" fmla="*/ 2373 h 2679"/>
                      <a:gd name="T36" fmla="*/ 1449 w 1639"/>
                      <a:gd name="T37" fmla="*/ 2485 h 2679"/>
                      <a:gd name="T38" fmla="*/ 1399 w 1639"/>
                      <a:gd name="T39" fmla="*/ 2574 h 2679"/>
                      <a:gd name="T40" fmla="*/ 1343 w 1639"/>
                      <a:gd name="T41" fmla="*/ 2637 h 2679"/>
                      <a:gd name="T42" fmla="*/ 1286 w 1639"/>
                      <a:gd name="T43" fmla="*/ 2673 h 2679"/>
                      <a:gd name="T44" fmla="*/ 1240 w 1639"/>
                      <a:gd name="T45" fmla="*/ 2679 h 2679"/>
                      <a:gd name="T46" fmla="*/ 19 w 1639"/>
                      <a:gd name="T47" fmla="*/ 2676 h 2679"/>
                      <a:gd name="T48" fmla="*/ 77 w 1639"/>
                      <a:gd name="T49" fmla="*/ 2646 h 2679"/>
                      <a:gd name="T50" fmla="*/ 131 w 1639"/>
                      <a:gd name="T51" fmla="*/ 2589 h 2679"/>
                      <a:gd name="T52" fmla="*/ 182 w 1639"/>
                      <a:gd name="T53" fmla="*/ 2507 h 2679"/>
                      <a:gd name="T54" fmla="*/ 229 w 1639"/>
                      <a:gd name="T55" fmla="*/ 2402 h 2679"/>
                      <a:gd name="T56" fmla="*/ 270 w 1639"/>
                      <a:gd name="T57" fmla="*/ 2275 h 2679"/>
                      <a:gd name="T58" fmla="*/ 306 w 1639"/>
                      <a:gd name="T59" fmla="*/ 2130 h 2679"/>
                      <a:gd name="T60" fmla="*/ 336 w 1639"/>
                      <a:gd name="T61" fmla="*/ 1969 h 2679"/>
                      <a:gd name="T62" fmla="*/ 360 w 1639"/>
                      <a:gd name="T63" fmla="*/ 1793 h 2679"/>
                      <a:gd name="T64" fmla="*/ 375 w 1639"/>
                      <a:gd name="T65" fmla="*/ 1605 h 2679"/>
                      <a:gd name="T66" fmla="*/ 382 w 1639"/>
                      <a:gd name="T67" fmla="*/ 1407 h 2679"/>
                      <a:gd name="T68" fmla="*/ 380 w 1639"/>
                      <a:gd name="T69" fmla="*/ 1206 h 2679"/>
                      <a:gd name="T70" fmla="*/ 371 w 1639"/>
                      <a:gd name="T71" fmla="*/ 1012 h 2679"/>
                      <a:gd name="T72" fmla="*/ 352 w 1639"/>
                      <a:gd name="T73" fmla="*/ 827 h 2679"/>
                      <a:gd name="T74" fmla="*/ 327 w 1639"/>
                      <a:gd name="T75" fmla="*/ 656 h 2679"/>
                      <a:gd name="T76" fmla="*/ 295 w 1639"/>
                      <a:gd name="T77" fmla="*/ 500 h 2679"/>
                      <a:gd name="T78" fmla="*/ 257 w 1639"/>
                      <a:gd name="T79" fmla="*/ 361 h 2679"/>
                      <a:gd name="T80" fmla="*/ 214 w 1639"/>
                      <a:gd name="T81" fmla="*/ 241 h 2679"/>
                      <a:gd name="T82" fmla="*/ 165 w 1639"/>
                      <a:gd name="T83" fmla="*/ 144 h 2679"/>
                      <a:gd name="T84" fmla="*/ 114 w 1639"/>
                      <a:gd name="T85" fmla="*/ 69 h 2679"/>
                      <a:gd name="T86" fmla="*/ 58 w 1639"/>
                      <a:gd name="T87" fmla="*/ 21 h 2679"/>
                      <a:gd name="T88" fmla="*/ 0 w 1639"/>
                      <a:gd name="T89" fmla="*/ 1 h 26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639"/>
                      <a:gd name="T136" fmla="*/ 0 h 2679"/>
                      <a:gd name="T137" fmla="*/ 1639 w 1639"/>
                      <a:gd name="T138" fmla="*/ 2679 h 26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639" h="2679">
                        <a:moveTo>
                          <a:pt x="0" y="1"/>
                        </a:moveTo>
                        <a:lnTo>
                          <a:pt x="1235" y="1"/>
                        </a:lnTo>
                        <a:lnTo>
                          <a:pt x="1240" y="0"/>
                        </a:lnTo>
                        <a:lnTo>
                          <a:pt x="1246" y="0"/>
                        </a:lnTo>
                        <a:lnTo>
                          <a:pt x="1266" y="2"/>
                        </a:lnTo>
                        <a:lnTo>
                          <a:pt x="1286" y="7"/>
                        </a:lnTo>
                        <a:lnTo>
                          <a:pt x="1305" y="15"/>
                        </a:lnTo>
                        <a:lnTo>
                          <a:pt x="1325" y="28"/>
                        </a:lnTo>
                        <a:lnTo>
                          <a:pt x="1343" y="42"/>
                        </a:lnTo>
                        <a:lnTo>
                          <a:pt x="1363" y="60"/>
                        </a:lnTo>
                        <a:lnTo>
                          <a:pt x="1380" y="82"/>
                        </a:lnTo>
                        <a:lnTo>
                          <a:pt x="1399" y="106"/>
                        </a:lnTo>
                        <a:lnTo>
                          <a:pt x="1416" y="132"/>
                        </a:lnTo>
                        <a:lnTo>
                          <a:pt x="1433" y="162"/>
                        </a:lnTo>
                        <a:lnTo>
                          <a:pt x="1449" y="194"/>
                        </a:lnTo>
                        <a:lnTo>
                          <a:pt x="1466" y="229"/>
                        </a:lnTo>
                        <a:lnTo>
                          <a:pt x="1481" y="267"/>
                        </a:lnTo>
                        <a:lnTo>
                          <a:pt x="1495" y="306"/>
                        </a:lnTo>
                        <a:lnTo>
                          <a:pt x="1510" y="349"/>
                        </a:lnTo>
                        <a:lnTo>
                          <a:pt x="1523" y="394"/>
                        </a:lnTo>
                        <a:lnTo>
                          <a:pt x="1536" y="440"/>
                        </a:lnTo>
                        <a:lnTo>
                          <a:pt x="1549" y="488"/>
                        </a:lnTo>
                        <a:lnTo>
                          <a:pt x="1560" y="540"/>
                        </a:lnTo>
                        <a:lnTo>
                          <a:pt x="1571" y="592"/>
                        </a:lnTo>
                        <a:lnTo>
                          <a:pt x="1582" y="647"/>
                        </a:lnTo>
                        <a:lnTo>
                          <a:pt x="1591" y="702"/>
                        </a:lnTo>
                        <a:lnTo>
                          <a:pt x="1600" y="760"/>
                        </a:lnTo>
                        <a:lnTo>
                          <a:pt x="1607" y="819"/>
                        </a:lnTo>
                        <a:lnTo>
                          <a:pt x="1615" y="880"/>
                        </a:lnTo>
                        <a:lnTo>
                          <a:pt x="1621" y="943"/>
                        </a:lnTo>
                        <a:lnTo>
                          <a:pt x="1626" y="1005"/>
                        </a:lnTo>
                        <a:lnTo>
                          <a:pt x="1631" y="1070"/>
                        </a:lnTo>
                        <a:lnTo>
                          <a:pt x="1634" y="1136"/>
                        </a:lnTo>
                        <a:lnTo>
                          <a:pt x="1637" y="1203"/>
                        </a:lnTo>
                        <a:lnTo>
                          <a:pt x="1638" y="1271"/>
                        </a:lnTo>
                        <a:lnTo>
                          <a:pt x="1639" y="1340"/>
                        </a:lnTo>
                        <a:lnTo>
                          <a:pt x="1638" y="1408"/>
                        </a:lnTo>
                        <a:lnTo>
                          <a:pt x="1637" y="1476"/>
                        </a:lnTo>
                        <a:lnTo>
                          <a:pt x="1634" y="1543"/>
                        </a:lnTo>
                        <a:lnTo>
                          <a:pt x="1631" y="1609"/>
                        </a:lnTo>
                        <a:lnTo>
                          <a:pt x="1626" y="1674"/>
                        </a:lnTo>
                        <a:lnTo>
                          <a:pt x="1621" y="1737"/>
                        </a:lnTo>
                        <a:lnTo>
                          <a:pt x="1615" y="1800"/>
                        </a:lnTo>
                        <a:lnTo>
                          <a:pt x="1607" y="1861"/>
                        </a:lnTo>
                        <a:lnTo>
                          <a:pt x="1600" y="1919"/>
                        </a:lnTo>
                        <a:lnTo>
                          <a:pt x="1591" y="1978"/>
                        </a:lnTo>
                        <a:lnTo>
                          <a:pt x="1582" y="2034"/>
                        </a:lnTo>
                        <a:lnTo>
                          <a:pt x="1571" y="2088"/>
                        </a:lnTo>
                        <a:lnTo>
                          <a:pt x="1560" y="2140"/>
                        </a:lnTo>
                        <a:lnTo>
                          <a:pt x="1549" y="2191"/>
                        </a:lnTo>
                        <a:lnTo>
                          <a:pt x="1536" y="2240"/>
                        </a:lnTo>
                        <a:lnTo>
                          <a:pt x="1523" y="2286"/>
                        </a:lnTo>
                        <a:lnTo>
                          <a:pt x="1510" y="2331"/>
                        </a:lnTo>
                        <a:lnTo>
                          <a:pt x="1495" y="2373"/>
                        </a:lnTo>
                        <a:lnTo>
                          <a:pt x="1481" y="2413"/>
                        </a:lnTo>
                        <a:lnTo>
                          <a:pt x="1466" y="2450"/>
                        </a:lnTo>
                        <a:lnTo>
                          <a:pt x="1449" y="2485"/>
                        </a:lnTo>
                        <a:lnTo>
                          <a:pt x="1433" y="2518"/>
                        </a:lnTo>
                        <a:lnTo>
                          <a:pt x="1416" y="2548"/>
                        </a:lnTo>
                        <a:lnTo>
                          <a:pt x="1399" y="2574"/>
                        </a:lnTo>
                        <a:lnTo>
                          <a:pt x="1380" y="2598"/>
                        </a:lnTo>
                        <a:lnTo>
                          <a:pt x="1363" y="2620"/>
                        </a:lnTo>
                        <a:lnTo>
                          <a:pt x="1343" y="2637"/>
                        </a:lnTo>
                        <a:lnTo>
                          <a:pt x="1325" y="2653"/>
                        </a:lnTo>
                        <a:lnTo>
                          <a:pt x="1305" y="2664"/>
                        </a:lnTo>
                        <a:lnTo>
                          <a:pt x="1286" y="2673"/>
                        </a:lnTo>
                        <a:lnTo>
                          <a:pt x="1266" y="2678"/>
                        </a:lnTo>
                        <a:lnTo>
                          <a:pt x="1246" y="2679"/>
                        </a:lnTo>
                        <a:lnTo>
                          <a:pt x="1240" y="2679"/>
                        </a:lnTo>
                        <a:lnTo>
                          <a:pt x="1235" y="2679"/>
                        </a:lnTo>
                        <a:lnTo>
                          <a:pt x="0" y="2679"/>
                        </a:lnTo>
                        <a:lnTo>
                          <a:pt x="19" y="2676"/>
                        </a:lnTo>
                        <a:lnTo>
                          <a:pt x="39" y="2669"/>
                        </a:lnTo>
                        <a:lnTo>
                          <a:pt x="57" y="2659"/>
                        </a:lnTo>
                        <a:lnTo>
                          <a:pt x="77" y="2646"/>
                        </a:lnTo>
                        <a:lnTo>
                          <a:pt x="95" y="2630"/>
                        </a:lnTo>
                        <a:lnTo>
                          <a:pt x="113" y="2611"/>
                        </a:lnTo>
                        <a:lnTo>
                          <a:pt x="131" y="2589"/>
                        </a:lnTo>
                        <a:lnTo>
                          <a:pt x="149" y="2564"/>
                        </a:lnTo>
                        <a:lnTo>
                          <a:pt x="165" y="2537"/>
                        </a:lnTo>
                        <a:lnTo>
                          <a:pt x="182" y="2507"/>
                        </a:lnTo>
                        <a:lnTo>
                          <a:pt x="198" y="2475"/>
                        </a:lnTo>
                        <a:lnTo>
                          <a:pt x="214" y="2439"/>
                        </a:lnTo>
                        <a:lnTo>
                          <a:pt x="229" y="2402"/>
                        </a:lnTo>
                        <a:lnTo>
                          <a:pt x="243" y="2362"/>
                        </a:lnTo>
                        <a:lnTo>
                          <a:pt x="257" y="2319"/>
                        </a:lnTo>
                        <a:lnTo>
                          <a:pt x="270" y="2275"/>
                        </a:lnTo>
                        <a:lnTo>
                          <a:pt x="284" y="2229"/>
                        </a:lnTo>
                        <a:lnTo>
                          <a:pt x="295" y="2181"/>
                        </a:lnTo>
                        <a:lnTo>
                          <a:pt x="306" y="2130"/>
                        </a:lnTo>
                        <a:lnTo>
                          <a:pt x="317" y="2078"/>
                        </a:lnTo>
                        <a:lnTo>
                          <a:pt x="327" y="2024"/>
                        </a:lnTo>
                        <a:lnTo>
                          <a:pt x="336" y="1969"/>
                        </a:lnTo>
                        <a:lnTo>
                          <a:pt x="345" y="1911"/>
                        </a:lnTo>
                        <a:lnTo>
                          <a:pt x="352" y="1853"/>
                        </a:lnTo>
                        <a:lnTo>
                          <a:pt x="360" y="1793"/>
                        </a:lnTo>
                        <a:lnTo>
                          <a:pt x="366" y="1731"/>
                        </a:lnTo>
                        <a:lnTo>
                          <a:pt x="371" y="1670"/>
                        </a:lnTo>
                        <a:lnTo>
                          <a:pt x="375" y="1605"/>
                        </a:lnTo>
                        <a:lnTo>
                          <a:pt x="378" y="1540"/>
                        </a:lnTo>
                        <a:lnTo>
                          <a:pt x="380" y="1474"/>
                        </a:lnTo>
                        <a:lnTo>
                          <a:pt x="382" y="1407"/>
                        </a:lnTo>
                        <a:lnTo>
                          <a:pt x="382" y="1340"/>
                        </a:lnTo>
                        <a:lnTo>
                          <a:pt x="382" y="1273"/>
                        </a:lnTo>
                        <a:lnTo>
                          <a:pt x="380" y="1206"/>
                        </a:lnTo>
                        <a:lnTo>
                          <a:pt x="378" y="1140"/>
                        </a:lnTo>
                        <a:lnTo>
                          <a:pt x="375" y="1074"/>
                        </a:lnTo>
                        <a:lnTo>
                          <a:pt x="371" y="1012"/>
                        </a:lnTo>
                        <a:lnTo>
                          <a:pt x="366" y="949"/>
                        </a:lnTo>
                        <a:lnTo>
                          <a:pt x="360" y="887"/>
                        </a:lnTo>
                        <a:lnTo>
                          <a:pt x="352" y="827"/>
                        </a:lnTo>
                        <a:lnTo>
                          <a:pt x="345" y="769"/>
                        </a:lnTo>
                        <a:lnTo>
                          <a:pt x="336" y="711"/>
                        </a:lnTo>
                        <a:lnTo>
                          <a:pt x="327" y="656"/>
                        </a:lnTo>
                        <a:lnTo>
                          <a:pt x="317" y="602"/>
                        </a:lnTo>
                        <a:lnTo>
                          <a:pt x="306" y="550"/>
                        </a:lnTo>
                        <a:lnTo>
                          <a:pt x="295" y="500"/>
                        </a:lnTo>
                        <a:lnTo>
                          <a:pt x="284" y="451"/>
                        </a:lnTo>
                        <a:lnTo>
                          <a:pt x="270" y="405"/>
                        </a:lnTo>
                        <a:lnTo>
                          <a:pt x="257" y="361"/>
                        </a:lnTo>
                        <a:lnTo>
                          <a:pt x="243" y="319"/>
                        </a:lnTo>
                        <a:lnTo>
                          <a:pt x="229" y="279"/>
                        </a:lnTo>
                        <a:lnTo>
                          <a:pt x="214" y="241"/>
                        </a:lnTo>
                        <a:lnTo>
                          <a:pt x="198" y="206"/>
                        </a:lnTo>
                        <a:lnTo>
                          <a:pt x="183" y="174"/>
                        </a:lnTo>
                        <a:lnTo>
                          <a:pt x="165" y="144"/>
                        </a:lnTo>
                        <a:lnTo>
                          <a:pt x="149" y="116"/>
                        </a:lnTo>
                        <a:lnTo>
                          <a:pt x="131" y="91"/>
                        </a:lnTo>
                        <a:lnTo>
                          <a:pt x="114" y="69"/>
                        </a:lnTo>
                        <a:lnTo>
                          <a:pt x="95" y="50"/>
                        </a:lnTo>
                        <a:lnTo>
                          <a:pt x="77" y="34"/>
                        </a:lnTo>
                        <a:lnTo>
                          <a:pt x="58" y="21"/>
                        </a:lnTo>
                        <a:lnTo>
                          <a:pt x="39" y="11"/>
                        </a:lnTo>
                        <a:lnTo>
                          <a:pt x="19" y="4"/>
                        </a:lnTo>
                        <a:lnTo>
                          <a:pt x="0" y="1"/>
                        </a:lnTo>
                        <a:close/>
                      </a:path>
                    </a:pathLst>
                  </a:custGeom>
                  <a:solidFill>
                    <a:srgbClr val="FFFFFF"/>
                  </a:solidFill>
                  <a:ln w="9525">
                    <a:noFill/>
                    <a:round/>
                    <a:headEnd/>
                    <a:tailEnd/>
                  </a:ln>
                </p:spPr>
                <p:txBody>
                  <a:bodyPr/>
                  <a:lstStyle/>
                  <a:p>
                    <a:endParaRPr lang="zh-CN" altLang="en-US"/>
                  </a:p>
                </p:txBody>
              </p:sp>
              <p:sp>
                <p:nvSpPr>
                  <p:cNvPr id="1899612" name="Freeform 146"/>
                  <p:cNvSpPr>
                    <a:spLocks/>
                  </p:cNvSpPr>
                  <p:nvPr/>
                </p:nvSpPr>
                <p:spPr bwMode="auto">
                  <a:xfrm>
                    <a:off x="1738" y="641"/>
                    <a:ext cx="71" cy="116"/>
                  </a:xfrm>
                  <a:custGeom>
                    <a:avLst/>
                    <a:gdLst>
                      <a:gd name="T0" fmla="*/ 1241 w 1640"/>
                      <a:gd name="T1" fmla="*/ 0 h 2679"/>
                      <a:gd name="T2" fmla="*/ 1286 w 1640"/>
                      <a:gd name="T3" fmla="*/ 7 h 2679"/>
                      <a:gd name="T4" fmla="*/ 1345 w 1640"/>
                      <a:gd name="T5" fmla="*/ 42 h 2679"/>
                      <a:gd name="T6" fmla="*/ 1399 w 1640"/>
                      <a:gd name="T7" fmla="*/ 106 h 2679"/>
                      <a:gd name="T8" fmla="*/ 1450 w 1640"/>
                      <a:gd name="T9" fmla="*/ 194 h 2679"/>
                      <a:gd name="T10" fmla="*/ 1496 w 1640"/>
                      <a:gd name="T11" fmla="*/ 306 h 2679"/>
                      <a:gd name="T12" fmla="*/ 1537 w 1640"/>
                      <a:gd name="T13" fmla="*/ 440 h 2679"/>
                      <a:gd name="T14" fmla="*/ 1572 w 1640"/>
                      <a:gd name="T15" fmla="*/ 592 h 2679"/>
                      <a:gd name="T16" fmla="*/ 1601 w 1640"/>
                      <a:gd name="T17" fmla="*/ 760 h 2679"/>
                      <a:gd name="T18" fmla="*/ 1622 w 1640"/>
                      <a:gd name="T19" fmla="*/ 943 h 2679"/>
                      <a:gd name="T20" fmla="*/ 1635 w 1640"/>
                      <a:gd name="T21" fmla="*/ 1136 h 2679"/>
                      <a:gd name="T22" fmla="*/ 1640 w 1640"/>
                      <a:gd name="T23" fmla="*/ 1340 h 2679"/>
                      <a:gd name="T24" fmla="*/ 1635 w 1640"/>
                      <a:gd name="T25" fmla="*/ 1543 h 2679"/>
                      <a:gd name="T26" fmla="*/ 1622 w 1640"/>
                      <a:gd name="T27" fmla="*/ 1737 h 2679"/>
                      <a:gd name="T28" fmla="*/ 1601 w 1640"/>
                      <a:gd name="T29" fmla="*/ 1919 h 2679"/>
                      <a:gd name="T30" fmla="*/ 1572 w 1640"/>
                      <a:gd name="T31" fmla="*/ 2088 h 2679"/>
                      <a:gd name="T32" fmla="*/ 1537 w 1640"/>
                      <a:gd name="T33" fmla="*/ 2240 h 2679"/>
                      <a:gd name="T34" fmla="*/ 1496 w 1640"/>
                      <a:gd name="T35" fmla="*/ 2373 h 2679"/>
                      <a:gd name="T36" fmla="*/ 1450 w 1640"/>
                      <a:gd name="T37" fmla="*/ 2485 h 2679"/>
                      <a:gd name="T38" fmla="*/ 1399 w 1640"/>
                      <a:gd name="T39" fmla="*/ 2574 h 2679"/>
                      <a:gd name="T40" fmla="*/ 1345 w 1640"/>
                      <a:gd name="T41" fmla="*/ 2637 h 2679"/>
                      <a:gd name="T42" fmla="*/ 1286 w 1640"/>
                      <a:gd name="T43" fmla="*/ 2673 h 2679"/>
                      <a:gd name="T44" fmla="*/ 1241 w 1640"/>
                      <a:gd name="T45" fmla="*/ 2679 h 2679"/>
                      <a:gd name="T46" fmla="*/ 20 w 1640"/>
                      <a:gd name="T47" fmla="*/ 2676 h 2679"/>
                      <a:gd name="T48" fmla="*/ 78 w 1640"/>
                      <a:gd name="T49" fmla="*/ 2646 h 2679"/>
                      <a:gd name="T50" fmla="*/ 132 w 1640"/>
                      <a:gd name="T51" fmla="*/ 2589 h 2679"/>
                      <a:gd name="T52" fmla="*/ 183 w 1640"/>
                      <a:gd name="T53" fmla="*/ 2507 h 2679"/>
                      <a:gd name="T54" fmla="*/ 230 w 1640"/>
                      <a:gd name="T55" fmla="*/ 2402 h 2679"/>
                      <a:gd name="T56" fmla="*/ 272 w 1640"/>
                      <a:gd name="T57" fmla="*/ 2275 h 2679"/>
                      <a:gd name="T58" fmla="*/ 308 w 1640"/>
                      <a:gd name="T59" fmla="*/ 2130 h 2679"/>
                      <a:gd name="T60" fmla="*/ 338 w 1640"/>
                      <a:gd name="T61" fmla="*/ 1969 h 2679"/>
                      <a:gd name="T62" fmla="*/ 360 w 1640"/>
                      <a:gd name="T63" fmla="*/ 1793 h 2679"/>
                      <a:gd name="T64" fmla="*/ 376 w 1640"/>
                      <a:gd name="T65" fmla="*/ 1605 h 2679"/>
                      <a:gd name="T66" fmla="*/ 383 w 1640"/>
                      <a:gd name="T67" fmla="*/ 1407 h 2679"/>
                      <a:gd name="T68" fmla="*/ 382 w 1640"/>
                      <a:gd name="T69" fmla="*/ 1206 h 2679"/>
                      <a:gd name="T70" fmla="*/ 371 w 1640"/>
                      <a:gd name="T71" fmla="*/ 1012 h 2679"/>
                      <a:gd name="T72" fmla="*/ 353 w 1640"/>
                      <a:gd name="T73" fmla="*/ 827 h 2679"/>
                      <a:gd name="T74" fmla="*/ 328 w 1640"/>
                      <a:gd name="T75" fmla="*/ 656 h 2679"/>
                      <a:gd name="T76" fmla="*/ 296 w 1640"/>
                      <a:gd name="T77" fmla="*/ 500 h 2679"/>
                      <a:gd name="T78" fmla="*/ 258 w 1640"/>
                      <a:gd name="T79" fmla="*/ 361 h 2679"/>
                      <a:gd name="T80" fmla="*/ 215 w 1640"/>
                      <a:gd name="T81" fmla="*/ 241 h 2679"/>
                      <a:gd name="T82" fmla="*/ 167 w 1640"/>
                      <a:gd name="T83" fmla="*/ 144 h 2679"/>
                      <a:gd name="T84" fmla="*/ 115 w 1640"/>
                      <a:gd name="T85" fmla="*/ 69 h 2679"/>
                      <a:gd name="T86" fmla="*/ 59 w 1640"/>
                      <a:gd name="T87" fmla="*/ 21 h 2679"/>
                      <a:gd name="T88" fmla="*/ 0 w 1640"/>
                      <a:gd name="T89" fmla="*/ 1 h 26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640"/>
                      <a:gd name="T136" fmla="*/ 0 h 2679"/>
                      <a:gd name="T137" fmla="*/ 1640 w 1640"/>
                      <a:gd name="T138" fmla="*/ 2679 h 26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640" h="2679">
                        <a:moveTo>
                          <a:pt x="0" y="1"/>
                        </a:moveTo>
                        <a:lnTo>
                          <a:pt x="1236" y="1"/>
                        </a:lnTo>
                        <a:lnTo>
                          <a:pt x="1241" y="0"/>
                        </a:lnTo>
                        <a:lnTo>
                          <a:pt x="1246" y="0"/>
                        </a:lnTo>
                        <a:lnTo>
                          <a:pt x="1267" y="2"/>
                        </a:lnTo>
                        <a:lnTo>
                          <a:pt x="1286" y="7"/>
                        </a:lnTo>
                        <a:lnTo>
                          <a:pt x="1306" y="15"/>
                        </a:lnTo>
                        <a:lnTo>
                          <a:pt x="1325" y="28"/>
                        </a:lnTo>
                        <a:lnTo>
                          <a:pt x="1345" y="42"/>
                        </a:lnTo>
                        <a:lnTo>
                          <a:pt x="1363" y="60"/>
                        </a:lnTo>
                        <a:lnTo>
                          <a:pt x="1382" y="82"/>
                        </a:lnTo>
                        <a:lnTo>
                          <a:pt x="1399" y="106"/>
                        </a:lnTo>
                        <a:lnTo>
                          <a:pt x="1417" y="132"/>
                        </a:lnTo>
                        <a:lnTo>
                          <a:pt x="1433" y="162"/>
                        </a:lnTo>
                        <a:lnTo>
                          <a:pt x="1450" y="194"/>
                        </a:lnTo>
                        <a:lnTo>
                          <a:pt x="1466" y="229"/>
                        </a:lnTo>
                        <a:lnTo>
                          <a:pt x="1481" y="267"/>
                        </a:lnTo>
                        <a:lnTo>
                          <a:pt x="1496" y="306"/>
                        </a:lnTo>
                        <a:lnTo>
                          <a:pt x="1510" y="349"/>
                        </a:lnTo>
                        <a:lnTo>
                          <a:pt x="1525" y="394"/>
                        </a:lnTo>
                        <a:lnTo>
                          <a:pt x="1537" y="440"/>
                        </a:lnTo>
                        <a:lnTo>
                          <a:pt x="1549" y="488"/>
                        </a:lnTo>
                        <a:lnTo>
                          <a:pt x="1562" y="540"/>
                        </a:lnTo>
                        <a:lnTo>
                          <a:pt x="1572" y="592"/>
                        </a:lnTo>
                        <a:lnTo>
                          <a:pt x="1582" y="647"/>
                        </a:lnTo>
                        <a:lnTo>
                          <a:pt x="1591" y="702"/>
                        </a:lnTo>
                        <a:lnTo>
                          <a:pt x="1601" y="760"/>
                        </a:lnTo>
                        <a:lnTo>
                          <a:pt x="1609" y="819"/>
                        </a:lnTo>
                        <a:lnTo>
                          <a:pt x="1615" y="880"/>
                        </a:lnTo>
                        <a:lnTo>
                          <a:pt x="1622" y="943"/>
                        </a:lnTo>
                        <a:lnTo>
                          <a:pt x="1627" y="1005"/>
                        </a:lnTo>
                        <a:lnTo>
                          <a:pt x="1632" y="1070"/>
                        </a:lnTo>
                        <a:lnTo>
                          <a:pt x="1635" y="1136"/>
                        </a:lnTo>
                        <a:lnTo>
                          <a:pt x="1638" y="1203"/>
                        </a:lnTo>
                        <a:lnTo>
                          <a:pt x="1639" y="1271"/>
                        </a:lnTo>
                        <a:lnTo>
                          <a:pt x="1640" y="1340"/>
                        </a:lnTo>
                        <a:lnTo>
                          <a:pt x="1639" y="1408"/>
                        </a:lnTo>
                        <a:lnTo>
                          <a:pt x="1638" y="1476"/>
                        </a:lnTo>
                        <a:lnTo>
                          <a:pt x="1635" y="1543"/>
                        </a:lnTo>
                        <a:lnTo>
                          <a:pt x="1632" y="1609"/>
                        </a:lnTo>
                        <a:lnTo>
                          <a:pt x="1627" y="1674"/>
                        </a:lnTo>
                        <a:lnTo>
                          <a:pt x="1622" y="1737"/>
                        </a:lnTo>
                        <a:lnTo>
                          <a:pt x="1615" y="1800"/>
                        </a:lnTo>
                        <a:lnTo>
                          <a:pt x="1609" y="1861"/>
                        </a:lnTo>
                        <a:lnTo>
                          <a:pt x="1601" y="1919"/>
                        </a:lnTo>
                        <a:lnTo>
                          <a:pt x="1591" y="1978"/>
                        </a:lnTo>
                        <a:lnTo>
                          <a:pt x="1582" y="2034"/>
                        </a:lnTo>
                        <a:lnTo>
                          <a:pt x="1572" y="2088"/>
                        </a:lnTo>
                        <a:lnTo>
                          <a:pt x="1562" y="2140"/>
                        </a:lnTo>
                        <a:lnTo>
                          <a:pt x="1549" y="2191"/>
                        </a:lnTo>
                        <a:lnTo>
                          <a:pt x="1537" y="2240"/>
                        </a:lnTo>
                        <a:lnTo>
                          <a:pt x="1525" y="2286"/>
                        </a:lnTo>
                        <a:lnTo>
                          <a:pt x="1510" y="2331"/>
                        </a:lnTo>
                        <a:lnTo>
                          <a:pt x="1496" y="2373"/>
                        </a:lnTo>
                        <a:lnTo>
                          <a:pt x="1481" y="2413"/>
                        </a:lnTo>
                        <a:lnTo>
                          <a:pt x="1466" y="2450"/>
                        </a:lnTo>
                        <a:lnTo>
                          <a:pt x="1450" y="2485"/>
                        </a:lnTo>
                        <a:lnTo>
                          <a:pt x="1433" y="2518"/>
                        </a:lnTo>
                        <a:lnTo>
                          <a:pt x="1417" y="2548"/>
                        </a:lnTo>
                        <a:lnTo>
                          <a:pt x="1399" y="2574"/>
                        </a:lnTo>
                        <a:lnTo>
                          <a:pt x="1382" y="2598"/>
                        </a:lnTo>
                        <a:lnTo>
                          <a:pt x="1363" y="2620"/>
                        </a:lnTo>
                        <a:lnTo>
                          <a:pt x="1345" y="2637"/>
                        </a:lnTo>
                        <a:lnTo>
                          <a:pt x="1325" y="2653"/>
                        </a:lnTo>
                        <a:lnTo>
                          <a:pt x="1306" y="2664"/>
                        </a:lnTo>
                        <a:lnTo>
                          <a:pt x="1286" y="2673"/>
                        </a:lnTo>
                        <a:lnTo>
                          <a:pt x="1267" y="2678"/>
                        </a:lnTo>
                        <a:lnTo>
                          <a:pt x="1246" y="2679"/>
                        </a:lnTo>
                        <a:lnTo>
                          <a:pt x="1241" y="2679"/>
                        </a:lnTo>
                        <a:lnTo>
                          <a:pt x="1236" y="2679"/>
                        </a:lnTo>
                        <a:lnTo>
                          <a:pt x="0" y="2679"/>
                        </a:lnTo>
                        <a:lnTo>
                          <a:pt x="20" y="2676"/>
                        </a:lnTo>
                        <a:lnTo>
                          <a:pt x="39" y="2669"/>
                        </a:lnTo>
                        <a:lnTo>
                          <a:pt x="59" y="2659"/>
                        </a:lnTo>
                        <a:lnTo>
                          <a:pt x="78" y="2646"/>
                        </a:lnTo>
                        <a:lnTo>
                          <a:pt x="96" y="2630"/>
                        </a:lnTo>
                        <a:lnTo>
                          <a:pt x="115" y="2611"/>
                        </a:lnTo>
                        <a:lnTo>
                          <a:pt x="132" y="2589"/>
                        </a:lnTo>
                        <a:lnTo>
                          <a:pt x="149" y="2564"/>
                        </a:lnTo>
                        <a:lnTo>
                          <a:pt x="166" y="2537"/>
                        </a:lnTo>
                        <a:lnTo>
                          <a:pt x="183" y="2507"/>
                        </a:lnTo>
                        <a:lnTo>
                          <a:pt x="199" y="2475"/>
                        </a:lnTo>
                        <a:lnTo>
                          <a:pt x="214" y="2439"/>
                        </a:lnTo>
                        <a:lnTo>
                          <a:pt x="230" y="2402"/>
                        </a:lnTo>
                        <a:lnTo>
                          <a:pt x="244" y="2362"/>
                        </a:lnTo>
                        <a:lnTo>
                          <a:pt x="258" y="2319"/>
                        </a:lnTo>
                        <a:lnTo>
                          <a:pt x="272" y="2275"/>
                        </a:lnTo>
                        <a:lnTo>
                          <a:pt x="284" y="2229"/>
                        </a:lnTo>
                        <a:lnTo>
                          <a:pt x="296" y="2181"/>
                        </a:lnTo>
                        <a:lnTo>
                          <a:pt x="308" y="2130"/>
                        </a:lnTo>
                        <a:lnTo>
                          <a:pt x="318" y="2078"/>
                        </a:lnTo>
                        <a:lnTo>
                          <a:pt x="328" y="2024"/>
                        </a:lnTo>
                        <a:lnTo>
                          <a:pt x="338" y="1969"/>
                        </a:lnTo>
                        <a:lnTo>
                          <a:pt x="346" y="1911"/>
                        </a:lnTo>
                        <a:lnTo>
                          <a:pt x="353" y="1853"/>
                        </a:lnTo>
                        <a:lnTo>
                          <a:pt x="360" y="1793"/>
                        </a:lnTo>
                        <a:lnTo>
                          <a:pt x="366" y="1731"/>
                        </a:lnTo>
                        <a:lnTo>
                          <a:pt x="371" y="1670"/>
                        </a:lnTo>
                        <a:lnTo>
                          <a:pt x="376" y="1605"/>
                        </a:lnTo>
                        <a:lnTo>
                          <a:pt x="379" y="1540"/>
                        </a:lnTo>
                        <a:lnTo>
                          <a:pt x="382" y="1474"/>
                        </a:lnTo>
                        <a:lnTo>
                          <a:pt x="383" y="1407"/>
                        </a:lnTo>
                        <a:lnTo>
                          <a:pt x="384" y="1340"/>
                        </a:lnTo>
                        <a:lnTo>
                          <a:pt x="383" y="1273"/>
                        </a:lnTo>
                        <a:lnTo>
                          <a:pt x="382" y="1206"/>
                        </a:lnTo>
                        <a:lnTo>
                          <a:pt x="379" y="1140"/>
                        </a:lnTo>
                        <a:lnTo>
                          <a:pt x="376" y="1074"/>
                        </a:lnTo>
                        <a:lnTo>
                          <a:pt x="371" y="1012"/>
                        </a:lnTo>
                        <a:lnTo>
                          <a:pt x="366" y="949"/>
                        </a:lnTo>
                        <a:lnTo>
                          <a:pt x="360" y="887"/>
                        </a:lnTo>
                        <a:lnTo>
                          <a:pt x="353" y="827"/>
                        </a:lnTo>
                        <a:lnTo>
                          <a:pt x="346" y="769"/>
                        </a:lnTo>
                        <a:lnTo>
                          <a:pt x="338" y="711"/>
                        </a:lnTo>
                        <a:lnTo>
                          <a:pt x="328" y="656"/>
                        </a:lnTo>
                        <a:lnTo>
                          <a:pt x="318" y="602"/>
                        </a:lnTo>
                        <a:lnTo>
                          <a:pt x="308" y="550"/>
                        </a:lnTo>
                        <a:lnTo>
                          <a:pt x="296" y="500"/>
                        </a:lnTo>
                        <a:lnTo>
                          <a:pt x="284" y="451"/>
                        </a:lnTo>
                        <a:lnTo>
                          <a:pt x="272" y="405"/>
                        </a:lnTo>
                        <a:lnTo>
                          <a:pt x="258" y="361"/>
                        </a:lnTo>
                        <a:lnTo>
                          <a:pt x="244" y="319"/>
                        </a:lnTo>
                        <a:lnTo>
                          <a:pt x="230" y="279"/>
                        </a:lnTo>
                        <a:lnTo>
                          <a:pt x="215" y="241"/>
                        </a:lnTo>
                        <a:lnTo>
                          <a:pt x="199" y="206"/>
                        </a:lnTo>
                        <a:lnTo>
                          <a:pt x="183" y="174"/>
                        </a:lnTo>
                        <a:lnTo>
                          <a:pt x="167" y="144"/>
                        </a:lnTo>
                        <a:lnTo>
                          <a:pt x="149" y="116"/>
                        </a:lnTo>
                        <a:lnTo>
                          <a:pt x="132" y="91"/>
                        </a:lnTo>
                        <a:lnTo>
                          <a:pt x="115" y="69"/>
                        </a:lnTo>
                        <a:lnTo>
                          <a:pt x="96" y="50"/>
                        </a:lnTo>
                        <a:lnTo>
                          <a:pt x="78" y="34"/>
                        </a:lnTo>
                        <a:lnTo>
                          <a:pt x="59" y="21"/>
                        </a:lnTo>
                        <a:lnTo>
                          <a:pt x="39" y="11"/>
                        </a:lnTo>
                        <a:lnTo>
                          <a:pt x="20" y="4"/>
                        </a:lnTo>
                        <a:lnTo>
                          <a:pt x="0" y="1"/>
                        </a:lnTo>
                        <a:close/>
                      </a:path>
                    </a:pathLst>
                  </a:custGeom>
                  <a:solidFill>
                    <a:srgbClr val="FFFFFF"/>
                  </a:solidFill>
                  <a:ln w="9525">
                    <a:noFill/>
                    <a:round/>
                    <a:headEnd/>
                    <a:tailEnd/>
                  </a:ln>
                </p:spPr>
                <p:txBody>
                  <a:bodyPr/>
                  <a:lstStyle/>
                  <a:p>
                    <a:endParaRPr lang="zh-CN" altLang="en-US"/>
                  </a:p>
                </p:txBody>
              </p:sp>
              <p:sp>
                <p:nvSpPr>
                  <p:cNvPr id="1899613" name="Freeform 147"/>
                  <p:cNvSpPr>
                    <a:spLocks/>
                  </p:cNvSpPr>
                  <p:nvPr/>
                </p:nvSpPr>
                <p:spPr bwMode="auto">
                  <a:xfrm>
                    <a:off x="1876" y="641"/>
                    <a:ext cx="71" cy="116"/>
                  </a:xfrm>
                  <a:custGeom>
                    <a:avLst/>
                    <a:gdLst>
                      <a:gd name="T0" fmla="*/ 1242 w 1640"/>
                      <a:gd name="T1" fmla="*/ 0 h 2679"/>
                      <a:gd name="T2" fmla="*/ 1287 w 1640"/>
                      <a:gd name="T3" fmla="*/ 7 h 2679"/>
                      <a:gd name="T4" fmla="*/ 1345 w 1640"/>
                      <a:gd name="T5" fmla="*/ 42 h 2679"/>
                      <a:gd name="T6" fmla="*/ 1400 w 1640"/>
                      <a:gd name="T7" fmla="*/ 106 h 2679"/>
                      <a:gd name="T8" fmla="*/ 1451 w 1640"/>
                      <a:gd name="T9" fmla="*/ 194 h 2679"/>
                      <a:gd name="T10" fmla="*/ 1497 w 1640"/>
                      <a:gd name="T11" fmla="*/ 306 h 2679"/>
                      <a:gd name="T12" fmla="*/ 1538 w 1640"/>
                      <a:gd name="T13" fmla="*/ 440 h 2679"/>
                      <a:gd name="T14" fmla="*/ 1573 w 1640"/>
                      <a:gd name="T15" fmla="*/ 592 h 2679"/>
                      <a:gd name="T16" fmla="*/ 1602 w 1640"/>
                      <a:gd name="T17" fmla="*/ 760 h 2679"/>
                      <a:gd name="T18" fmla="*/ 1622 w 1640"/>
                      <a:gd name="T19" fmla="*/ 943 h 2679"/>
                      <a:gd name="T20" fmla="*/ 1636 w 1640"/>
                      <a:gd name="T21" fmla="*/ 1136 h 2679"/>
                      <a:gd name="T22" fmla="*/ 1640 w 1640"/>
                      <a:gd name="T23" fmla="*/ 1340 h 2679"/>
                      <a:gd name="T24" fmla="*/ 1636 w 1640"/>
                      <a:gd name="T25" fmla="*/ 1543 h 2679"/>
                      <a:gd name="T26" fmla="*/ 1622 w 1640"/>
                      <a:gd name="T27" fmla="*/ 1737 h 2679"/>
                      <a:gd name="T28" fmla="*/ 1602 w 1640"/>
                      <a:gd name="T29" fmla="*/ 1919 h 2679"/>
                      <a:gd name="T30" fmla="*/ 1573 w 1640"/>
                      <a:gd name="T31" fmla="*/ 2088 h 2679"/>
                      <a:gd name="T32" fmla="*/ 1538 w 1640"/>
                      <a:gd name="T33" fmla="*/ 2240 h 2679"/>
                      <a:gd name="T34" fmla="*/ 1497 w 1640"/>
                      <a:gd name="T35" fmla="*/ 2373 h 2679"/>
                      <a:gd name="T36" fmla="*/ 1451 w 1640"/>
                      <a:gd name="T37" fmla="*/ 2485 h 2679"/>
                      <a:gd name="T38" fmla="*/ 1400 w 1640"/>
                      <a:gd name="T39" fmla="*/ 2574 h 2679"/>
                      <a:gd name="T40" fmla="*/ 1345 w 1640"/>
                      <a:gd name="T41" fmla="*/ 2637 h 2679"/>
                      <a:gd name="T42" fmla="*/ 1287 w 1640"/>
                      <a:gd name="T43" fmla="*/ 2673 h 2679"/>
                      <a:gd name="T44" fmla="*/ 1242 w 1640"/>
                      <a:gd name="T45" fmla="*/ 2679 h 2679"/>
                      <a:gd name="T46" fmla="*/ 21 w 1640"/>
                      <a:gd name="T47" fmla="*/ 2676 h 2679"/>
                      <a:gd name="T48" fmla="*/ 78 w 1640"/>
                      <a:gd name="T49" fmla="*/ 2646 h 2679"/>
                      <a:gd name="T50" fmla="*/ 133 w 1640"/>
                      <a:gd name="T51" fmla="*/ 2589 h 2679"/>
                      <a:gd name="T52" fmla="*/ 183 w 1640"/>
                      <a:gd name="T53" fmla="*/ 2507 h 2679"/>
                      <a:gd name="T54" fmla="*/ 229 w 1640"/>
                      <a:gd name="T55" fmla="*/ 2402 h 2679"/>
                      <a:gd name="T56" fmla="*/ 272 w 1640"/>
                      <a:gd name="T57" fmla="*/ 2275 h 2679"/>
                      <a:gd name="T58" fmla="*/ 308 w 1640"/>
                      <a:gd name="T59" fmla="*/ 2130 h 2679"/>
                      <a:gd name="T60" fmla="*/ 337 w 1640"/>
                      <a:gd name="T61" fmla="*/ 1969 h 2679"/>
                      <a:gd name="T62" fmla="*/ 361 w 1640"/>
                      <a:gd name="T63" fmla="*/ 1793 h 2679"/>
                      <a:gd name="T64" fmla="*/ 376 w 1640"/>
                      <a:gd name="T65" fmla="*/ 1605 h 2679"/>
                      <a:gd name="T66" fmla="*/ 384 w 1640"/>
                      <a:gd name="T67" fmla="*/ 1407 h 2679"/>
                      <a:gd name="T68" fmla="*/ 382 w 1640"/>
                      <a:gd name="T69" fmla="*/ 1206 h 2679"/>
                      <a:gd name="T70" fmla="*/ 371 w 1640"/>
                      <a:gd name="T71" fmla="*/ 1012 h 2679"/>
                      <a:gd name="T72" fmla="*/ 354 w 1640"/>
                      <a:gd name="T73" fmla="*/ 827 h 2679"/>
                      <a:gd name="T74" fmla="*/ 328 w 1640"/>
                      <a:gd name="T75" fmla="*/ 656 h 2679"/>
                      <a:gd name="T76" fmla="*/ 296 w 1640"/>
                      <a:gd name="T77" fmla="*/ 500 h 2679"/>
                      <a:gd name="T78" fmla="*/ 258 w 1640"/>
                      <a:gd name="T79" fmla="*/ 361 h 2679"/>
                      <a:gd name="T80" fmla="*/ 215 w 1640"/>
                      <a:gd name="T81" fmla="*/ 241 h 2679"/>
                      <a:gd name="T82" fmla="*/ 167 w 1640"/>
                      <a:gd name="T83" fmla="*/ 144 h 2679"/>
                      <a:gd name="T84" fmla="*/ 115 w 1640"/>
                      <a:gd name="T85" fmla="*/ 69 h 2679"/>
                      <a:gd name="T86" fmla="*/ 60 w 1640"/>
                      <a:gd name="T87" fmla="*/ 21 h 2679"/>
                      <a:gd name="T88" fmla="*/ 1 w 1640"/>
                      <a:gd name="T89" fmla="*/ 1 h 26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640"/>
                      <a:gd name="T136" fmla="*/ 0 h 2679"/>
                      <a:gd name="T137" fmla="*/ 1640 w 1640"/>
                      <a:gd name="T138" fmla="*/ 2679 h 26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640" h="2679">
                        <a:moveTo>
                          <a:pt x="1" y="1"/>
                        </a:moveTo>
                        <a:lnTo>
                          <a:pt x="1237" y="1"/>
                        </a:lnTo>
                        <a:lnTo>
                          <a:pt x="1242" y="0"/>
                        </a:lnTo>
                        <a:lnTo>
                          <a:pt x="1247" y="0"/>
                        </a:lnTo>
                        <a:lnTo>
                          <a:pt x="1268" y="2"/>
                        </a:lnTo>
                        <a:lnTo>
                          <a:pt x="1287" y="7"/>
                        </a:lnTo>
                        <a:lnTo>
                          <a:pt x="1307" y="15"/>
                        </a:lnTo>
                        <a:lnTo>
                          <a:pt x="1326" y="28"/>
                        </a:lnTo>
                        <a:lnTo>
                          <a:pt x="1345" y="42"/>
                        </a:lnTo>
                        <a:lnTo>
                          <a:pt x="1363" y="60"/>
                        </a:lnTo>
                        <a:lnTo>
                          <a:pt x="1382" y="82"/>
                        </a:lnTo>
                        <a:lnTo>
                          <a:pt x="1400" y="106"/>
                        </a:lnTo>
                        <a:lnTo>
                          <a:pt x="1417" y="132"/>
                        </a:lnTo>
                        <a:lnTo>
                          <a:pt x="1434" y="162"/>
                        </a:lnTo>
                        <a:lnTo>
                          <a:pt x="1451" y="194"/>
                        </a:lnTo>
                        <a:lnTo>
                          <a:pt x="1466" y="229"/>
                        </a:lnTo>
                        <a:lnTo>
                          <a:pt x="1481" y="267"/>
                        </a:lnTo>
                        <a:lnTo>
                          <a:pt x="1497" y="306"/>
                        </a:lnTo>
                        <a:lnTo>
                          <a:pt x="1511" y="349"/>
                        </a:lnTo>
                        <a:lnTo>
                          <a:pt x="1525" y="394"/>
                        </a:lnTo>
                        <a:lnTo>
                          <a:pt x="1538" y="440"/>
                        </a:lnTo>
                        <a:lnTo>
                          <a:pt x="1550" y="488"/>
                        </a:lnTo>
                        <a:lnTo>
                          <a:pt x="1562" y="540"/>
                        </a:lnTo>
                        <a:lnTo>
                          <a:pt x="1573" y="592"/>
                        </a:lnTo>
                        <a:lnTo>
                          <a:pt x="1583" y="647"/>
                        </a:lnTo>
                        <a:lnTo>
                          <a:pt x="1592" y="702"/>
                        </a:lnTo>
                        <a:lnTo>
                          <a:pt x="1602" y="760"/>
                        </a:lnTo>
                        <a:lnTo>
                          <a:pt x="1609" y="819"/>
                        </a:lnTo>
                        <a:lnTo>
                          <a:pt x="1616" y="880"/>
                        </a:lnTo>
                        <a:lnTo>
                          <a:pt x="1622" y="943"/>
                        </a:lnTo>
                        <a:lnTo>
                          <a:pt x="1627" y="1005"/>
                        </a:lnTo>
                        <a:lnTo>
                          <a:pt x="1632" y="1070"/>
                        </a:lnTo>
                        <a:lnTo>
                          <a:pt x="1636" y="1136"/>
                        </a:lnTo>
                        <a:lnTo>
                          <a:pt x="1638" y="1203"/>
                        </a:lnTo>
                        <a:lnTo>
                          <a:pt x="1640" y="1271"/>
                        </a:lnTo>
                        <a:lnTo>
                          <a:pt x="1640" y="1340"/>
                        </a:lnTo>
                        <a:lnTo>
                          <a:pt x="1640" y="1408"/>
                        </a:lnTo>
                        <a:lnTo>
                          <a:pt x="1638" y="1476"/>
                        </a:lnTo>
                        <a:lnTo>
                          <a:pt x="1636" y="1543"/>
                        </a:lnTo>
                        <a:lnTo>
                          <a:pt x="1632" y="1609"/>
                        </a:lnTo>
                        <a:lnTo>
                          <a:pt x="1627" y="1674"/>
                        </a:lnTo>
                        <a:lnTo>
                          <a:pt x="1622" y="1737"/>
                        </a:lnTo>
                        <a:lnTo>
                          <a:pt x="1616" y="1800"/>
                        </a:lnTo>
                        <a:lnTo>
                          <a:pt x="1609" y="1861"/>
                        </a:lnTo>
                        <a:lnTo>
                          <a:pt x="1602" y="1919"/>
                        </a:lnTo>
                        <a:lnTo>
                          <a:pt x="1592" y="1978"/>
                        </a:lnTo>
                        <a:lnTo>
                          <a:pt x="1583" y="2034"/>
                        </a:lnTo>
                        <a:lnTo>
                          <a:pt x="1573" y="2088"/>
                        </a:lnTo>
                        <a:lnTo>
                          <a:pt x="1562" y="2140"/>
                        </a:lnTo>
                        <a:lnTo>
                          <a:pt x="1550" y="2191"/>
                        </a:lnTo>
                        <a:lnTo>
                          <a:pt x="1538" y="2240"/>
                        </a:lnTo>
                        <a:lnTo>
                          <a:pt x="1525" y="2286"/>
                        </a:lnTo>
                        <a:lnTo>
                          <a:pt x="1511" y="2331"/>
                        </a:lnTo>
                        <a:lnTo>
                          <a:pt x="1497" y="2373"/>
                        </a:lnTo>
                        <a:lnTo>
                          <a:pt x="1481" y="2413"/>
                        </a:lnTo>
                        <a:lnTo>
                          <a:pt x="1466" y="2450"/>
                        </a:lnTo>
                        <a:lnTo>
                          <a:pt x="1451" y="2485"/>
                        </a:lnTo>
                        <a:lnTo>
                          <a:pt x="1434" y="2518"/>
                        </a:lnTo>
                        <a:lnTo>
                          <a:pt x="1417" y="2548"/>
                        </a:lnTo>
                        <a:lnTo>
                          <a:pt x="1400" y="2574"/>
                        </a:lnTo>
                        <a:lnTo>
                          <a:pt x="1382" y="2598"/>
                        </a:lnTo>
                        <a:lnTo>
                          <a:pt x="1363" y="2620"/>
                        </a:lnTo>
                        <a:lnTo>
                          <a:pt x="1345" y="2637"/>
                        </a:lnTo>
                        <a:lnTo>
                          <a:pt x="1326" y="2653"/>
                        </a:lnTo>
                        <a:lnTo>
                          <a:pt x="1307" y="2664"/>
                        </a:lnTo>
                        <a:lnTo>
                          <a:pt x="1287" y="2673"/>
                        </a:lnTo>
                        <a:lnTo>
                          <a:pt x="1268" y="2678"/>
                        </a:lnTo>
                        <a:lnTo>
                          <a:pt x="1247" y="2679"/>
                        </a:lnTo>
                        <a:lnTo>
                          <a:pt x="1242" y="2679"/>
                        </a:lnTo>
                        <a:lnTo>
                          <a:pt x="1237" y="2679"/>
                        </a:lnTo>
                        <a:lnTo>
                          <a:pt x="0" y="2679"/>
                        </a:lnTo>
                        <a:lnTo>
                          <a:pt x="21" y="2676"/>
                        </a:lnTo>
                        <a:lnTo>
                          <a:pt x="39" y="2669"/>
                        </a:lnTo>
                        <a:lnTo>
                          <a:pt x="59" y="2659"/>
                        </a:lnTo>
                        <a:lnTo>
                          <a:pt x="78" y="2646"/>
                        </a:lnTo>
                        <a:lnTo>
                          <a:pt x="96" y="2630"/>
                        </a:lnTo>
                        <a:lnTo>
                          <a:pt x="114" y="2611"/>
                        </a:lnTo>
                        <a:lnTo>
                          <a:pt x="133" y="2589"/>
                        </a:lnTo>
                        <a:lnTo>
                          <a:pt x="150" y="2564"/>
                        </a:lnTo>
                        <a:lnTo>
                          <a:pt x="167" y="2537"/>
                        </a:lnTo>
                        <a:lnTo>
                          <a:pt x="183" y="2507"/>
                        </a:lnTo>
                        <a:lnTo>
                          <a:pt x="200" y="2475"/>
                        </a:lnTo>
                        <a:lnTo>
                          <a:pt x="215" y="2439"/>
                        </a:lnTo>
                        <a:lnTo>
                          <a:pt x="229" y="2402"/>
                        </a:lnTo>
                        <a:lnTo>
                          <a:pt x="245" y="2362"/>
                        </a:lnTo>
                        <a:lnTo>
                          <a:pt x="258" y="2319"/>
                        </a:lnTo>
                        <a:lnTo>
                          <a:pt x="272" y="2275"/>
                        </a:lnTo>
                        <a:lnTo>
                          <a:pt x="284" y="2229"/>
                        </a:lnTo>
                        <a:lnTo>
                          <a:pt x="296" y="2181"/>
                        </a:lnTo>
                        <a:lnTo>
                          <a:pt x="308" y="2130"/>
                        </a:lnTo>
                        <a:lnTo>
                          <a:pt x="319" y="2078"/>
                        </a:lnTo>
                        <a:lnTo>
                          <a:pt x="328" y="2024"/>
                        </a:lnTo>
                        <a:lnTo>
                          <a:pt x="337" y="1969"/>
                        </a:lnTo>
                        <a:lnTo>
                          <a:pt x="346" y="1911"/>
                        </a:lnTo>
                        <a:lnTo>
                          <a:pt x="354" y="1853"/>
                        </a:lnTo>
                        <a:lnTo>
                          <a:pt x="361" y="1793"/>
                        </a:lnTo>
                        <a:lnTo>
                          <a:pt x="366" y="1731"/>
                        </a:lnTo>
                        <a:lnTo>
                          <a:pt x="371" y="1670"/>
                        </a:lnTo>
                        <a:lnTo>
                          <a:pt x="376" y="1605"/>
                        </a:lnTo>
                        <a:lnTo>
                          <a:pt x="380" y="1540"/>
                        </a:lnTo>
                        <a:lnTo>
                          <a:pt x="382" y="1474"/>
                        </a:lnTo>
                        <a:lnTo>
                          <a:pt x="384" y="1407"/>
                        </a:lnTo>
                        <a:lnTo>
                          <a:pt x="384" y="1340"/>
                        </a:lnTo>
                        <a:lnTo>
                          <a:pt x="384" y="1273"/>
                        </a:lnTo>
                        <a:lnTo>
                          <a:pt x="382" y="1206"/>
                        </a:lnTo>
                        <a:lnTo>
                          <a:pt x="380" y="1140"/>
                        </a:lnTo>
                        <a:lnTo>
                          <a:pt x="376" y="1074"/>
                        </a:lnTo>
                        <a:lnTo>
                          <a:pt x="371" y="1012"/>
                        </a:lnTo>
                        <a:lnTo>
                          <a:pt x="366" y="949"/>
                        </a:lnTo>
                        <a:lnTo>
                          <a:pt x="361" y="887"/>
                        </a:lnTo>
                        <a:lnTo>
                          <a:pt x="354" y="827"/>
                        </a:lnTo>
                        <a:lnTo>
                          <a:pt x="346" y="769"/>
                        </a:lnTo>
                        <a:lnTo>
                          <a:pt x="337" y="711"/>
                        </a:lnTo>
                        <a:lnTo>
                          <a:pt x="328" y="656"/>
                        </a:lnTo>
                        <a:lnTo>
                          <a:pt x="319" y="602"/>
                        </a:lnTo>
                        <a:lnTo>
                          <a:pt x="308" y="550"/>
                        </a:lnTo>
                        <a:lnTo>
                          <a:pt x="296" y="500"/>
                        </a:lnTo>
                        <a:lnTo>
                          <a:pt x="285" y="451"/>
                        </a:lnTo>
                        <a:lnTo>
                          <a:pt x="272" y="405"/>
                        </a:lnTo>
                        <a:lnTo>
                          <a:pt x="258" y="361"/>
                        </a:lnTo>
                        <a:lnTo>
                          <a:pt x="245" y="319"/>
                        </a:lnTo>
                        <a:lnTo>
                          <a:pt x="231" y="279"/>
                        </a:lnTo>
                        <a:lnTo>
                          <a:pt x="215" y="241"/>
                        </a:lnTo>
                        <a:lnTo>
                          <a:pt x="200" y="206"/>
                        </a:lnTo>
                        <a:lnTo>
                          <a:pt x="183" y="174"/>
                        </a:lnTo>
                        <a:lnTo>
                          <a:pt x="167" y="144"/>
                        </a:lnTo>
                        <a:lnTo>
                          <a:pt x="150" y="116"/>
                        </a:lnTo>
                        <a:lnTo>
                          <a:pt x="133" y="91"/>
                        </a:lnTo>
                        <a:lnTo>
                          <a:pt x="115" y="69"/>
                        </a:lnTo>
                        <a:lnTo>
                          <a:pt x="97" y="50"/>
                        </a:lnTo>
                        <a:lnTo>
                          <a:pt x="78" y="34"/>
                        </a:lnTo>
                        <a:lnTo>
                          <a:pt x="60" y="21"/>
                        </a:lnTo>
                        <a:lnTo>
                          <a:pt x="40" y="11"/>
                        </a:lnTo>
                        <a:lnTo>
                          <a:pt x="21" y="4"/>
                        </a:lnTo>
                        <a:lnTo>
                          <a:pt x="1" y="1"/>
                        </a:lnTo>
                        <a:close/>
                      </a:path>
                    </a:pathLst>
                  </a:custGeom>
                  <a:solidFill>
                    <a:srgbClr val="FFFFFF"/>
                  </a:solidFill>
                  <a:ln w="9525">
                    <a:noFill/>
                    <a:round/>
                    <a:headEnd/>
                    <a:tailEnd/>
                  </a:ln>
                </p:spPr>
                <p:txBody>
                  <a:bodyPr/>
                  <a:lstStyle/>
                  <a:p>
                    <a:endParaRPr lang="zh-CN" altLang="en-US"/>
                  </a:p>
                </p:txBody>
              </p:sp>
            </p:grpSp>
            <p:sp>
              <p:nvSpPr>
                <p:cNvPr id="1899590" name="Text Box 148"/>
                <p:cNvSpPr txBox="1">
                  <a:spLocks noChangeArrowheads="1"/>
                </p:cNvSpPr>
                <p:nvPr/>
              </p:nvSpPr>
              <p:spPr bwMode="auto">
                <a:xfrm>
                  <a:off x="1365" y="3553"/>
                  <a:ext cx="407" cy="192"/>
                </a:xfrm>
                <a:prstGeom prst="rect">
                  <a:avLst/>
                </a:prstGeom>
                <a:noFill/>
                <a:ln w="9525">
                  <a:noFill/>
                  <a:miter lim="800000"/>
                  <a:headEnd/>
                  <a:tailEnd/>
                </a:ln>
              </p:spPr>
              <p:txBody>
                <a:bodyPr wrap="none" lIns="78355" tIns="39177" rIns="78355" bIns="39177">
                  <a:spAutoFit/>
                </a:bodyPr>
                <a:lstStyle/>
                <a:p>
                  <a:pPr defTabSz="784225" eaLnBrk="0" hangingPunct="0"/>
                  <a:r>
                    <a:rPr lang="en-US" altLang="zh-CN" sz="1200" b="1">
                      <a:latin typeface="Times New Roman" pitchFamily="18" charset="0"/>
                      <a:ea typeface="MS PGothic" pitchFamily="34" charset="-128"/>
                    </a:rPr>
                    <a:t>RNC</a:t>
                  </a:r>
                </a:p>
              </p:txBody>
            </p:sp>
          </p:grpSp>
          <p:sp>
            <p:nvSpPr>
              <p:cNvPr id="1899585" name="Line 149"/>
              <p:cNvSpPr>
                <a:spLocks noChangeShapeType="1"/>
              </p:cNvSpPr>
              <p:nvPr/>
            </p:nvSpPr>
            <p:spPr bwMode="auto">
              <a:xfrm>
                <a:off x="867" y="3466"/>
                <a:ext cx="667" cy="0"/>
              </a:xfrm>
              <a:prstGeom prst="line">
                <a:avLst/>
              </a:prstGeom>
              <a:noFill/>
              <a:ln w="38100">
                <a:solidFill>
                  <a:schemeClr val="tx1"/>
                </a:solidFill>
                <a:round/>
                <a:headEnd/>
                <a:tailEnd/>
              </a:ln>
            </p:spPr>
            <p:txBody>
              <a:bodyPr/>
              <a:lstStyle/>
              <a:p>
                <a:endParaRPr lang="zh-CN" altLang="en-US"/>
              </a:p>
            </p:txBody>
          </p:sp>
          <p:sp>
            <p:nvSpPr>
              <p:cNvPr id="1899586" name="Text Box 150"/>
              <p:cNvSpPr txBox="1">
                <a:spLocks noChangeArrowheads="1"/>
              </p:cNvSpPr>
              <p:nvPr/>
            </p:nvSpPr>
            <p:spPr bwMode="auto">
              <a:xfrm>
                <a:off x="831" y="3099"/>
                <a:ext cx="921" cy="192"/>
              </a:xfrm>
              <a:prstGeom prst="rect">
                <a:avLst/>
              </a:prstGeom>
              <a:noFill/>
              <a:ln w="9525">
                <a:noFill/>
                <a:miter lim="800000"/>
                <a:headEnd/>
                <a:tailEnd/>
              </a:ln>
            </p:spPr>
            <p:txBody>
              <a:bodyPr wrap="none" lIns="78355" tIns="39177" rIns="78355" bIns="39177">
                <a:spAutoFit/>
              </a:bodyPr>
              <a:lstStyle/>
              <a:p>
                <a:pPr defTabSz="784225" eaLnBrk="0" hangingPunct="0"/>
                <a:r>
                  <a:rPr lang="en-US" altLang="zh-CN" sz="1200" b="1">
                    <a:latin typeface="Times New Roman" pitchFamily="18" charset="0"/>
                    <a:ea typeface="MS PGothic" pitchFamily="34" charset="-128"/>
                  </a:rPr>
                  <a:t>TDM/ATM/IP</a:t>
                </a:r>
              </a:p>
            </p:txBody>
          </p:sp>
          <p:sp>
            <p:nvSpPr>
              <p:cNvPr id="1566871" name="Oval 151"/>
              <p:cNvSpPr>
                <a:spLocks noChangeArrowheads="1"/>
              </p:cNvSpPr>
              <p:nvPr/>
            </p:nvSpPr>
            <p:spPr bwMode="auto">
              <a:xfrm>
                <a:off x="2359" y="3609"/>
                <a:ext cx="1026" cy="296"/>
              </a:xfrm>
              <a:prstGeom prst="ellipse">
                <a:avLst/>
              </a:prstGeom>
              <a:gradFill rotWithShape="0">
                <a:gsLst>
                  <a:gs pos="0">
                    <a:srgbClr val="CBCBCB"/>
                  </a:gs>
                  <a:gs pos="50000">
                    <a:srgbClr val="CBCBCB">
                      <a:gamma/>
                      <a:tint val="40000"/>
                      <a:invGamma/>
                    </a:srgbClr>
                  </a:gs>
                  <a:gs pos="100000">
                    <a:srgbClr val="CBCBCB"/>
                  </a:gs>
                </a:gsLst>
                <a:lin ang="2700000" scaled="1"/>
              </a:gradFill>
              <a:ln w="9525">
                <a:noFill/>
                <a:round/>
                <a:headEnd/>
                <a:tailEnd/>
              </a:ln>
              <a:effectLst>
                <a:outerShdw dist="52363" dir="4557825" algn="ctr" rotWithShape="0">
                  <a:schemeClr val="bg2"/>
                </a:outerShdw>
              </a:effectLst>
            </p:spPr>
            <p:txBody>
              <a:bodyPr wrap="none" lIns="78355" tIns="39177" rIns="78355" bIns="39177" anchor="ctr"/>
              <a:lstStyle/>
              <a:p>
                <a:pPr algn="ctr" defTabSz="784225" eaLnBrk="0" hangingPunct="0">
                  <a:defRPr/>
                </a:pPr>
                <a:r>
                  <a:rPr lang="en-US" altLang="zh-CN" sz="1400" b="1" dirty="0">
                    <a:solidFill>
                      <a:schemeClr val="accent6">
                        <a:lumMod val="75000"/>
                      </a:schemeClr>
                    </a:solidFill>
                    <a:latin typeface="Times New Roman" pitchFamily="18" charset="0"/>
                    <a:ea typeface="MS PGothic" pitchFamily="34" charset="-128"/>
                  </a:rPr>
                  <a:t>PS</a:t>
                </a:r>
              </a:p>
            </p:txBody>
          </p:sp>
          <p:sp>
            <p:nvSpPr>
              <p:cNvPr id="1899588" name="Text Box 152"/>
              <p:cNvSpPr txBox="1">
                <a:spLocks noChangeArrowheads="1"/>
              </p:cNvSpPr>
              <p:nvPr/>
            </p:nvSpPr>
            <p:spPr bwMode="auto">
              <a:xfrm>
                <a:off x="2099" y="3336"/>
                <a:ext cx="469" cy="212"/>
              </a:xfrm>
              <a:prstGeom prst="rect">
                <a:avLst/>
              </a:prstGeom>
              <a:noFill/>
              <a:ln w="9525">
                <a:noFill/>
                <a:miter lim="800000"/>
                <a:headEnd/>
                <a:tailEnd/>
              </a:ln>
            </p:spPr>
            <p:txBody>
              <a:bodyPr wrap="none" lIns="78355" tIns="39177" rIns="78355" bIns="39177">
                <a:spAutoFit/>
              </a:bodyPr>
              <a:lstStyle/>
              <a:p>
                <a:pPr defTabSz="784225" eaLnBrk="0" hangingPunct="0"/>
                <a:r>
                  <a:rPr lang="en-US" altLang="zh-CN" sz="1400" b="1">
                    <a:latin typeface="Times New Roman" pitchFamily="18" charset="0"/>
                    <a:ea typeface="MS PGothic" pitchFamily="34" charset="-128"/>
                  </a:rPr>
                  <a:t>ATM</a:t>
                </a:r>
              </a:p>
            </p:txBody>
          </p:sp>
        </p:grpSp>
        <p:sp>
          <p:nvSpPr>
            <p:cNvPr id="1899578" name="Text Box 153"/>
            <p:cNvSpPr txBox="1">
              <a:spLocks noChangeArrowheads="1"/>
            </p:cNvSpPr>
            <p:nvPr/>
          </p:nvSpPr>
          <p:spPr bwMode="auto">
            <a:xfrm>
              <a:off x="2453" y="3167"/>
              <a:ext cx="404" cy="231"/>
            </a:xfrm>
            <a:prstGeom prst="rect">
              <a:avLst/>
            </a:prstGeom>
            <a:noFill/>
            <a:ln w="9525">
              <a:noFill/>
              <a:miter lim="800000"/>
              <a:headEnd/>
              <a:tailEnd/>
            </a:ln>
          </p:spPr>
          <p:txBody>
            <a:bodyPr wrap="none" lIns="78355" tIns="39177" rIns="78355" bIns="39177">
              <a:spAutoFit/>
            </a:bodyPr>
            <a:lstStyle/>
            <a:p>
              <a:pPr defTabSz="784225" eaLnBrk="0" hangingPunct="0"/>
              <a:r>
                <a:rPr lang="zh-CN" altLang="en-US" sz="1500"/>
                <a:t>语音</a:t>
              </a:r>
            </a:p>
          </p:txBody>
        </p:sp>
        <p:sp>
          <p:nvSpPr>
            <p:cNvPr id="1899579" name="Text Box 154"/>
            <p:cNvSpPr txBox="1">
              <a:spLocks noChangeArrowheads="1"/>
            </p:cNvSpPr>
            <p:nvPr/>
          </p:nvSpPr>
          <p:spPr bwMode="auto">
            <a:xfrm>
              <a:off x="2453" y="4219"/>
              <a:ext cx="404" cy="231"/>
            </a:xfrm>
            <a:prstGeom prst="rect">
              <a:avLst/>
            </a:prstGeom>
            <a:noFill/>
            <a:ln w="9525">
              <a:noFill/>
              <a:miter lim="800000"/>
              <a:headEnd/>
              <a:tailEnd/>
            </a:ln>
          </p:spPr>
          <p:txBody>
            <a:bodyPr wrap="none" lIns="78355" tIns="39177" rIns="78355" bIns="39177">
              <a:spAutoFit/>
            </a:bodyPr>
            <a:lstStyle/>
            <a:p>
              <a:pPr defTabSz="784225" eaLnBrk="0" hangingPunct="0"/>
              <a:r>
                <a:rPr lang="zh-CN" altLang="en-US" sz="1500"/>
                <a:t>数据</a:t>
              </a:r>
            </a:p>
          </p:txBody>
        </p:sp>
        <p:sp>
          <p:nvSpPr>
            <p:cNvPr id="1899580" name="Rectangle 155"/>
            <p:cNvSpPr>
              <a:spLocks noChangeArrowheads="1"/>
            </p:cNvSpPr>
            <p:nvPr/>
          </p:nvSpPr>
          <p:spPr bwMode="auto">
            <a:xfrm>
              <a:off x="652" y="3134"/>
              <a:ext cx="2573" cy="1336"/>
            </a:xfrm>
            <a:prstGeom prst="rect">
              <a:avLst/>
            </a:prstGeom>
            <a:noFill/>
            <a:ln w="9525">
              <a:solidFill>
                <a:schemeClr val="tx1"/>
              </a:solidFill>
              <a:miter lim="800000"/>
              <a:headEnd/>
              <a:tailEnd/>
            </a:ln>
          </p:spPr>
          <p:txBody>
            <a:bodyPr wrap="none" anchor="ctr"/>
            <a:lstStyle/>
            <a:p>
              <a:pPr fontAlgn="t"/>
              <a:endParaRPr lang="zh-CN" altLang="en-US"/>
            </a:p>
          </p:txBody>
        </p:sp>
      </p:grpSp>
      <p:grpSp>
        <p:nvGrpSpPr>
          <p:cNvPr id="20" name="Group 156"/>
          <p:cNvGrpSpPr>
            <a:grpSpLocks/>
          </p:cNvGrpSpPr>
          <p:nvPr/>
        </p:nvGrpSpPr>
        <p:grpSpPr bwMode="auto">
          <a:xfrm>
            <a:off x="4887916" y="4635647"/>
            <a:ext cx="3548056" cy="1828572"/>
            <a:chOff x="3593" y="3134"/>
            <a:chExt cx="2608" cy="1344"/>
          </a:xfrm>
        </p:grpSpPr>
        <p:pic>
          <p:nvPicPr>
            <p:cNvPr id="1899567" name="Picture 157" descr="云"/>
            <p:cNvPicPr>
              <a:picLocks noChangeAspect="1" noChangeArrowheads="1"/>
            </p:cNvPicPr>
            <p:nvPr/>
          </p:nvPicPr>
          <p:blipFill>
            <a:blip r:embed="rId6" cstate="print"/>
            <a:srcRect/>
            <a:stretch>
              <a:fillRect/>
            </a:stretch>
          </p:blipFill>
          <p:spPr bwMode="auto">
            <a:xfrm>
              <a:off x="3951" y="3438"/>
              <a:ext cx="1282" cy="670"/>
            </a:xfrm>
            <a:prstGeom prst="rect">
              <a:avLst/>
            </a:prstGeom>
            <a:noFill/>
            <a:ln w="9525">
              <a:noFill/>
              <a:miter lim="800000"/>
              <a:headEnd/>
              <a:tailEnd/>
            </a:ln>
          </p:spPr>
        </p:pic>
        <p:grpSp>
          <p:nvGrpSpPr>
            <p:cNvPr id="21" name="Group 158"/>
            <p:cNvGrpSpPr>
              <a:grpSpLocks/>
            </p:cNvGrpSpPr>
            <p:nvPr/>
          </p:nvGrpSpPr>
          <p:grpSpPr bwMode="auto">
            <a:xfrm>
              <a:off x="3593" y="3602"/>
              <a:ext cx="490" cy="419"/>
              <a:chOff x="548" y="2839"/>
              <a:chExt cx="490" cy="584"/>
            </a:xfrm>
          </p:grpSpPr>
          <p:grpSp>
            <p:nvGrpSpPr>
              <p:cNvPr id="22" name="Group 159"/>
              <p:cNvGrpSpPr>
                <a:grpSpLocks/>
              </p:cNvGrpSpPr>
              <p:nvPr/>
            </p:nvGrpSpPr>
            <p:grpSpPr bwMode="auto">
              <a:xfrm>
                <a:off x="685" y="2839"/>
                <a:ext cx="206" cy="299"/>
                <a:chOff x="1920" y="3600"/>
                <a:chExt cx="315" cy="432"/>
              </a:xfrm>
            </p:grpSpPr>
            <p:pic>
              <p:nvPicPr>
                <p:cNvPr id="1899575" name="Picture 160" descr="天线"/>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68" y="3600"/>
                  <a:ext cx="267" cy="432"/>
                </a:xfrm>
                <a:prstGeom prst="rect">
                  <a:avLst/>
                </a:prstGeom>
                <a:noFill/>
                <a:ln w="9525">
                  <a:noFill/>
                  <a:miter lim="800000"/>
                  <a:headEnd/>
                  <a:tailEnd/>
                </a:ln>
              </p:spPr>
            </p:pic>
            <p:pic>
              <p:nvPicPr>
                <p:cNvPr id="1899576" name="Picture 161"/>
                <p:cNvPicPr>
                  <a:picLocks noChangeAspect="1" noChangeArrowheads="1"/>
                </p:cNvPicPr>
                <p:nvPr/>
              </p:nvPicPr>
              <p:blipFill>
                <a:blip r:embed="rId4" cstate="print"/>
                <a:srcRect/>
                <a:stretch>
                  <a:fillRect/>
                </a:stretch>
              </p:blipFill>
              <p:spPr bwMode="auto">
                <a:xfrm>
                  <a:off x="1920" y="3792"/>
                  <a:ext cx="121" cy="240"/>
                </a:xfrm>
                <a:prstGeom prst="rect">
                  <a:avLst/>
                </a:prstGeom>
                <a:noFill/>
                <a:ln w="9525">
                  <a:noFill/>
                  <a:miter lim="800000"/>
                  <a:headEnd/>
                  <a:tailEnd/>
                </a:ln>
              </p:spPr>
            </p:pic>
          </p:grpSp>
          <p:sp>
            <p:nvSpPr>
              <p:cNvPr id="1899574" name="Text Box 162"/>
              <p:cNvSpPr txBox="1">
                <a:spLocks noChangeArrowheads="1"/>
              </p:cNvSpPr>
              <p:nvPr/>
            </p:nvSpPr>
            <p:spPr bwMode="auto">
              <a:xfrm>
                <a:off x="548" y="3155"/>
                <a:ext cx="490" cy="268"/>
              </a:xfrm>
              <a:prstGeom prst="rect">
                <a:avLst/>
              </a:prstGeom>
              <a:noFill/>
              <a:ln w="9525">
                <a:noFill/>
                <a:miter lim="800000"/>
                <a:headEnd/>
                <a:tailEnd/>
              </a:ln>
            </p:spPr>
            <p:txBody>
              <a:bodyPr wrap="none" lIns="78355" tIns="39177" rIns="78355" bIns="39177">
                <a:spAutoFit/>
              </a:bodyPr>
              <a:lstStyle/>
              <a:p>
                <a:pPr defTabSz="784225" eaLnBrk="0" hangingPunct="0"/>
                <a:r>
                  <a:rPr lang="en-US" altLang="zh-CN" sz="1200" b="1" dirty="0" err="1">
                    <a:latin typeface="Times New Roman" pitchFamily="18" charset="0"/>
                    <a:ea typeface="MS PGothic" pitchFamily="34" charset="-128"/>
                  </a:rPr>
                  <a:t>eNodeB</a:t>
                </a:r>
                <a:endParaRPr lang="en-US" altLang="zh-CN" sz="1200" b="1" dirty="0">
                  <a:latin typeface="Times New Roman" pitchFamily="18" charset="0"/>
                  <a:ea typeface="MS PGothic" pitchFamily="34" charset="-128"/>
                </a:endParaRPr>
              </a:p>
            </p:txBody>
          </p:sp>
        </p:grpSp>
        <p:sp>
          <p:nvSpPr>
            <p:cNvPr id="1566883" name="Oval 163"/>
            <p:cNvSpPr>
              <a:spLocks noChangeArrowheads="1"/>
            </p:cNvSpPr>
            <p:nvPr/>
          </p:nvSpPr>
          <p:spPr bwMode="auto">
            <a:xfrm>
              <a:off x="5085" y="3624"/>
              <a:ext cx="1026" cy="296"/>
            </a:xfrm>
            <a:prstGeom prst="ellipse">
              <a:avLst/>
            </a:prstGeom>
            <a:gradFill rotWithShape="0">
              <a:gsLst>
                <a:gs pos="0">
                  <a:srgbClr val="CBCBCB"/>
                </a:gs>
                <a:gs pos="50000">
                  <a:srgbClr val="CBCBCB">
                    <a:gamma/>
                    <a:tint val="40000"/>
                    <a:invGamma/>
                  </a:srgbClr>
                </a:gs>
                <a:gs pos="100000">
                  <a:srgbClr val="CBCBCB"/>
                </a:gs>
              </a:gsLst>
              <a:lin ang="2700000" scaled="1"/>
            </a:gradFill>
            <a:ln w="9525">
              <a:noFill/>
              <a:round/>
              <a:headEnd/>
              <a:tailEnd/>
            </a:ln>
            <a:effectLst>
              <a:outerShdw dist="52363" dir="4557825" algn="ctr" rotWithShape="0">
                <a:schemeClr val="bg2"/>
              </a:outerShdw>
            </a:effectLst>
          </p:spPr>
          <p:txBody>
            <a:bodyPr wrap="none" lIns="78355" tIns="39177" rIns="78355" bIns="39177" anchor="ctr"/>
            <a:lstStyle/>
            <a:p>
              <a:pPr algn="ctr" defTabSz="784225" eaLnBrk="0" hangingPunct="0">
                <a:defRPr/>
              </a:pPr>
              <a:r>
                <a:rPr lang="en-US" altLang="zh-CN" sz="1400" b="1" dirty="0">
                  <a:solidFill>
                    <a:schemeClr val="accent6">
                      <a:lumMod val="75000"/>
                    </a:schemeClr>
                  </a:solidFill>
                  <a:latin typeface="Times New Roman" pitchFamily="18" charset="0"/>
                  <a:ea typeface="MS PGothic" pitchFamily="34" charset="-128"/>
                </a:rPr>
                <a:t>PS</a:t>
              </a:r>
            </a:p>
          </p:txBody>
        </p:sp>
        <p:sp>
          <p:nvSpPr>
            <p:cNvPr id="1899570" name="Text Box 164"/>
            <p:cNvSpPr txBox="1">
              <a:spLocks noChangeArrowheads="1"/>
            </p:cNvSpPr>
            <p:nvPr/>
          </p:nvSpPr>
          <p:spPr bwMode="auto">
            <a:xfrm>
              <a:off x="4543" y="3661"/>
              <a:ext cx="244" cy="212"/>
            </a:xfrm>
            <a:prstGeom prst="rect">
              <a:avLst/>
            </a:prstGeom>
            <a:noFill/>
            <a:ln w="9525">
              <a:noFill/>
              <a:miter lim="800000"/>
              <a:headEnd/>
              <a:tailEnd/>
            </a:ln>
          </p:spPr>
          <p:txBody>
            <a:bodyPr wrap="none" lIns="78355" tIns="39177" rIns="78355" bIns="39177">
              <a:spAutoFit/>
            </a:bodyPr>
            <a:lstStyle/>
            <a:p>
              <a:pPr defTabSz="784225" eaLnBrk="0" hangingPunct="0"/>
              <a:r>
                <a:rPr lang="en-US" altLang="zh-CN" sz="1400" b="1">
                  <a:latin typeface="Times New Roman" pitchFamily="18" charset="0"/>
                  <a:ea typeface="MS PGothic" pitchFamily="34" charset="-128"/>
                </a:rPr>
                <a:t>IP</a:t>
              </a:r>
            </a:p>
          </p:txBody>
        </p:sp>
        <p:sp>
          <p:nvSpPr>
            <p:cNvPr id="1899571" name="Rectangle 165"/>
            <p:cNvSpPr>
              <a:spLocks noChangeArrowheads="1"/>
            </p:cNvSpPr>
            <p:nvPr/>
          </p:nvSpPr>
          <p:spPr bwMode="auto">
            <a:xfrm>
              <a:off x="3600" y="3134"/>
              <a:ext cx="2573" cy="1336"/>
            </a:xfrm>
            <a:prstGeom prst="rect">
              <a:avLst/>
            </a:prstGeom>
            <a:noFill/>
            <a:ln w="9525">
              <a:solidFill>
                <a:schemeClr val="tx1"/>
              </a:solidFill>
              <a:miter lim="800000"/>
              <a:headEnd/>
              <a:tailEnd/>
            </a:ln>
          </p:spPr>
          <p:txBody>
            <a:bodyPr wrap="none" anchor="ctr"/>
            <a:lstStyle/>
            <a:p>
              <a:pPr fontAlgn="t"/>
              <a:endParaRPr lang="zh-CN" altLang="en-US"/>
            </a:p>
          </p:txBody>
        </p:sp>
        <p:sp>
          <p:nvSpPr>
            <p:cNvPr id="1899572" name="Text Box 166"/>
            <p:cNvSpPr txBox="1">
              <a:spLocks noChangeArrowheads="1"/>
            </p:cNvSpPr>
            <p:nvPr/>
          </p:nvSpPr>
          <p:spPr bwMode="auto">
            <a:xfrm>
              <a:off x="5221" y="3967"/>
              <a:ext cx="980" cy="511"/>
            </a:xfrm>
            <a:prstGeom prst="rect">
              <a:avLst/>
            </a:prstGeom>
            <a:noFill/>
            <a:ln w="9525">
              <a:noFill/>
              <a:miter lim="800000"/>
              <a:headEnd/>
              <a:tailEnd/>
            </a:ln>
          </p:spPr>
          <p:txBody>
            <a:bodyPr wrap="none" lIns="78355" tIns="39177" rIns="78355" bIns="39177">
              <a:spAutoFit/>
            </a:bodyPr>
            <a:lstStyle/>
            <a:p>
              <a:pPr defTabSz="784225" eaLnBrk="0" hangingPunct="0"/>
              <a:r>
                <a:rPr lang="zh-CN" altLang="en-US" sz="2000" dirty="0" smtClean="0">
                  <a:solidFill>
                    <a:srgbClr val="FFC000"/>
                  </a:solidFill>
                </a:rPr>
                <a:t>语音</a:t>
              </a:r>
              <a:r>
                <a:rPr lang="en-US" altLang="zh-CN" sz="2000" dirty="0" smtClean="0">
                  <a:solidFill>
                    <a:srgbClr val="FFC000"/>
                  </a:solidFill>
                </a:rPr>
                <a:t>+</a:t>
              </a:r>
              <a:r>
                <a:rPr lang="zh-CN" altLang="en-US" sz="2000" dirty="0" smtClean="0">
                  <a:solidFill>
                    <a:srgbClr val="FFC000"/>
                  </a:solidFill>
                </a:rPr>
                <a:t>数据</a:t>
              </a:r>
              <a:endParaRPr lang="en-US" altLang="zh-CN" sz="2000" dirty="0" smtClean="0">
                <a:solidFill>
                  <a:srgbClr val="FFC000"/>
                </a:solidFill>
              </a:endParaRPr>
            </a:p>
            <a:p>
              <a:pPr defTabSz="784225" eaLnBrk="0" hangingPunct="0"/>
              <a:r>
                <a:rPr lang="en-US" altLang="zh-CN" sz="2000" dirty="0" smtClean="0">
                  <a:solidFill>
                    <a:srgbClr val="FFC000"/>
                  </a:solidFill>
                </a:rPr>
                <a:t>+</a:t>
              </a:r>
              <a:r>
                <a:rPr lang="zh-CN" altLang="en-US" sz="2000" dirty="0" smtClean="0">
                  <a:solidFill>
                    <a:srgbClr val="FFC000"/>
                  </a:solidFill>
                </a:rPr>
                <a:t>高清视频</a:t>
              </a:r>
              <a:endParaRPr lang="zh-CN" altLang="en-US" sz="2000" dirty="0">
                <a:solidFill>
                  <a:srgbClr val="FFC000"/>
                </a:solidFill>
              </a:endParaRPr>
            </a:p>
          </p:txBody>
        </p:sp>
      </p:grpSp>
      <p:sp>
        <p:nvSpPr>
          <p:cNvPr id="1899564" name="Text Box 167"/>
          <p:cNvSpPr txBox="1">
            <a:spLocks noChangeArrowheads="1"/>
          </p:cNvSpPr>
          <p:nvPr/>
        </p:nvSpPr>
        <p:spPr bwMode="auto">
          <a:xfrm>
            <a:off x="1907704" y="4266240"/>
            <a:ext cx="1190574" cy="386896"/>
          </a:xfrm>
          <a:prstGeom prst="rect">
            <a:avLst/>
          </a:prstGeom>
          <a:noFill/>
          <a:ln w="9525">
            <a:noFill/>
            <a:miter lim="800000"/>
            <a:headEnd/>
            <a:tailEnd/>
          </a:ln>
        </p:spPr>
        <p:txBody>
          <a:bodyPr wrap="none" lIns="78355" tIns="39177" rIns="78355" bIns="39177">
            <a:spAutoFit/>
          </a:bodyPr>
          <a:lstStyle/>
          <a:p>
            <a:pPr defTabSz="784225" eaLnBrk="0" hangingPunct="0"/>
            <a:r>
              <a:rPr lang="zh-CN" altLang="en-US" sz="2000" b="1" dirty="0"/>
              <a:t>传统网络</a:t>
            </a:r>
          </a:p>
        </p:txBody>
      </p:sp>
      <p:sp>
        <p:nvSpPr>
          <p:cNvPr id="1899565" name="Text Box 168"/>
          <p:cNvSpPr txBox="1">
            <a:spLocks noChangeArrowheads="1"/>
          </p:cNvSpPr>
          <p:nvPr/>
        </p:nvSpPr>
        <p:spPr bwMode="auto">
          <a:xfrm>
            <a:off x="4932040" y="4289573"/>
            <a:ext cx="3651184" cy="386896"/>
          </a:xfrm>
          <a:prstGeom prst="rect">
            <a:avLst/>
          </a:prstGeom>
          <a:noFill/>
          <a:ln w="9525">
            <a:noFill/>
            <a:miter lim="800000"/>
            <a:headEnd/>
            <a:tailEnd/>
          </a:ln>
        </p:spPr>
        <p:txBody>
          <a:bodyPr wrap="none" lIns="78355" tIns="39177" rIns="78355" bIns="39177">
            <a:spAutoFit/>
          </a:bodyPr>
          <a:lstStyle/>
          <a:p>
            <a:pPr defTabSz="784225" eaLnBrk="0" hangingPunct="0"/>
            <a:r>
              <a:rPr lang="zh-CN" altLang="en-US" sz="2000" b="1" dirty="0">
                <a:solidFill>
                  <a:srgbClr val="FFC000"/>
                </a:solidFill>
              </a:rPr>
              <a:t>业务</a:t>
            </a:r>
            <a:r>
              <a:rPr lang="en-US" altLang="zh-CN" sz="2000" b="1" dirty="0">
                <a:solidFill>
                  <a:srgbClr val="FFC000"/>
                </a:solidFill>
              </a:rPr>
              <a:t>(</a:t>
            </a:r>
            <a:r>
              <a:rPr lang="zh-CN" altLang="en-US" sz="2000" b="1" dirty="0">
                <a:solidFill>
                  <a:srgbClr val="FFC000"/>
                </a:solidFill>
                <a:ea typeface="宋体" pitchFamily="2" charset="-122"/>
              </a:rPr>
              <a:t>语音数据</a:t>
            </a:r>
            <a:r>
              <a:rPr lang="en-US" altLang="zh-CN" sz="2000" b="1" dirty="0">
                <a:solidFill>
                  <a:srgbClr val="FFC000"/>
                </a:solidFill>
              </a:rPr>
              <a:t>)</a:t>
            </a:r>
            <a:r>
              <a:rPr lang="zh-CN" altLang="en-US" sz="2000" b="1" dirty="0">
                <a:solidFill>
                  <a:srgbClr val="FFC000"/>
                </a:solidFill>
              </a:rPr>
              <a:t>全</a:t>
            </a:r>
            <a:r>
              <a:rPr lang="en-US" altLang="zh-CN" sz="2000" b="1" dirty="0">
                <a:solidFill>
                  <a:srgbClr val="FFC000"/>
                </a:solidFill>
              </a:rPr>
              <a:t>IP</a:t>
            </a:r>
            <a:r>
              <a:rPr lang="zh-CN" altLang="en-US" sz="2000" b="1" dirty="0">
                <a:solidFill>
                  <a:srgbClr val="FFC000"/>
                </a:solidFill>
              </a:rPr>
              <a:t>，承载全</a:t>
            </a:r>
            <a:r>
              <a:rPr lang="en-US" altLang="zh-CN" sz="2000" b="1" dirty="0">
                <a:solidFill>
                  <a:srgbClr val="FFC000"/>
                </a:solidFill>
              </a:rPr>
              <a:t>IP</a:t>
            </a:r>
          </a:p>
        </p:txBody>
      </p:sp>
      <p:sp>
        <p:nvSpPr>
          <p:cNvPr id="1899566" name="Text Box 169"/>
          <p:cNvSpPr txBox="1">
            <a:spLocks noChangeArrowheads="1"/>
          </p:cNvSpPr>
          <p:nvPr/>
        </p:nvSpPr>
        <p:spPr bwMode="auto">
          <a:xfrm>
            <a:off x="4308475" y="5123011"/>
            <a:ext cx="519113" cy="406400"/>
          </a:xfrm>
          <a:prstGeom prst="rect">
            <a:avLst/>
          </a:prstGeom>
          <a:noFill/>
          <a:ln w="9525">
            <a:noFill/>
            <a:miter lim="800000"/>
            <a:headEnd/>
            <a:tailEnd/>
          </a:ln>
        </p:spPr>
        <p:txBody>
          <a:bodyPr wrap="none" lIns="78355" tIns="39177" rIns="78355" bIns="39177">
            <a:spAutoFit/>
          </a:bodyPr>
          <a:lstStyle/>
          <a:p>
            <a:pPr defTabSz="784225" eaLnBrk="0" hangingPunct="0"/>
            <a:r>
              <a:rPr lang="en-US" altLang="zh-CN" sz="2100" b="1" i="1">
                <a:solidFill>
                  <a:srgbClr val="800000"/>
                </a:solidFill>
                <a:ea typeface="MS PGothic" pitchFamily="34" charset="-128"/>
              </a:rPr>
              <a:t>VS</a:t>
            </a: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smtClean="0"/>
              <a:t>LTE</a:t>
            </a:r>
            <a:r>
              <a:rPr lang="zh-CN" altLang="en-US" sz="3200" dirty="0" smtClean="0"/>
              <a:t>技术优势：融合系统</a:t>
            </a:r>
            <a:endParaRPr lang="zh-CN" altLang="en-US" sz="3200" dirty="0"/>
          </a:p>
        </p:txBody>
      </p:sp>
      <p:sp>
        <p:nvSpPr>
          <p:cNvPr id="34" name="Rectangle 3"/>
          <p:cNvSpPr txBox="1">
            <a:spLocks noChangeArrowheads="1"/>
          </p:cNvSpPr>
          <p:nvPr/>
        </p:nvSpPr>
        <p:spPr>
          <a:xfrm>
            <a:off x="339725" y="1405210"/>
            <a:ext cx="8458200" cy="1465263"/>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itchFamily="2" charset="2"/>
              <a:buChar char="§"/>
              <a:tabLst/>
              <a:defRPr/>
            </a:pPr>
            <a:r>
              <a:rPr kumimoji="0" lang="zh-CN" altLang="en-US" sz="2000" b="1" i="0" u="none" strike="noStrike" kern="0" cap="none" spc="0" normalizeH="0" baseline="0" noProof="0" dirty="0" smtClean="0">
                <a:ln>
                  <a:noFill/>
                </a:ln>
                <a:solidFill>
                  <a:srgbClr val="FFFFFF"/>
                </a:solidFill>
                <a:effectLst/>
                <a:uLnTx/>
                <a:uFillTx/>
                <a:latin typeface="FrutigerNext LT Medium" pitchFamily="34" charset="0"/>
                <a:ea typeface="微软雅黑" pitchFamily="34" charset="-122"/>
                <a:cs typeface="+mn-cs"/>
              </a:rPr>
              <a:t>一个多种网络、多种技术共存的系统</a:t>
            </a: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itchFamily="2" charset="2"/>
              <a:buChar char="§"/>
              <a:tabLst/>
              <a:defRPr/>
            </a:pPr>
            <a:r>
              <a:rPr kumimoji="0" lang="zh-CN" altLang="en-US" sz="2000" b="1" i="0" u="none" strike="noStrike" kern="0" cap="none" spc="0" normalizeH="0" baseline="0" noProof="0" dirty="0" smtClean="0">
                <a:ln>
                  <a:noFill/>
                </a:ln>
                <a:solidFill>
                  <a:srgbClr val="FFFFFF"/>
                </a:solidFill>
                <a:effectLst/>
                <a:uLnTx/>
                <a:uFillTx/>
                <a:latin typeface="FrutigerNext LT Medium" pitchFamily="34" charset="0"/>
                <a:ea typeface="微软雅黑" pitchFamily="34" charset="-122"/>
                <a:cs typeface="+mn-cs"/>
              </a:rPr>
              <a:t>新旧技术不断竞争、互存、取代，以滚动的模式发展</a:t>
            </a: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itchFamily="2" charset="2"/>
              <a:buChar char="§"/>
              <a:tabLst/>
              <a:defRPr/>
            </a:pPr>
            <a:r>
              <a:rPr kumimoji="0" lang="zh-CN" altLang="en-US" sz="2000" b="1" i="0" u="none" strike="noStrike" kern="0" cap="none" spc="0" normalizeH="0" baseline="0" noProof="0" dirty="0" smtClean="0">
                <a:ln>
                  <a:noFill/>
                </a:ln>
                <a:solidFill>
                  <a:srgbClr val="FFFFFF"/>
                </a:solidFill>
                <a:effectLst/>
                <a:uLnTx/>
                <a:uFillTx/>
                <a:latin typeface="FrutigerNext LT Medium" pitchFamily="34" charset="0"/>
                <a:ea typeface="微软雅黑" pitchFamily="34" charset="-122"/>
                <a:cs typeface="+mn-cs"/>
              </a:rPr>
              <a:t>全</a:t>
            </a:r>
            <a:r>
              <a:rPr kumimoji="0" lang="en-US" altLang="zh-CN" sz="2000" b="1" i="0" u="none" strike="noStrike" kern="0" cap="none" spc="0" normalizeH="0" baseline="0" noProof="0" dirty="0" smtClean="0">
                <a:ln>
                  <a:noFill/>
                </a:ln>
                <a:solidFill>
                  <a:srgbClr val="FFFFFF"/>
                </a:solidFill>
                <a:effectLst/>
                <a:uLnTx/>
                <a:uFillTx/>
                <a:latin typeface="FrutigerNext LT Medium" pitchFamily="34" charset="0"/>
                <a:ea typeface="微软雅黑" pitchFamily="34" charset="-122"/>
                <a:cs typeface="+mn-cs"/>
              </a:rPr>
              <a:t>IP</a:t>
            </a:r>
            <a:r>
              <a:rPr kumimoji="0" lang="zh-CN" altLang="en-US" sz="2000" b="1" i="0" u="none" strike="noStrike" kern="0" cap="none" spc="0" normalizeH="0" baseline="0" noProof="0" dirty="0" smtClean="0">
                <a:ln>
                  <a:noFill/>
                </a:ln>
                <a:solidFill>
                  <a:srgbClr val="FFFFFF"/>
                </a:solidFill>
                <a:effectLst/>
                <a:uLnTx/>
                <a:uFillTx/>
                <a:latin typeface="FrutigerNext LT Medium" pitchFamily="34" charset="0"/>
                <a:ea typeface="微软雅黑" pitchFamily="34" charset="-122"/>
                <a:cs typeface="+mn-cs"/>
              </a:rPr>
              <a:t>化</a:t>
            </a:r>
          </a:p>
        </p:txBody>
      </p:sp>
      <p:grpSp>
        <p:nvGrpSpPr>
          <p:cNvPr id="35" name="Group 4"/>
          <p:cNvGrpSpPr>
            <a:grpSpLocks/>
          </p:cNvGrpSpPr>
          <p:nvPr/>
        </p:nvGrpSpPr>
        <p:grpSpPr bwMode="auto">
          <a:xfrm>
            <a:off x="685800" y="2541860"/>
            <a:ext cx="7712075" cy="4127500"/>
            <a:chOff x="249" y="1389"/>
            <a:chExt cx="5262" cy="2600"/>
          </a:xfrm>
        </p:grpSpPr>
        <p:sp>
          <p:nvSpPr>
            <p:cNvPr id="36" name="Rectangle 5"/>
            <p:cNvSpPr>
              <a:spLocks noChangeArrowheads="1"/>
            </p:cNvSpPr>
            <p:nvPr/>
          </p:nvSpPr>
          <p:spPr bwMode="auto">
            <a:xfrm>
              <a:off x="249" y="1389"/>
              <a:ext cx="1973" cy="726"/>
            </a:xfrm>
            <a:prstGeom prst="rect">
              <a:avLst/>
            </a:prstGeom>
            <a:noFill/>
            <a:ln w="9525">
              <a:noFill/>
              <a:miter lim="800000"/>
              <a:headEnd/>
              <a:tailEnd/>
            </a:ln>
          </p:spPr>
          <p:txBody>
            <a:bodyPr anchor="ctr"/>
            <a:lstStyle/>
            <a:p>
              <a:endParaRPr lang="en-GB" altLang="zh-CN" sz="2800" b="1">
                <a:solidFill>
                  <a:schemeClr val="accent2"/>
                </a:solidFill>
              </a:endParaRPr>
            </a:p>
          </p:txBody>
        </p:sp>
        <p:sp>
          <p:nvSpPr>
            <p:cNvPr id="37" name="AutoShape 6"/>
            <p:cNvSpPr>
              <a:spLocks noChangeAspect="1" noChangeArrowheads="1"/>
            </p:cNvSpPr>
            <p:nvPr/>
          </p:nvSpPr>
          <p:spPr bwMode="auto">
            <a:xfrm>
              <a:off x="519" y="1953"/>
              <a:ext cx="720" cy="362"/>
            </a:xfrm>
            <a:prstGeom prst="upArrow">
              <a:avLst>
                <a:gd name="adj1" fmla="val 84537"/>
                <a:gd name="adj2" fmla="val 23838"/>
              </a:avLst>
            </a:prstGeom>
            <a:gradFill rotWithShape="0">
              <a:gsLst>
                <a:gs pos="0">
                  <a:schemeClr val="bg1">
                    <a:alpha val="62999"/>
                  </a:schemeClr>
                </a:gs>
                <a:gs pos="100000">
                  <a:srgbClr val="FFE5CB"/>
                </a:gs>
              </a:gsLst>
              <a:lin ang="2700000" scaled="1"/>
            </a:gradFill>
            <a:ln w="28575">
              <a:solidFill>
                <a:srgbClr val="800000"/>
              </a:solidFill>
              <a:miter lim="800000"/>
              <a:headEnd/>
              <a:tailEnd/>
            </a:ln>
          </p:spPr>
          <p:txBody>
            <a:bodyPr vert="eaVert" wrap="none" anchor="ctr"/>
            <a:lstStyle/>
            <a:p>
              <a:endParaRPr lang="zh-CN" altLang="zh-CN"/>
            </a:p>
          </p:txBody>
        </p:sp>
        <p:sp>
          <p:nvSpPr>
            <p:cNvPr id="38" name="Line 7"/>
            <p:cNvSpPr>
              <a:spLocks noChangeShapeType="1"/>
            </p:cNvSpPr>
            <p:nvPr/>
          </p:nvSpPr>
          <p:spPr bwMode="auto">
            <a:xfrm flipV="1">
              <a:off x="2871" y="2320"/>
              <a:ext cx="96" cy="115"/>
            </a:xfrm>
            <a:prstGeom prst="line">
              <a:avLst/>
            </a:prstGeom>
            <a:noFill/>
            <a:ln w="28575">
              <a:solidFill>
                <a:schemeClr val="tx1"/>
              </a:solidFill>
              <a:round/>
              <a:headEnd/>
              <a:tailEnd/>
            </a:ln>
          </p:spPr>
          <p:txBody>
            <a:bodyPr/>
            <a:lstStyle/>
            <a:p>
              <a:endParaRPr lang="zh-CN" altLang="en-US"/>
            </a:p>
          </p:txBody>
        </p:sp>
        <p:sp>
          <p:nvSpPr>
            <p:cNvPr id="39" name="Line 8"/>
            <p:cNvSpPr>
              <a:spLocks noChangeShapeType="1"/>
            </p:cNvSpPr>
            <p:nvPr/>
          </p:nvSpPr>
          <p:spPr bwMode="auto">
            <a:xfrm>
              <a:off x="5078" y="2156"/>
              <a:ext cx="316" cy="1417"/>
            </a:xfrm>
            <a:prstGeom prst="line">
              <a:avLst/>
            </a:prstGeom>
            <a:noFill/>
            <a:ln w="19050">
              <a:solidFill>
                <a:srgbClr val="33CC33"/>
              </a:solidFill>
              <a:prstDash val="dash"/>
              <a:round/>
              <a:headEnd/>
              <a:tailEnd/>
            </a:ln>
          </p:spPr>
          <p:txBody>
            <a:bodyPr/>
            <a:lstStyle/>
            <a:p>
              <a:endParaRPr lang="zh-CN" altLang="en-US"/>
            </a:p>
          </p:txBody>
        </p:sp>
        <p:sp>
          <p:nvSpPr>
            <p:cNvPr id="40" name="Line 9"/>
            <p:cNvSpPr>
              <a:spLocks noChangeShapeType="1"/>
            </p:cNvSpPr>
            <p:nvPr/>
          </p:nvSpPr>
          <p:spPr bwMode="auto">
            <a:xfrm flipH="1">
              <a:off x="446" y="2224"/>
              <a:ext cx="4105" cy="1339"/>
            </a:xfrm>
            <a:prstGeom prst="line">
              <a:avLst/>
            </a:prstGeom>
            <a:noFill/>
            <a:ln w="19050">
              <a:solidFill>
                <a:srgbClr val="33CC33"/>
              </a:solidFill>
              <a:prstDash val="dash"/>
              <a:round/>
              <a:headEnd/>
              <a:tailEnd/>
            </a:ln>
          </p:spPr>
          <p:txBody>
            <a:bodyPr/>
            <a:lstStyle/>
            <a:p>
              <a:endParaRPr lang="zh-CN" altLang="en-US"/>
            </a:p>
          </p:txBody>
        </p:sp>
        <p:sp>
          <p:nvSpPr>
            <p:cNvPr id="41" name="Oval 10"/>
            <p:cNvSpPr>
              <a:spLocks noChangeArrowheads="1"/>
            </p:cNvSpPr>
            <p:nvPr/>
          </p:nvSpPr>
          <p:spPr bwMode="auto">
            <a:xfrm>
              <a:off x="442" y="3467"/>
              <a:ext cx="4013" cy="229"/>
            </a:xfrm>
            <a:prstGeom prst="ellipse">
              <a:avLst/>
            </a:prstGeom>
            <a:solidFill>
              <a:srgbClr val="FFFFD9"/>
            </a:solidFill>
            <a:ln w="9525">
              <a:solidFill>
                <a:schemeClr val="tx1"/>
              </a:solidFill>
              <a:round/>
              <a:headEnd/>
              <a:tailEnd/>
            </a:ln>
          </p:spPr>
          <p:txBody>
            <a:bodyPr wrap="none" anchor="ctr"/>
            <a:lstStyle/>
            <a:p>
              <a:endParaRPr lang="zh-CN" altLang="zh-CN"/>
            </a:p>
          </p:txBody>
        </p:sp>
        <p:sp>
          <p:nvSpPr>
            <p:cNvPr id="42" name="Oval 11"/>
            <p:cNvSpPr>
              <a:spLocks noChangeArrowheads="1"/>
            </p:cNvSpPr>
            <p:nvPr/>
          </p:nvSpPr>
          <p:spPr bwMode="auto">
            <a:xfrm>
              <a:off x="1083" y="3445"/>
              <a:ext cx="2234" cy="201"/>
            </a:xfrm>
            <a:prstGeom prst="ellipse">
              <a:avLst/>
            </a:prstGeom>
            <a:solidFill>
              <a:srgbClr val="FFEBFF"/>
            </a:solidFill>
            <a:ln w="9525">
              <a:solidFill>
                <a:schemeClr val="tx1"/>
              </a:solidFill>
              <a:round/>
              <a:headEnd/>
              <a:tailEnd/>
            </a:ln>
          </p:spPr>
          <p:txBody>
            <a:bodyPr wrap="none" anchor="ctr"/>
            <a:lstStyle/>
            <a:p>
              <a:endParaRPr lang="zh-CN" altLang="zh-CN"/>
            </a:p>
          </p:txBody>
        </p:sp>
        <p:sp>
          <p:nvSpPr>
            <p:cNvPr id="43" name="Line 12"/>
            <p:cNvSpPr>
              <a:spLocks noChangeShapeType="1"/>
            </p:cNvSpPr>
            <p:nvPr/>
          </p:nvSpPr>
          <p:spPr bwMode="auto">
            <a:xfrm flipV="1">
              <a:off x="1143" y="1879"/>
              <a:ext cx="1008" cy="331"/>
            </a:xfrm>
            <a:prstGeom prst="line">
              <a:avLst/>
            </a:prstGeom>
            <a:noFill/>
            <a:ln w="19050">
              <a:solidFill>
                <a:schemeClr val="tx1"/>
              </a:solidFill>
              <a:round/>
              <a:headEnd/>
              <a:tailEnd/>
            </a:ln>
          </p:spPr>
          <p:txBody>
            <a:bodyPr/>
            <a:lstStyle/>
            <a:p>
              <a:endParaRPr lang="zh-CN" altLang="en-US"/>
            </a:p>
          </p:txBody>
        </p:sp>
        <p:sp>
          <p:nvSpPr>
            <p:cNvPr id="44" name="Text Box 13"/>
            <p:cNvSpPr txBox="1">
              <a:spLocks noChangeArrowheads="1"/>
            </p:cNvSpPr>
            <p:nvPr/>
          </p:nvSpPr>
          <p:spPr bwMode="auto">
            <a:xfrm>
              <a:off x="785" y="2192"/>
              <a:ext cx="318" cy="154"/>
            </a:xfrm>
            <a:prstGeom prst="rect">
              <a:avLst/>
            </a:prstGeom>
            <a:noFill/>
            <a:ln w="9525">
              <a:noFill/>
              <a:miter lim="800000"/>
              <a:headEnd/>
              <a:tailEnd/>
            </a:ln>
          </p:spPr>
          <p:txBody>
            <a:bodyPr>
              <a:spAutoFit/>
            </a:bodyPr>
            <a:lstStyle/>
            <a:p>
              <a:pPr algn="ctr" eaLnBrk="0" hangingPunct="0"/>
              <a:r>
                <a:rPr lang="en-US" altLang="ko-KR" sz="1000" b="1">
                  <a:ea typeface="GulimChe" pitchFamily="49" charset="-127"/>
                </a:rPr>
                <a:t>AP</a:t>
              </a:r>
              <a:endParaRPr lang="en-US" altLang="ko-KR" sz="1000" b="1">
                <a:solidFill>
                  <a:srgbClr val="B2B2B2"/>
                </a:solidFill>
                <a:ea typeface="GulimChe" pitchFamily="49" charset="-127"/>
              </a:endParaRPr>
            </a:p>
          </p:txBody>
        </p:sp>
        <p:sp>
          <p:nvSpPr>
            <p:cNvPr id="45" name="Line 14"/>
            <p:cNvSpPr>
              <a:spLocks noChangeShapeType="1"/>
            </p:cNvSpPr>
            <p:nvPr/>
          </p:nvSpPr>
          <p:spPr bwMode="auto">
            <a:xfrm flipH="1" flipV="1">
              <a:off x="4071" y="2247"/>
              <a:ext cx="96" cy="171"/>
            </a:xfrm>
            <a:prstGeom prst="line">
              <a:avLst/>
            </a:prstGeom>
            <a:noFill/>
            <a:ln w="28575">
              <a:solidFill>
                <a:schemeClr val="tx1"/>
              </a:solidFill>
              <a:round/>
              <a:headEnd/>
              <a:tailEnd/>
            </a:ln>
          </p:spPr>
          <p:txBody>
            <a:bodyPr/>
            <a:lstStyle/>
            <a:p>
              <a:endParaRPr lang="zh-CN" altLang="en-US"/>
            </a:p>
          </p:txBody>
        </p:sp>
        <p:pic>
          <p:nvPicPr>
            <p:cNvPr id="46" name="Picture 1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182" y="1480"/>
              <a:ext cx="2334" cy="926"/>
            </a:xfrm>
            <a:prstGeom prst="rect">
              <a:avLst/>
            </a:prstGeom>
            <a:noFill/>
            <a:ln w="9525">
              <a:noFill/>
              <a:miter lim="800000"/>
              <a:headEnd/>
              <a:tailEnd/>
            </a:ln>
          </p:spPr>
        </p:pic>
        <p:sp>
          <p:nvSpPr>
            <p:cNvPr id="47" name="Text Box 16"/>
            <p:cNvSpPr txBox="1">
              <a:spLocks noChangeArrowheads="1"/>
            </p:cNvSpPr>
            <p:nvPr/>
          </p:nvSpPr>
          <p:spPr bwMode="auto">
            <a:xfrm>
              <a:off x="2658" y="1708"/>
              <a:ext cx="1392" cy="231"/>
            </a:xfrm>
            <a:prstGeom prst="rect">
              <a:avLst/>
            </a:prstGeom>
            <a:noFill/>
            <a:ln w="9525">
              <a:noFill/>
              <a:miter lim="800000"/>
              <a:headEnd/>
              <a:tailEnd/>
            </a:ln>
          </p:spPr>
          <p:txBody>
            <a:bodyPr>
              <a:spAutoFit/>
            </a:bodyPr>
            <a:lstStyle/>
            <a:p>
              <a:pPr algn="ctr" eaLnBrk="0" hangingPunct="0"/>
              <a:r>
                <a:rPr lang="zh-CN" altLang="en-US" b="1">
                  <a:solidFill>
                    <a:srgbClr val="FF0000"/>
                  </a:solidFill>
                  <a:latin typeface="宋体" pitchFamily="2" charset="-122"/>
                </a:rPr>
                <a:t>公共</a:t>
              </a:r>
              <a:r>
                <a:rPr lang="ko-KR" altLang="en-US" b="1">
                  <a:solidFill>
                    <a:srgbClr val="FF0000"/>
                  </a:solidFill>
                  <a:latin typeface="宋体" pitchFamily="2" charset="-122"/>
                </a:rPr>
                <a:t> </a:t>
              </a:r>
              <a:r>
                <a:rPr lang="en-US" altLang="ko-KR" b="1">
                  <a:solidFill>
                    <a:srgbClr val="FF0000"/>
                  </a:solidFill>
                  <a:latin typeface="宋体" pitchFamily="2" charset="-122"/>
                </a:rPr>
                <a:t>IP </a:t>
              </a:r>
              <a:r>
                <a:rPr lang="zh-CN" altLang="en-US" b="1">
                  <a:solidFill>
                    <a:srgbClr val="FF0000"/>
                  </a:solidFill>
                  <a:latin typeface="宋体" pitchFamily="2" charset="-122"/>
                </a:rPr>
                <a:t>核心网</a:t>
              </a:r>
            </a:p>
          </p:txBody>
        </p:sp>
        <p:sp>
          <p:nvSpPr>
            <p:cNvPr id="48" name="Line 17"/>
            <p:cNvSpPr>
              <a:spLocks noChangeShapeType="1"/>
            </p:cNvSpPr>
            <p:nvPr/>
          </p:nvSpPr>
          <p:spPr bwMode="auto">
            <a:xfrm flipV="1">
              <a:off x="1575" y="2157"/>
              <a:ext cx="672" cy="347"/>
            </a:xfrm>
            <a:prstGeom prst="line">
              <a:avLst/>
            </a:prstGeom>
            <a:noFill/>
            <a:ln w="19050">
              <a:solidFill>
                <a:schemeClr val="tx1"/>
              </a:solidFill>
              <a:round/>
              <a:headEnd/>
              <a:tailEnd/>
            </a:ln>
          </p:spPr>
          <p:txBody>
            <a:bodyPr/>
            <a:lstStyle/>
            <a:p>
              <a:endParaRPr lang="zh-CN" altLang="en-US"/>
            </a:p>
          </p:txBody>
        </p:sp>
        <p:grpSp>
          <p:nvGrpSpPr>
            <p:cNvPr id="49" name="Group 18"/>
            <p:cNvGrpSpPr>
              <a:grpSpLocks/>
            </p:cNvGrpSpPr>
            <p:nvPr/>
          </p:nvGrpSpPr>
          <p:grpSpPr bwMode="auto">
            <a:xfrm>
              <a:off x="2192" y="2048"/>
              <a:ext cx="272" cy="127"/>
              <a:chOff x="785" y="1251"/>
              <a:chExt cx="305" cy="176"/>
            </a:xfrm>
          </p:grpSpPr>
          <p:sp>
            <p:nvSpPr>
              <p:cNvPr id="507" name="Oval 19"/>
              <p:cNvSpPr>
                <a:spLocks noChangeArrowheads="1"/>
              </p:cNvSpPr>
              <p:nvPr/>
            </p:nvSpPr>
            <p:spPr bwMode="auto">
              <a:xfrm>
                <a:off x="786" y="1324"/>
                <a:ext cx="304" cy="103"/>
              </a:xfrm>
              <a:prstGeom prst="ellipse">
                <a:avLst/>
              </a:prstGeom>
              <a:solidFill>
                <a:srgbClr val="0078AA"/>
              </a:solidFill>
              <a:ln w="3175">
                <a:solidFill>
                  <a:srgbClr val="AAE6FF"/>
                </a:solidFill>
                <a:round/>
                <a:headEnd/>
                <a:tailEnd/>
              </a:ln>
            </p:spPr>
            <p:txBody>
              <a:bodyPr/>
              <a:lstStyle/>
              <a:p>
                <a:endParaRPr lang="zh-CN" altLang="zh-CN"/>
              </a:p>
            </p:txBody>
          </p:sp>
          <p:sp>
            <p:nvSpPr>
              <p:cNvPr id="508" name="Rectangle 20"/>
              <p:cNvSpPr>
                <a:spLocks noChangeArrowheads="1"/>
              </p:cNvSpPr>
              <p:nvPr/>
            </p:nvSpPr>
            <p:spPr bwMode="auto">
              <a:xfrm>
                <a:off x="785" y="1303"/>
                <a:ext cx="304" cy="74"/>
              </a:xfrm>
              <a:prstGeom prst="rect">
                <a:avLst/>
              </a:prstGeom>
              <a:solidFill>
                <a:srgbClr val="0078AA"/>
              </a:solidFill>
              <a:ln w="9525">
                <a:noFill/>
                <a:miter lim="800000"/>
                <a:headEnd/>
                <a:tailEnd/>
              </a:ln>
            </p:spPr>
            <p:txBody>
              <a:bodyPr/>
              <a:lstStyle/>
              <a:p>
                <a:endParaRPr lang="zh-CN" altLang="zh-CN"/>
              </a:p>
            </p:txBody>
          </p:sp>
          <p:sp>
            <p:nvSpPr>
              <p:cNvPr id="509" name="Rectangle 21"/>
              <p:cNvSpPr>
                <a:spLocks noChangeArrowheads="1"/>
              </p:cNvSpPr>
              <p:nvPr/>
            </p:nvSpPr>
            <p:spPr bwMode="auto">
              <a:xfrm>
                <a:off x="785" y="1303"/>
                <a:ext cx="304" cy="74"/>
              </a:xfrm>
              <a:prstGeom prst="rect">
                <a:avLst/>
              </a:prstGeom>
              <a:solidFill>
                <a:srgbClr val="0078AA"/>
              </a:solidFill>
              <a:ln w="9525">
                <a:noFill/>
                <a:miter lim="800000"/>
                <a:headEnd/>
                <a:tailEnd/>
              </a:ln>
            </p:spPr>
            <p:txBody>
              <a:bodyPr/>
              <a:lstStyle/>
              <a:p>
                <a:endParaRPr lang="zh-CN" altLang="zh-CN"/>
              </a:p>
            </p:txBody>
          </p:sp>
          <p:sp>
            <p:nvSpPr>
              <p:cNvPr id="510" name="Oval 22"/>
              <p:cNvSpPr>
                <a:spLocks noChangeArrowheads="1"/>
              </p:cNvSpPr>
              <p:nvPr/>
            </p:nvSpPr>
            <p:spPr bwMode="auto">
              <a:xfrm>
                <a:off x="786" y="1251"/>
                <a:ext cx="304" cy="103"/>
              </a:xfrm>
              <a:prstGeom prst="ellipse">
                <a:avLst/>
              </a:prstGeom>
              <a:solidFill>
                <a:srgbClr val="00B4FF"/>
              </a:solidFill>
              <a:ln w="3175">
                <a:solidFill>
                  <a:srgbClr val="AAE6FF"/>
                </a:solidFill>
                <a:round/>
                <a:headEnd/>
                <a:tailEnd/>
              </a:ln>
            </p:spPr>
            <p:txBody>
              <a:bodyPr/>
              <a:lstStyle/>
              <a:p>
                <a:endParaRPr lang="zh-CN" altLang="zh-CN"/>
              </a:p>
            </p:txBody>
          </p:sp>
          <p:grpSp>
            <p:nvGrpSpPr>
              <p:cNvPr id="511" name="Group 23"/>
              <p:cNvGrpSpPr>
                <a:grpSpLocks/>
              </p:cNvGrpSpPr>
              <p:nvPr/>
            </p:nvGrpSpPr>
            <p:grpSpPr bwMode="auto">
              <a:xfrm>
                <a:off x="831" y="1263"/>
                <a:ext cx="212" cy="79"/>
                <a:chOff x="831" y="1263"/>
                <a:chExt cx="212" cy="79"/>
              </a:xfrm>
            </p:grpSpPr>
            <p:grpSp>
              <p:nvGrpSpPr>
                <p:cNvPr id="514" name="Group 24"/>
                <p:cNvGrpSpPr>
                  <a:grpSpLocks/>
                </p:cNvGrpSpPr>
                <p:nvPr/>
              </p:nvGrpSpPr>
              <p:grpSpPr bwMode="auto">
                <a:xfrm>
                  <a:off x="831" y="1263"/>
                  <a:ext cx="210" cy="77"/>
                  <a:chOff x="831" y="1263"/>
                  <a:chExt cx="210" cy="77"/>
                </a:xfrm>
              </p:grpSpPr>
              <p:sp>
                <p:nvSpPr>
                  <p:cNvPr id="524" name="Freeform 25"/>
                  <p:cNvSpPr>
                    <a:spLocks/>
                  </p:cNvSpPr>
                  <p:nvPr/>
                </p:nvSpPr>
                <p:spPr bwMode="auto">
                  <a:xfrm>
                    <a:off x="941" y="1264"/>
                    <a:ext cx="100" cy="33"/>
                  </a:xfrm>
                  <a:custGeom>
                    <a:avLst/>
                    <a:gdLst>
                      <a:gd name="T0" fmla="*/ 0 w 201"/>
                      <a:gd name="T1" fmla="*/ 4 h 65"/>
                      <a:gd name="T2" fmla="*/ 2 w 201"/>
                      <a:gd name="T3" fmla="*/ 5 h 65"/>
                      <a:gd name="T4" fmla="*/ 9 w 201"/>
                      <a:gd name="T5" fmla="*/ 2 h 65"/>
                      <a:gd name="T6" fmla="*/ 12 w 201"/>
                      <a:gd name="T7" fmla="*/ 3 h 65"/>
                      <a:gd name="T8" fmla="*/ 10 w 201"/>
                      <a:gd name="T9" fmla="*/ 0 h 65"/>
                      <a:gd name="T10" fmla="*/ 3 w 201"/>
                      <a:gd name="T11" fmla="*/ 0 h 65"/>
                      <a:gd name="T12" fmla="*/ 6 w 201"/>
                      <a:gd name="T13" fmla="*/ 1 h 65"/>
                      <a:gd name="T14" fmla="*/ 0 w 201"/>
                      <a:gd name="T15" fmla="*/ 4 h 6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5"/>
                      <a:gd name="T26" fmla="*/ 201 w 20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5">
                        <a:moveTo>
                          <a:pt x="0" y="52"/>
                        </a:moveTo>
                        <a:lnTo>
                          <a:pt x="45" y="65"/>
                        </a:lnTo>
                        <a:lnTo>
                          <a:pt x="153" y="22"/>
                        </a:lnTo>
                        <a:lnTo>
                          <a:pt x="201" y="36"/>
                        </a:lnTo>
                        <a:lnTo>
                          <a:pt x="175" y="0"/>
                        </a:lnTo>
                        <a:lnTo>
                          <a:pt x="49" y="0"/>
                        </a:lnTo>
                        <a:lnTo>
                          <a:pt x="100" y="10"/>
                        </a:lnTo>
                        <a:lnTo>
                          <a:pt x="0" y="52"/>
                        </a:lnTo>
                        <a:close/>
                      </a:path>
                    </a:pathLst>
                  </a:custGeom>
                  <a:solidFill>
                    <a:srgbClr val="000000"/>
                  </a:solidFill>
                  <a:ln w="9525">
                    <a:noFill/>
                    <a:round/>
                    <a:headEnd/>
                    <a:tailEnd/>
                  </a:ln>
                </p:spPr>
                <p:txBody>
                  <a:bodyPr/>
                  <a:lstStyle/>
                  <a:p>
                    <a:endParaRPr lang="zh-CN" altLang="en-US"/>
                  </a:p>
                </p:txBody>
              </p:sp>
              <p:sp>
                <p:nvSpPr>
                  <p:cNvPr id="525" name="Freeform 26"/>
                  <p:cNvSpPr>
                    <a:spLocks/>
                  </p:cNvSpPr>
                  <p:nvPr/>
                </p:nvSpPr>
                <p:spPr bwMode="auto">
                  <a:xfrm>
                    <a:off x="941" y="1264"/>
                    <a:ext cx="100" cy="33"/>
                  </a:xfrm>
                  <a:custGeom>
                    <a:avLst/>
                    <a:gdLst>
                      <a:gd name="T0" fmla="*/ 0 w 201"/>
                      <a:gd name="T1" fmla="*/ 4 h 65"/>
                      <a:gd name="T2" fmla="*/ 2 w 201"/>
                      <a:gd name="T3" fmla="*/ 5 h 65"/>
                      <a:gd name="T4" fmla="*/ 9 w 201"/>
                      <a:gd name="T5" fmla="*/ 2 h 65"/>
                      <a:gd name="T6" fmla="*/ 12 w 201"/>
                      <a:gd name="T7" fmla="*/ 3 h 65"/>
                      <a:gd name="T8" fmla="*/ 10 w 201"/>
                      <a:gd name="T9" fmla="*/ 0 h 65"/>
                      <a:gd name="T10" fmla="*/ 3 w 201"/>
                      <a:gd name="T11" fmla="*/ 0 h 65"/>
                      <a:gd name="T12" fmla="*/ 6 w 201"/>
                      <a:gd name="T13" fmla="*/ 1 h 65"/>
                      <a:gd name="T14" fmla="*/ 0 w 201"/>
                      <a:gd name="T15" fmla="*/ 4 h 6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5"/>
                      <a:gd name="T26" fmla="*/ 201 w 20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5">
                        <a:moveTo>
                          <a:pt x="0" y="52"/>
                        </a:moveTo>
                        <a:lnTo>
                          <a:pt x="45" y="65"/>
                        </a:lnTo>
                        <a:lnTo>
                          <a:pt x="153" y="22"/>
                        </a:lnTo>
                        <a:lnTo>
                          <a:pt x="201" y="36"/>
                        </a:lnTo>
                        <a:lnTo>
                          <a:pt x="175" y="0"/>
                        </a:lnTo>
                        <a:lnTo>
                          <a:pt x="49" y="0"/>
                        </a:lnTo>
                        <a:lnTo>
                          <a:pt x="100" y="10"/>
                        </a:lnTo>
                        <a:lnTo>
                          <a:pt x="0" y="52"/>
                        </a:lnTo>
                        <a:close/>
                      </a:path>
                    </a:pathLst>
                  </a:custGeom>
                  <a:solidFill>
                    <a:srgbClr val="000000"/>
                  </a:solidFill>
                  <a:ln w="9525">
                    <a:noFill/>
                    <a:round/>
                    <a:headEnd/>
                    <a:tailEnd/>
                  </a:ln>
                </p:spPr>
                <p:txBody>
                  <a:bodyPr/>
                  <a:lstStyle/>
                  <a:p>
                    <a:endParaRPr lang="zh-CN" altLang="en-US"/>
                  </a:p>
                </p:txBody>
              </p:sp>
              <p:sp>
                <p:nvSpPr>
                  <p:cNvPr id="526" name="Freeform 27"/>
                  <p:cNvSpPr>
                    <a:spLocks/>
                  </p:cNvSpPr>
                  <p:nvPr/>
                </p:nvSpPr>
                <p:spPr bwMode="auto">
                  <a:xfrm>
                    <a:off x="831" y="1303"/>
                    <a:ext cx="101" cy="35"/>
                  </a:xfrm>
                  <a:custGeom>
                    <a:avLst/>
                    <a:gdLst>
                      <a:gd name="T0" fmla="*/ 13 w 201"/>
                      <a:gd name="T1" fmla="*/ 1 h 68"/>
                      <a:gd name="T2" fmla="*/ 10 w 201"/>
                      <a:gd name="T3" fmla="*/ 0 h 68"/>
                      <a:gd name="T4" fmla="*/ 4 w 201"/>
                      <a:gd name="T5" fmla="*/ 3 h 68"/>
                      <a:gd name="T6" fmla="*/ 0 w 201"/>
                      <a:gd name="T7" fmla="*/ 2 h 68"/>
                      <a:gd name="T8" fmla="*/ 2 w 201"/>
                      <a:gd name="T9" fmla="*/ 5 h 68"/>
                      <a:gd name="T10" fmla="*/ 10 w 201"/>
                      <a:gd name="T11" fmla="*/ 5 h 68"/>
                      <a:gd name="T12" fmla="*/ 7 w 201"/>
                      <a:gd name="T13" fmla="*/ 4 h 68"/>
                      <a:gd name="T14" fmla="*/ 13 w 201"/>
                      <a:gd name="T15" fmla="*/ 1 h 68"/>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8"/>
                      <a:gd name="T26" fmla="*/ 201 w 201"/>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8">
                        <a:moveTo>
                          <a:pt x="201" y="13"/>
                        </a:moveTo>
                        <a:lnTo>
                          <a:pt x="157" y="0"/>
                        </a:lnTo>
                        <a:lnTo>
                          <a:pt x="52" y="42"/>
                        </a:lnTo>
                        <a:lnTo>
                          <a:pt x="0" y="29"/>
                        </a:lnTo>
                        <a:lnTo>
                          <a:pt x="26" y="68"/>
                        </a:lnTo>
                        <a:lnTo>
                          <a:pt x="157" y="68"/>
                        </a:lnTo>
                        <a:lnTo>
                          <a:pt x="101" y="54"/>
                        </a:lnTo>
                        <a:lnTo>
                          <a:pt x="201" y="13"/>
                        </a:lnTo>
                        <a:close/>
                      </a:path>
                    </a:pathLst>
                  </a:custGeom>
                  <a:solidFill>
                    <a:srgbClr val="000000"/>
                  </a:solidFill>
                  <a:ln w="9525">
                    <a:noFill/>
                    <a:round/>
                    <a:headEnd/>
                    <a:tailEnd/>
                  </a:ln>
                </p:spPr>
                <p:txBody>
                  <a:bodyPr/>
                  <a:lstStyle/>
                  <a:p>
                    <a:endParaRPr lang="zh-CN" altLang="en-US"/>
                  </a:p>
                </p:txBody>
              </p:sp>
              <p:sp>
                <p:nvSpPr>
                  <p:cNvPr id="527" name="Freeform 28"/>
                  <p:cNvSpPr>
                    <a:spLocks/>
                  </p:cNvSpPr>
                  <p:nvPr/>
                </p:nvSpPr>
                <p:spPr bwMode="auto">
                  <a:xfrm>
                    <a:off x="831" y="1303"/>
                    <a:ext cx="101" cy="35"/>
                  </a:xfrm>
                  <a:custGeom>
                    <a:avLst/>
                    <a:gdLst>
                      <a:gd name="T0" fmla="*/ 13 w 201"/>
                      <a:gd name="T1" fmla="*/ 1 h 68"/>
                      <a:gd name="T2" fmla="*/ 10 w 201"/>
                      <a:gd name="T3" fmla="*/ 0 h 68"/>
                      <a:gd name="T4" fmla="*/ 4 w 201"/>
                      <a:gd name="T5" fmla="*/ 3 h 68"/>
                      <a:gd name="T6" fmla="*/ 0 w 201"/>
                      <a:gd name="T7" fmla="*/ 2 h 68"/>
                      <a:gd name="T8" fmla="*/ 2 w 201"/>
                      <a:gd name="T9" fmla="*/ 5 h 68"/>
                      <a:gd name="T10" fmla="*/ 10 w 201"/>
                      <a:gd name="T11" fmla="*/ 5 h 68"/>
                      <a:gd name="T12" fmla="*/ 7 w 201"/>
                      <a:gd name="T13" fmla="*/ 4 h 68"/>
                      <a:gd name="T14" fmla="*/ 13 w 201"/>
                      <a:gd name="T15" fmla="*/ 1 h 68"/>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8"/>
                      <a:gd name="T26" fmla="*/ 201 w 201"/>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8">
                        <a:moveTo>
                          <a:pt x="201" y="13"/>
                        </a:moveTo>
                        <a:lnTo>
                          <a:pt x="157" y="0"/>
                        </a:lnTo>
                        <a:lnTo>
                          <a:pt x="52" y="42"/>
                        </a:lnTo>
                        <a:lnTo>
                          <a:pt x="0" y="29"/>
                        </a:lnTo>
                        <a:lnTo>
                          <a:pt x="26" y="68"/>
                        </a:lnTo>
                        <a:lnTo>
                          <a:pt x="157" y="68"/>
                        </a:lnTo>
                        <a:lnTo>
                          <a:pt x="101" y="54"/>
                        </a:lnTo>
                        <a:lnTo>
                          <a:pt x="201" y="13"/>
                        </a:lnTo>
                        <a:close/>
                      </a:path>
                    </a:pathLst>
                  </a:custGeom>
                  <a:solidFill>
                    <a:srgbClr val="000000"/>
                  </a:solidFill>
                  <a:ln w="9525">
                    <a:noFill/>
                    <a:round/>
                    <a:headEnd/>
                    <a:tailEnd/>
                  </a:ln>
                </p:spPr>
                <p:txBody>
                  <a:bodyPr/>
                  <a:lstStyle/>
                  <a:p>
                    <a:endParaRPr lang="zh-CN" altLang="en-US"/>
                  </a:p>
                </p:txBody>
              </p:sp>
              <p:sp>
                <p:nvSpPr>
                  <p:cNvPr id="528" name="Freeform 29"/>
                  <p:cNvSpPr>
                    <a:spLocks/>
                  </p:cNvSpPr>
                  <p:nvPr/>
                </p:nvSpPr>
                <p:spPr bwMode="auto">
                  <a:xfrm>
                    <a:off x="837" y="1263"/>
                    <a:ext cx="100" cy="32"/>
                  </a:xfrm>
                  <a:custGeom>
                    <a:avLst/>
                    <a:gdLst>
                      <a:gd name="T0" fmla="*/ 0 w 200"/>
                      <a:gd name="T1" fmla="*/ 0 h 66"/>
                      <a:gd name="T2" fmla="*/ 3 w 200"/>
                      <a:gd name="T3" fmla="*/ 0 h 66"/>
                      <a:gd name="T4" fmla="*/ 10 w 200"/>
                      <a:gd name="T5" fmla="*/ 2 h 66"/>
                      <a:gd name="T6" fmla="*/ 13 w 200"/>
                      <a:gd name="T7" fmla="*/ 1 h 66"/>
                      <a:gd name="T8" fmla="*/ 11 w 200"/>
                      <a:gd name="T9" fmla="*/ 4 h 66"/>
                      <a:gd name="T10" fmla="*/ 3 w 200"/>
                      <a:gd name="T11" fmla="*/ 4 h 66"/>
                      <a:gd name="T12" fmla="*/ 6 w 200"/>
                      <a:gd name="T13" fmla="*/ 3 h 66"/>
                      <a:gd name="T14" fmla="*/ 0 w 200"/>
                      <a:gd name="T15" fmla="*/ 0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0" y="14"/>
                        </a:moveTo>
                        <a:lnTo>
                          <a:pt x="44" y="0"/>
                        </a:lnTo>
                        <a:lnTo>
                          <a:pt x="152" y="40"/>
                        </a:lnTo>
                        <a:lnTo>
                          <a:pt x="200" y="30"/>
                        </a:lnTo>
                        <a:lnTo>
                          <a:pt x="174" y="66"/>
                        </a:lnTo>
                        <a:lnTo>
                          <a:pt x="47" y="66"/>
                        </a:lnTo>
                        <a:lnTo>
                          <a:pt x="100" y="56"/>
                        </a:lnTo>
                        <a:lnTo>
                          <a:pt x="0" y="14"/>
                        </a:lnTo>
                        <a:close/>
                      </a:path>
                    </a:pathLst>
                  </a:custGeom>
                  <a:solidFill>
                    <a:srgbClr val="000000"/>
                  </a:solidFill>
                  <a:ln w="9525">
                    <a:noFill/>
                    <a:round/>
                    <a:headEnd/>
                    <a:tailEnd/>
                  </a:ln>
                </p:spPr>
                <p:txBody>
                  <a:bodyPr/>
                  <a:lstStyle/>
                  <a:p>
                    <a:endParaRPr lang="zh-CN" altLang="en-US"/>
                  </a:p>
                </p:txBody>
              </p:sp>
              <p:sp>
                <p:nvSpPr>
                  <p:cNvPr id="529" name="Freeform 30"/>
                  <p:cNvSpPr>
                    <a:spLocks/>
                  </p:cNvSpPr>
                  <p:nvPr/>
                </p:nvSpPr>
                <p:spPr bwMode="auto">
                  <a:xfrm>
                    <a:off x="837" y="1263"/>
                    <a:ext cx="100" cy="32"/>
                  </a:xfrm>
                  <a:custGeom>
                    <a:avLst/>
                    <a:gdLst>
                      <a:gd name="T0" fmla="*/ 0 w 200"/>
                      <a:gd name="T1" fmla="*/ 0 h 66"/>
                      <a:gd name="T2" fmla="*/ 3 w 200"/>
                      <a:gd name="T3" fmla="*/ 0 h 66"/>
                      <a:gd name="T4" fmla="*/ 10 w 200"/>
                      <a:gd name="T5" fmla="*/ 2 h 66"/>
                      <a:gd name="T6" fmla="*/ 13 w 200"/>
                      <a:gd name="T7" fmla="*/ 1 h 66"/>
                      <a:gd name="T8" fmla="*/ 11 w 200"/>
                      <a:gd name="T9" fmla="*/ 4 h 66"/>
                      <a:gd name="T10" fmla="*/ 3 w 200"/>
                      <a:gd name="T11" fmla="*/ 4 h 66"/>
                      <a:gd name="T12" fmla="*/ 6 w 200"/>
                      <a:gd name="T13" fmla="*/ 3 h 66"/>
                      <a:gd name="T14" fmla="*/ 0 w 200"/>
                      <a:gd name="T15" fmla="*/ 0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0" y="14"/>
                        </a:moveTo>
                        <a:lnTo>
                          <a:pt x="44" y="0"/>
                        </a:lnTo>
                        <a:lnTo>
                          <a:pt x="152" y="40"/>
                        </a:lnTo>
                        <a:lnTo>
                          <a:pt x="200" y="30"/>
                        </a:lnTo>
                        <a:lnTo>
                          <a:pt x="174" y="66"/>
                        </a:lnTo>
                        <a:lnTo>
                          <a:pt x="47" y="66"/>
                        </a:lnTo>
                        <a:lnTo>
                          <a:pt x="100" y="56"/>
                        </a:lnTo>
                        <a:lnTo>
                          <a:pt x="0" y="14"/>
                        </a:lnTo>
                        <a:close/>
                      </a:path>
                    </a:pathLst>
                  </a:custGeom>
                  <a:solidFill>
                    <a:srgbClr val="000000"/>
                  </a:solidFill>
                  <a:ln w="9525">
                    <a:noFill/>
                    <a:round/>
                    <a:headEnd/>
                    <a:tailEnd/>
                  </a:ln>
                </p:spPr>
                <p:txBody>
                  <a:bodyPr/>
                  <a:lstStyle/>
                  <a:p>
                    <a:endParaRPr lang="zh-CN" altLang="en-US"/>
                  </a:p>
                </p:txBody>
              </p:sp>
              <p:sp>
                <p:nvSpPr>
                  <p:cNvPr id="530" name="Freeform 31"/>
                  <p:cNvSpPr>
                    <a:spLocks/>
                  </p:cNvSpPr>
                  <p:nvPr/>
                </p:nvSpPr>
                <p:spPr bwMode="auto">
                  <a:xfrm>
                    <a:off x="937" y="1307"/>
                    <a:ext cx="100" cy="33"/>
                  </a:xfrm>
                  <a:custGeom>
                    <a:avLst/>
                    <a:gdLst>
                      <a:gd name="T0" fmla="*/ 13 w 200"/>
                      <a:gd name="T1" fmla="*/ 3 h 67"/>
                      <a:gd name="T2" fmla="*/ 10 w 200"/>
                      <a:gd name="T3" fmla="*/ 4 h 67"/>
                      <a:gd name="T4" fmla="*/ 3 w 200"/>
                      <a:gd name="T5" fmla="*/ 1 h 67"/>
                      <a:gd name="T6" fmla="*/ 0 w 200"/>
                      <a:gd name="T7" fmla="*/ 2 h 67"/>
                      <a:gd name="T8" fmla="*/ 2 w 200"/>
                      <a:gd name="T9" fmla="*/ 0 h 67"/>
                      <a:gd name="T10" fmla="*/ 10 w 200"/>
                      <a:gd name="T11" fmla="*/ 0 h 67"/>
                      <a:gd name="T12" fmla="*/ 6 w 200"/>
                      <a:gd name="T13" fmla="*/ 0 h 67"/>
                      <a:gd name="T14" fmla="*/ 13 w 200"/>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7"/>
                      <a:gd name="T26" fmla="*/ 200 w 20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7">
                        <a:moveTo>
                          <a:pt x="200" y="52"/>
                        </a:moveTo>
                        <a:lnTo>
                          <a:pt x="157" y="67"/>
                        </a:lnTo>
                        <a:lnTo>
                          <a:pt x="52" y="23"/>
                        </a:lnTo>
                        <a:lnTo>
                          <a:pt x="0" y="36"/>
                        </a:lnTo>
                        <a:lnTo>
                          <a:pt x="26" y="0"/>
                        </a:lnTo>
                        <a:lnTo>
                          <a:pt x="157" y="0"/>
                        </a:lnTo>
                        <a:lnTo>
                          <a:pt x="101" y="12"/>
                        </a:lnTo>
                        <a:lnTo>
                          <a:pt x="200" y="52"/>
                        </a:lnTo>
                        <a:close/>
                      </a:path>
                    </a:pathLst>
                  </a:custGeom>
                  <a:solidFill>
                    <a:srgbClr val="000000"/>
                  </a:solidFill>
                  <a:ln w="9525">
                    <a:noFill/>
                    <a:round/>
                    <a:headEnd/>
                    <a:tailEnd/>
                  </a:ln>
                </p:spPr>
                <p:txBody>
                  <a:bodyPr/>
                  <a:lstStyle/>
                  <a:p>
                    <a:endParaRPr lang="zh-CN" altLang="en-US"/>
                  </a:p>
                </p:txBody>
              </p:sp>
              <p:sp>
                <p:nvSpPr>
                  <p:cNvPr id="531" name="Freeform 32"/>
                  <p:cNvSpPr>
                    <a:spLocks/>
                  </p:cNvSpPr>
                  <p:nvPr/>
                </p:nvSpPr>
                <p:spPr bwMode="auto">
                  <a:xfrm>
                    <a:off x="937" y="1307"/>
                    <a:ext cx="100" cy="33"/>
                  </a:xfrm>
                  <a:custGeom>
                    <a:avLst/>
                    <a:gdLst>
                      <a:gd name="T0" fmla="*/ 13 w 200"/>
                      <a:gd name="T1" fmla="*/ 3 h 67"/>
                      <a:gd name="T2" fmla="*/ 10 w 200"/>
                      <a:gd name="T3" fmla="*/ 4 h 67"/>
                      <a:gd name="T4" fmla="*/ 3 w 200"/>
                      <a:gd name="T5" fmla="*/ 1 h 67"/>
                      <a:gd name="T6" fmla="*/ 0 w 200"/>
                      <a:gd name="T7" fmla="*/ 2 h 67"/>
                      <a:gd name="T8" fmla="*/ 2 w 200"/>
                      <a:gd name="T9" fmla="*/ 0 h 67"/>
                      <a:gd name="T10" fmla="*/ 10 w 200"/>
                      <a:gd name="T11" fmla="*/ 0 h 67"/>
                      <a:gd name="T12" fmla="*/ 6 w 200"/>
                      <a:gd name="T13" fmla="*/ 0 h 67"/>
                      <a:gd name="T14" fmla="*/ 13 w 200"/>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7"/>
                      <a:gd name="T26" fmla="*/ 200 w 20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7">
                        <a:moveTo>
                          <a:pt x="200" y="52"/>
                        </a:moveTo>
                        <a:lnTo>
                          <a:pt x="157" y="67"/>
                        </a:lnTo>
                        <a:lnTo>
                          <a:pt x="52" y="23"/>
                        </a:lnTo>
                        <a:lnTo>
                          <a:pt x="0" y="36"/>
                        </a:lnTo>
                        <a:lnTo>
                          <a:pt x="26" y="0"/>
                        </a:lnTo>
                        <a:lnTo>
                          <a:pt x="157" y="0"/>
                        </a:lnTo>
                        <a:lnTo>
                          <a:pt x="101" y="12"/>
                        </a:lnTo>
                        <a:lnTo>
                          <a:pt x="200" y="52"/>
                        </a:lnTo>
                        <a:close/>
                      </a:path>
                    </a:pathLst>
                  </a:custGeom>
                  <a:solidFill>
                    <a:srgbClr val="000000"/>
                  </a:solidFill>
                  <a:ln w="9525">
                    <a:noFill/>
                    <a:round/>
                    <a:headEnd/>
                    <a:tailEnd/>
                  </a:ln>
                </p:spPr>
                <p:txBody>
                  <a:bodyPr/>
                  <a:lstStyle/>
                  <a:p>
                    <a:endParaRPr lang="zh-CN" altLang="en-US"/>
                  </a:p>
                </p:txBody>
              </p:sp>
            </p:grpSp>
            <p:grpSp>
              <p:nvGrpSpPr>
                <p:cNvPr id="515" name="Group 33"/>
                <p:cNvGrpSpPr>
                  <a:grpSpLocks/>
                </p:cNvGrpSpPr>
                <p:nvPr/>
              </p:nvGrpSpPr>
              <p:grpSpPr bwMode="auto">
                <a:xfrm>
                  <a:off x="833" y="1264"/>
                  <a:ext cx="210" cy="78"/>
                  <a:chOff x="833" y="1264"/>
                  <a:chExt cx="210" cy="78"/>
                </a:xfrm>
              </p:grpSpPr>
              <p:sp>
                <p:nvSpPr>
                  <p:cNvPr id="516" name="Freeform 34"/>
                  <p:cNvSpPr>
                    <a:spLocks/>
                  </p:cNvSpPr>
                  <p:nvPr/>
                </p:nvSpPr>
                <p:spPr bwMode="auto">
                  <a:xfrm>
                    <a:off x="942" y="1266"/>
                    <a:ext cx="101" cy="33"/>
                  </a:xfrm>
                  <a:custGeom>
                    <a:avLst/>
                    <a:gdLst>
                      <a:gd name="T0" fmla="*/ 0 w 202"/>
                      <a:gd name="T1" fmla="*/ 3 h 67"/>
                      <a:gd name="T2" fmla="*/ 3 w 202"/>
                      <a:gd name="T3" fmla="*/ 4 h 67"/>
                      <a:gd name="T4" fmla="*/ 10 w 202"/>
                      <a:gd name="T5" fmla="*/ 1 h 67"/>
                      <a:gd name="T6" fmla="*/ 13 w 202"/>
                      <a:gd name="T7" fmla="*/ 2 h 67"/>
                      <a:gd name="T8" fmla="*/ 11 w 202"/>
                      <a:gd name="T9" fmla="*/ 0 h 67"/>
                      <a:gd name="T10" fmla="*/ 3 w 202"/>
                      <a:gd name="T11" fmla="*/ 0 h 67"/>
                      <a:gd name="T12" fmla="*/ 6 w 202"/>
                      <a:gd name="T13" fmla="*/ 0 h 67"/>
                      <a:gd name="T14" fmla="*/ 0 w 202"/>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0" y="52"/>
                        </a:moveTo>
                        <a:lnTo>
                          <a:pt x="46" y="67"/>
                        </a:lnTo>
                        <a:lnTo>
                          <a:pt x="154" y="23"/>
                        </a:lnTo>
                        <a:lnTo>
                          <a:pt x="202" y="37"/>
                        </a:lnTo>
                        <a:lnTo>
                          <a:pt x="176" y="0"/>
                        </a:lnTo>
                        <a:lnTo>
                          <a:pt x="49" y="0"/>
                        </a:lnTo>
                        <a:lnTo>
                          <a:pt x="102" y="11"/>
                        </a:lnTo>
                        <a:lnTo>
                          <a:pt x="0" y="52"/>
                        </a:lnTo>
                        <a:close/>
                      </a:path>
                    </a:pathLst>
                  </a:custGeom>
                  <a:solidFill>
                    <a:srgbClr val="FFFFFF"/>
                  </a:solidFill>
                  <a:ln w="9525">
                    <a:noFill/>
                    <a:round/>
                    <a:headEnd/>
                    <a:tailEnd/>
                  </a:ln>
                </p:spPr>
                <p:txBody>
                  <a:bodyPr/>
                  <a:lstStyle/>
                  <a:p>
                    <a:endParaRPr lang="zh-CN" altLang="en-US"/>
                  </a:p>
                </p:txBody>
              </p:sp>
              <p:sp>
                <p:nvSpPr>
                  <p:cNvPr id="517" name="Freeform 35"/>
                  <p:cNvSpPr>
                    <a:spLocks/>
                  </p:cNvSpPr>
                  <p:nvPr/>
                </p:nvSpPr>
                <p:spPr bwMode="auto">
                  <a:xfrm>
                    <a:off x="942" y="1266"/>
                    <a:ext cx="101" cy="33"/>
                  </a:xfrm>
                  <a:custGeom>
                    <a:avLst/>
                    <a:gdLst>
                      <a:gd name="T0" fmla="*/ 0 w 202"/>
                      <a:gd name="T1" fmla="*/ 3 h 67"/>
                      <a:gd name="T2" fmla="*/ 3 w 202"/>
                      <a:gd name="T3" fmla="*/ 4 h 67"/>
                      <a:gd name="T4" fmla="*/ 10 w 202"/>
                      <a:gd name="T5" fmla="*/ 1 h 67"/>
                      <a:gd name="T6" fmla="*/ 13 w 202"/>
                      <a:gd name="T7" fmla="*/ 2 h 67"/>
                      <a:gd name="T8" fmla="*/ 11 w 202"/>
                      <a:gd name="T9" fmla="*/ 0 h 67"/>
                      <a:gd name="T10" fmla="*/ 3 w 202"/>
                      <a:gd name="T11" fmla="*/ 0 h 67"/>
                      <a:gd name="T12" fmla="*/ 6 w 202"/>
                      <a:gd name="T13" fmla="*/ 0 h 67"/>
                      <a:gd name="T14" fmla="*/ 0 w 202"/>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0" y="52"/>
                        </a:moveTo>
                        <a:lnTo>
                          <a:pt x="46" y="67"/>
                        </a:lnTo>
                        <a:lnTo>
                          <a:pt x="154" y="23"/>
                        </a:lnTo>
                        <a:lnTo>
                          <a:pt x="202" y="37"/>
                        </a:lnTo>
                        <a:lnTo>
                          <a:pt x="176" y="0"/>
                        </a:lnTo>
                        <a:lnTo>
                          <a:pt x="49" y="0"/>
                        </a:lnTo>
                        <a:lnTo>
                          <a:pt x="102" y="11"/>
                        </a:lnTo>
                        <a:lnTo>
                          <a:pt x="0" y="52"/>
                        </a:lnTo>
                        <a:close/>
                      </a:path>
                    </a:pathLst>
                  </a:custGeom>
                  <a:solidFill>
                    <a:srgbClr val="FFFFFF"/>
                  </a:solidFill>
                  <a:ln w="9525">
                    <a:noFill/>
                    <a:round/>
                    <a:headEnd/>
                    <a:tailEnd/>
                  </a:ln>
                </p:spPr>
                <p:txBody>
                  <a:bodyPr/>
                  <a:lstStyle/>
                  <a:p>
                    <a:endParaRPr lang="zh-CN" altLang="en-US"/>
                  </a:p>
                </p:txBody>
              </p:sp>
              <p:sp>
                <p:nvSpPr>
                  <p:cNvPr id="518" name="Freeform 36"/>
                  <p:cNvSpPr>
                    <a:spLocks/>
                  </p:cNvSpPr>
                  <p:nvPr/>
                </p:nvSpPr>
                <p:spPr bwMode="auto">
                  <a:xfrm>
                    <a:off x="833" y="1305"/>
                    <a:ext cx="101" cy="35"/>
                  </a:xfrm>
                  <a:custGeom>
                    <a:avLst/>
                    <a:gdLst>
                      <a:gd name="T0" fmla="*/ 13 w 202"/>
                      <a:gd name="T1" fmla="*/ 1 h 70"/>
                      <a:gd name="T2" fmla="*/ 10 w 202"/>
                      <a:gd name="T3" fmla="*/ 0 h 70"/>
                      <a:gd name="T4" fmla="*/ 3 w 202"/>
                      <a:gd name="T5" fmla="*/ 2 h 70"/>
                      <a:gd name="T6" fmla="*/ 0 w 202"/>
                      <a:gd name="T7" fmla="*/ 1 h 70"/>
                      <a:gd name="T8" fmla="*/ 2 w 202"/>
                      <a:gd name="T9" fmla="*/ 4 h 70"/>
                      <a:gd name="T10" fmla="*/ 10 w 202"/>
                      <a:gd name="T11" fmla="*/ 4 h 70"/>
                      <a:gd name="T12" fmla="*/ 6 w 202"/>
                      <a:gd name="T13" fmla="*/ 3 h 70"/>
                      <a:gd name="T14" fmla="*/ 13 w 202"/>
                      <a:gd name="T15" fmla="*/ 1 h 70"/>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70"/>
                      <a:gd name="T26" fmla="*/ 202 w 202"/>
                      <a:gd name="T27" fmla="*/ 70 h 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70">
                        <a:moveTo>
                          <a:pt x="202" y="15"/>
                        </a:moveTo>
                        <a:lnTo>
                          <a:pt x="156" y="0"/>
                        </a:lnTo>
                        <a:lnTo>
                          <a:pt x="52" y="44"/>
                        </a:lnTo>
                        <a:lnTo>
                          <a:pt x="0" y="29"/>
                        </a:lnTo>
                        <a:lnTo>
                          <a:pt x="26" y="70"/>
                        </a:lnTo>
                        <a:lnTo>
                          <a:pt x="156" y="70"/>
                        </a:lnTo>
                        <a:lnTo>
                          <a:pt x="100" y="55"/>
                        </a:lnTo>
                        <a:lnTo>
                          <a:pt x="202" y="15"/>
                        </a:lnTo>
                        <a:close/>
                      </a:path>
                    </a:pathLst>
                  </a:custGeom>
                  <a:solidFill>
                    <a:srgbClr val="FFFFFF"/>
                  </a:solidFill>
                  <a:ln w="9525">
                    <a:noFill/>
                    <a:round/>
                    <a:headEnd/>
                    <a:tailEnd/>
                  </a:ln>
                </p:spPr>
                <p:txBody>
                  <a:bodyPr/>
                  <a:lstStyle/>
                  <a:p>
                    <a:endParaRPr lang="zh-CN" altLang="en-US"/>
                  </a:p>
                </p:txBody>
              </p:sp>
              <p:sp>
                <p:nvSpPr>
                  <p:cNvPr id="519" name="Freeform 37"/>
                  <p:cNvSpPr>
                    <a:spLocks/>
                  </p:cNvSpPr>
                  <p:nvPr/>
                </p:nvSpPr>
                <p:spPr bwMode="auto">
                  <a:xfrm>
                    <a:off x="833" y="1305"/>
                    <a:ext cx="101" cy="35"/>
                  </a:xfrm>
                  <a:custGeom>
                    <a:avLst/>
                    <a:gdLst>
                      <a:gd name="T0" fmla="*/ 13 w 202"/>
                      <a:gd name="T1" fmla="*/ 1 h 70"/>
                      <a:gd name="T2" fmla="*/ 10 w 202"/>
                      <a:gd name="T3" fmla="*/ 0 h 70"/>
                      <a:gd name="T4" fmla="*/ 3 w 202"/>
                      <a:gd name="T5" fmla="*/ 2 h 70"/>
                      <a:gd name="T6" fmla="*/ 0 w 202"/>
                      <a:gd name="T7" fmla="*/ 1 h 70"/>
                      <a:gd name="T8" fmla="*/ 2 w 202"/>
                      <a:gd name="T9" fmla="*/ 4 h 70"/>
                      <a:gd name="T10" fmla="*/ 10 w 202"/>
                      <a:gd name="T11" fmla="*/ 4 h 70"/>
                      <a:gd name="T12" fmla="*/ 6 w 202"/>
                      <a:gd name="T13" fmla="*/ 3 h 70"/>
                      <a:gd name="T14" fmla="*/ 13 w 202"/>
                      <a:gd name="T15" fmla="*/ 1 h 70"/>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70"/>
                      <a:gd name="T26" fmla="*/ 202 w 202"/>
                      <a:gd name="T27" fmla="*/ 70 h 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70">
                        <a:moveTo>
                          <a:pt x="202" y="15"/>
                        </a:moveTo>
                        <a:lnTo>
                          <a:pt x="156" y="0"/>
                        </a:lnTo>
                        <a:lnTo>
                          <a:pt x="52" y="44"/>
                        </a:lnTo>
                        <a:lnTo>
                          <a:pt x="0" y="29"/>
                        </a:lnTo>
                        <a:lnTo>
                          <a:pt x="26" y="70"/>
                        </a:lnTo>
                        <a:lnTo>
                          <a:pt x="156" y="70"/>
                        </a:lnTo>
                        <a:lnTo>
                          <a:pt x="100" y="55"/>
                        </a:lnTo>
                        <a:lnTo>
                          <a:pt x="202" y="15"/>
                        </a:lnTo>
                        <a:close/>
                      </a:path>
                    </a:pathLst>
                  </a:custGeom>
                  <a:solidFill>
                    <a:srgbClr val="FFFFFF"/>
                  </a:solidFill>
                  <a:ln w="9525">
                    <a:noFill/>
                    <a:round/>
                    <a:headEnd/>
                    <a:tailEnd/>
                  </a:ln>
                </p:spPr>
                <p:txBody>
                  <a:bodyPr/>
                  <a:lstStyle/>
                  <a:p>
                    <a:endParaRPr lang="zh-CN" altLang="en-US"/>
                  </a:p>
                </p:txBody>
              </p:sp>
              <p:sp>
                <p:nvSpPr>
                  <p:cNvPr id="520" name="Freeform 38"/>
                  <p:cNvSpPr>
                    <a:spLocks/>
                  </p:cNvSpPr>
                  <p:nvPr/>
                </p:nvSpPr>
                <p:spPr bwMode="auto">
                  <a:xfrm>
                    <a:off x="839" y="1264"/>
                    <a:ext cx="100" cy="33"/>
                  </a:xfrm>
                  <a:custGeom>
                    <a:avLst/>
                    <a:gdLst>
                      <a:gd name="T0" fmla="*/ 0 w 200"/>
                      <a:gd name="T1" fmla="*/ 1 h 65"/>
                      <a:gd name="T2" fmla="*/ 3 w 200"/>
                      <a:gd name="T3" fmla="*/ 0 h 65"/>
                      <a:gd name="T4" fmla="*/ 10 w 200"/>
                      <a:gd name="T5" fmla="*/ 3 h 65"/>
                      <a:gd name="T6" fmla="*/ 13 w 200"/>
                      <a:gd name="T7" fmla="*/ 2 h 65"/>
                      <a:gd name="T8" fmla="*/ 11 w 200"/>
                      <a:gd name="T9" fmla="*/ 5 h 65"/>
                      <a:gd name="T10" fmla="*/ 3 w 200"/>
                      <a:gd name="T11" fmla="*/ 5 h 65"/>
                      <a:gd name="T12" fmla="*/ 6 w 200"/>
                      <a:gd name="T13" fmla="*/ 4 h 65"/>
                      <a:gd name="T14" fmla="*/ 0 w 200"/>
                      <a:gd name="T15" fmla="*/ 1 h 65"/>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5"/>
                      <a:gd name="T26" fmla="*/ 200 w 200"/>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5">
                        <a:moveTo>
                          <a:pt x="0" y="14"/>
                        </a:moveTo>
                        <a:lnTo>
                          <a:pt x="43" y="0"/>
                        </a:lnTo>
                        <a:lnTo>
                          <a:pt x="151" y="40"/>
                        </a:lnTo>
                        <a:lnTo>
                          <a:pt x="200" y="29"/>
                        </a:lnTo>
                        <a:lnTo>
                          <a:pt x="174" y="65"/>
                        </a:lnTo>
                        <a:lnTo>
                          <a:pt x="49" y="65"/>
                        </a:lnTo>
                        <a:lnTo>
                          <a:pt x="99" y="55"/>
                        </a:lnTo>
                        <a:lnTo>
                          <a:pt x="0" y="14"/>
                        </a:lnTo>
                        <a:close/>
                      </a:path>
                    </a:pathLst>
                  </a:custGeom>
                  <a:solidFill>
                    <a:srgbClr val="FFFFFF"/>
                  </a:solidFill>
                  <a:ln w="9525">
                    <a:noFill/>
                    <a:round/>
                    <a:headEnd/>
                    <a:tailEnd/>
                  </a:ln>
                </p:spPr>
                <p:txBody>
                  <a:bodyPr/>
                  <a:lstStyle/>
                  <a:p>
                    <a:endParaRPr lang="zh-CN" altLang="en-US"/>
                  </a:p>
                </p:txBody>
              </p:sp>
              <p:sp>
                <p:nvSpPr>
                  <p:cNvPr id="521" name="Freeform 39"/>
                  <p:cNvSpPr>
                    <a:spLocks/>
                  </p:cNvSpPr>
                  <p:nvPr/>
                </p:nvSpPr>
                <p:spPr bwMode="auto">
                  <a:xfrm>
                    <a:off x="839" y="1264"/>
                    <a:ext cx="100" cy="33"/>
                  </a:xfrm>
                  <a:custGeom>
                    <a:avLst/>
                    <a:gdLst>
                      <a:gd name="T0" fmla="*/ 0 w 200"/>
                      <a:gd name="T1" fmla="*/ 1 h 65"/>
                      <a:gd name="T2" fmla="*/ 3 w 200"/>
                      <a:gd name="T3" fmla="*/ 0 h 65"/>
                      <a:gd name="T4" fmla="*/ 10 w 200"/>
                      <a:gd name="T5" fmla="*/ 3 h 65"/>
                      <a:gd name="T6" fmla="*/ 13 w 200"/>
                      <a:gd name="T7" fmla="*/ 2 h 65"/>
                      <a:gd name="T8" fmla="*/ 11 w 200"/>
                      <a:gd name="T9" fmla="*/ 5 h 65"/>
                      <a:gd name="T10" fmla="*/ 3 w 200"/>
                      <a:gd name="T11" fmla="*/ 5 h 65"/>
                      <a:gd name="T12" fmla="*/ 6 w 200"/>
                      <a:gd name="T13" fmla="*/ 4 h 65"/>
                      <a:gd name="T14" fmla="*/ 0 w 200"/>
                      <a:gd name="T15" fmla="*/ 1 h 65"/>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5"/>
                      <a:gd name="T26" fmla="*/ 200 w 200"/>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5">
                        <a:moveTo>
                          <a:pt x="0" y="14"/>
                        </a:moveTo>
                        <a:lnTo>
                          <a:pt x="43" y="0"/>
                        </a:lnTo>
                        <a:lnTo>
                          <a:pt x="151" y="40"/>
                        </a:lnTo>
                        <a:lnTo>
                          <a:pt x="200" y="29"/>
                        </a:lnTo>
                        <a:lnTo>
                          <a:pt x="174" y="65"/>
                        </a:lnTo>
                        <a:lnTo>
                          <a:pt x="49" y="65"/>
                        </a:lnTo>
                        <a:lnTo>
                          <a:pt x="99" y="55"/>
                        </a:lnTo>
                        <a:lnTo>
                          <a:pt x="0" y="14"/>
                        </a:lnTo>
                        <a:close/>
                      </a:path>
                    </a:pathLst>
                  </a:custGeom>
                  <a:solidFill>
                    <a:srgbClr val="FFFFFF"/>
                  </a:solidFill>
                  <a:ln w="9525">
                    <a:noFill/>
                    <a:round/>
                    <a:headEnd/>
                    <a:tailEnd/>
                  </a:ln>
                </p:spPr>
                <p:txBody>
                  <a:bodyPr/>
                  <a:lstStyle/>
                  <a:p>
                    <a:endParaRPr lang="zh-CN" altLang="en-US"/>
                  </a:p>
                </p:txBody>
              </p:sp>
              <p:sp>
                <p:nvSpPr>
                  <p:cNvPr id="522" name="Freeform 40"/>
                  <p:cNvSpPr>
                    <a:spLocks/>
                  </p:cNvSpPr>
                  <p:nvPr/>
                </p:nvSpPr>
                <p:spPr bwMode="auto">
                  <a:xfrm>
                    <a:off x="939" y="1308"/>
                    <a:ext cx="100" cy="34"/>
                  </a:xfrm>
                  <a:custGeom>
                    <a:avLst/>
                    <a:gdLst>
                      <a:gd name="T0" fmla="*/ 13 w 200"/>
                      <a:gd name="T1" fmla="*/ 4 h 66"/>
                      <a:gd name="T2" fmla="*/ 10 w 200"/>
                      <a:gd name="T3" fmla="*/ 5 h 66"/>
                      <a:gd name="T4" fmla="*/ 3 w 200"/>
                      <a:gd name="T5" fmla="*/ 2 h 66"/>
                      <a:gd name="T6" fmla="*/ 0 w 200"/>
                      <a:gd name="T7" fmla="*/ 3 h 66"/>
                      <a:gd name="T8" fmla="*/ 2 w 200"/>
                      <a:gd name="T9" fmla="*/ 0 h 66"/>
                      <a:gd name="T10" fmla="*/ 10 w 200"/>
                      <a:gd name="T11" fmla="*/ 0 h 66"/>
                      <a:gd name="T12" fmla="*/ 6 w 200"/>
                      <a:gd name="T13" fmla="*/ 1 h 66"/>
                      <a:gd name="T14" fmla="*/ 13 w 200"/>
                      <a:gd name="T15" fmla="*/ 4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200" y="52"/>
                        </a:moveTo>
                        <a:lnTo>
                          <a:pt x="156" y="66"/>
                        </a:lnTo>
                        <a:lnTo>
                          <a:pt x="52" y="22"/>
                        </a:lnTo>
                        <a:lnTo>
                          <a:pt x="0" y="37"/>
                        </a:lnTo>
                        <a:lnTo>
                          <a:pt x="26" y="0"/>
                        </a:lnTo>
                        <a:lnTo>
                          <a:pt x="156" y="0"/>
                        </a:lnTo>
                        <a:lnTo>
                          <a:pt x="100" y="11"/>
                        </a:lnTo>
                        <a:lnTo>
                          <a:pt x="200" y="52"/>
                        </a:lnTo>
                        <a:close/>
                      </a:path>
                    </a:pathLst>
                  </a:custGeom>
                  <a:solidFill>
                    <a:srgbClr val="FFFFFF"/>
                  </a:solidFill>
                  <a:ln w="9525">
                    <a:noFill/>
                    <a:round/>
                    <a:headEnd/>
                    <a:tailEnd/>
                  </a:ln>
                </p:spPr>
                <p:txBody>
                  <a:bodyPr/>
                  <a:lstStyle/>
                  <a:p>
                    <a:endParaRPr lang="zh-CN" altLang="en-US"/>
                  </a:p>
                </p:txBody>
              </p:sp>
              <p:sp>
                <p:nvSpPr>
                  <p:cNvPr id="523" name="Freeform 41"/>
                  <p:cNvSpPr>
                    <a:spLocks/>
                  </p:cNvSpPr>
                  <p:nvPr/>
                </p:nvSpPr>
                <p:spPr bwMode="auto">
                  <a:xfrm>
                    <a:off x="939" y="1308"/>
                    <a:ext cx="100" cy="34"/>
                  </a:xfrm>
                  <a:custGeom>
                    <a:avLst/>
                    <a:gdLst>
                      <a:gd name="T0" fmla="*/ 13 w 200"/>
                      <a:gd name="T1" fmla="*/ 4 h 66"/>
                      <a:gd name="T2" fmla="*/ 10 w 200"/>
                      <a:gd name="T3" fmla="*/ 5 h 66"/>
                      <a:gd name="T4" fmla="*/ 3 w 200"/>
                      <a:gd name="T5" fmla="*/ 2 h 66"/>
                      <a:gd name="T6" fmla="*/ 0 w 200"/>
                      <a:gd name="T7" fmla="*/ 3 h 66"/>
                      <a:gd name="T8" fmla="*/ 2 w 200"/>
                      <a:gd name="T9" fmla="*/ 0 h 66"/>
                      <a:gd name="T10" fmla="*/ 10 w 200"/>
                      <a:gd name="T11" fmla="*/ 0 h 66"/>
                      <a:gd name="T12" fmla="*/ 6 w 200"/>
                      <a:gd name="T13" fmla="*/ 1 h 66"/>
                      <a:gd name="T14" fmla="*/ 13 w 200"/>
                      <a:gd name="T15" fmla="*/ 4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200" y="52"/>
                        </a:moveTo>
                        <a:lnTo>
                          <a:pt x="156" y="66"/>
                        </a:lnTo>
                        <a:lnTo>
                          <a:pt x="52" y="22"/>
                        </a:lnTo>
                        <a:lnTo>
                          <a:pt x="0" y="37"/>
                        </a:lnTo>
                        <a:lnTo>
                          <a:pt x="26" y="0"/>
                        </a:lnTo>
                        <a:lnTo>
                          <a:pt x="156" y="0"/>
                        </a:lnTo>
                        <a:lnTo>
                          <a:pt x="100" y="11"/>
                        </a:lnTo>
                        <a:lnTo>
                          <a:pt x="200" y="52"/>
                        </a:lnTo>
                        <a:close/>
                      </a:path>
                    </a:pathLst>
                  </a:custGeom>
                  <a:solidFill>
                    <a:srgbClr val="FFFFFF"/>
                  </a:solidFill>
                  <a:ln w="9525">
                    <a:noFill/>
                    <a:round/>
                    <a:headEnd/>
                    <a:tailEnd/>
                  </a:ln>
                </p:spPr>
                <p:txBody>
                  <a:bodyPr/>
                  <a:lstStyle/>
                  <a:p>
                    <a:endParaRPr lang="zh-CN" altLang="en-US"/>
                  </a:p>
                </p:txBody>
              </p:sp>
            </p:grpSp>
          </p:grpSp>
          <p:sp>
            <p:nvSpPr>
              <p:cNvPr id="512" name="Line 42"/>
              <p:cNvSpPr>
                <a:spLocks noChangeShapeType="1"/>
              </p:cNvSpPr>
              <p:nvPr/>
            </p:nvSpPr>
            <p:spPr bwMode="auto">
              <a:xfrm>
                <a:off x="785" y="1301"/>
                <a:ext cx="1" cy="73"/>
              </a:xfrm>
              <a:prstGeom prst="line">
                <a:avLst/>
              </a:prstGeom>
              <a:noFill/>
              <a:ln w="3175">
                <a:solidFill>
                  <a:srgbClr val="AAE6FF"/>
                </a:solidFill>
                <a:round/>
                <a:headEnd/>
                <a:tailEnd/>
              </a:ln>
            </p:spPr>
            <p:txBody>
              <a:bodyPr/>
              <a:lstStyle/>
              <a:p>
                <a:endParaRPr lang="zh-CN" altLang="en-US"/>
              </a:p>
            </p:txBody>
          </p:sp>
          <p:sp>
            <p:nvSpPr>
              <p:cNvPr id="513" name="Line 43"/>
              <p:cNvSpPr>
                <a:spLocks noChangeShapeType="1"/>
              </p:cNvSpPr>
              <p:nvPr/>
            </p:nvSpPr>
            <p:spPr bwMode="auto">
              <a:xfrm>
                <a:off x="1089" y="1301"/>
                <a:ext cx="1" cy="73"/>
              </a:xfrm>
              <a:prstGeom prst="line">
                <a:avLst/>
              </a:prstGeom>
              <a:noFill/>
              <a:ln w="3175">
                <a:solidFill>
                  <a:srgbClr val="AAE6FF"/>
                </a:solidFill>
                <a:round/>
                <a:headEnd/>
                <a:tailEnd/>
              </a:ln>
            </p:spPr>
            <p:txBody>
              <a:bodyPr/>
              <a:lstStyle/>
              <a:p>
                <a:endParaRPr lang="zh-CN" altLang="en-US"/>
              </a:p>
            </p:txBody>
          </p:sp>
        </p:grpSp>
        <p:grpSp>
          <p:nvGrpSpPr>
            <p:cNvPr id="50" name="Group 44"/>
            <p:cNvGrpSpPr>
              <a:grpSpLocks/>
            </p:cNvGrpSpPr>
            <p:nvPr/>
          </p:nvGrpSpPr>
          <p:grpSpPr bwMode="auto">
            <a:xfrm>
              <a:off x="1056" y="2044"/>
              <a:ext cx="338" cy="239"/>
              <a:chOff x="930" y="1615"/>
              <a:chExt cx="338" cy="313"/>
            </a:xfrm>
          </p:grpSpPr>
          <p:sp>
            <p:nvSpPr>
              <p:cNvPr id="473" name="Text Box 45"/>
              <p:cNvSpPr txBox="1">
                <a:spLocks noChangeArrowheads="1"/>
              </p:cNvSpPr>
              <p:nvPr/>
            </p:nvSpPr>
            <p:spPr bwMode="auto">
              <a:xfrm>
                <a:off x="930" y="1615"/>
                <a:ext cx="338" cy="202"/>
              </a:xfrm>
              <a:prstGeom prst="rect">
                <a:avLst/>
              </a:prstGeom>
              <a:noFill/>
              <a:ln w="9525">
                <a:noFill/>
                <a:miter lim="800000"/>
                <a:headEnd/>
                <a:tailEnd/>
              </a:ln>
            </p:spPr>
            <p:txBody>
              <a:bodyPr wrap="none">
                <a:spAutoFit/>
              </a:bodyPr>
              <a:lstStyle/>
              <a:p>
                <a:pPr eaLnBrk="0" hangingPunct="0"/>
                <a:r>
                  <a:rPr lang="en-US" altLang="ko-KR" sz="1000" b="1">
                    <a:ea typeface="GulimChe" pitchFamily="49" charset="-127"/>
                  </a:rPr>
                  <a:t>RGW</a:t>
                </a:r>
              </a:p>
            </p:txBody>
          </p:sp>
          <p:grpSp>
            <p:nvGrpSpPr>
              <p:cNvPr id="474" name="Group 46"/>
              <p:cNvGrpSpPr>
                <a:grpSpLocks noChangeAspect="1"/>
              </p:cNvGrpSpPr>
              <p:nvPr/>
            </p:nvGrpSpPr>
            <p:grpSpPr bwMode="auto">
              <a:xfrm>
                <a:off x="974" y="1752"/>
                <a:ext cx="182" cy="176"/>
                <a:chOff x="2112" y="2832"/>
                <a:chExt cx="237" cy="334"/>
              </a:xfrm>
            </p:grpSpPr>
            <p:sp>
              <p:nvSpPr>
                <p:cNvPr id="475" name="Freeform 47"/>
                <p:cNvSpPr>
                  <a:spLocks noChangeAspect="1"/>
                </p:cNvSpPr>
                <p:nvPr/>
              </p:nvSpPr>
              <p:spPr bwMode="auto">
                <a:xfrm>
                  <a:off x="2113" y="3041"/>
                  <a:ext cx="67" cy="83"/>
                </a:xfrm>
                <a:custGeom>
                  <a:avLst/>
                  <a:gdLst>
                    <a:gd name="T0" fmla="*/ 1 w 266"/>
                    <a:gd name="T1" fmla="*/ 1 h 333"/>
                    <a:gd name="T2" fmla="*/ 1 w 266"/>
                    <a:gd name="T3" fmla="*/ 1 h 333"/>
                    <a:gd name="T4" fmla="*/ 1 w 266"/>
                    <a:gd name="T5" fmla="*/ 1 h 333"/>
                    <a:gd name="T6" fmla="*/ 1 w 266"/>
                    <a:gd name="T7" fmla="*/ 1 h 333"/>
                    <a:gd name="T8" fmla="*/ 0 w 266"/>
                    <a:gd name="T9" fmla="*/ 1 h 333"/>
                    <a:gd name="T10" fmla="*/ 0 w 266"/>
                    <a:gd name="T11" fmla="*/ 1 h 333"/>
                    <a:gd name="T12" fmla="*/ 0 w 266"/>
                    <a:gd name="T13" fmla="*/ 1 h 333"/>
                    <a:gd name="T14" fmla="*/ 0 w 266"/>
                    <a:gd name="T15" fmla="*/ 0 h 333"/>
                    <a:gd name="T16" fmla="*/ 0 w 266"/>
                    <a:gd name="T17" fmla="*/ 0 h 333"/>
                    <a:gd name="T18" fmla="*/ 0 w 266"/>
                    <a:gd name="T19" fmla="*/ 0 h 333"/>
                    <a:gd name="T20" fmla="*/ 0 w 266"/>
                    <a:gd name="T21" fmla="*/ 0 h 333"/>
                    <a:gd name="T22" fmla="*/ 0 w 266"/>
                    <a:gd name="T23" fmla="*/ 0 h 333"/>
                    <a:gd name="T24" fmla="*/ 1 w 266"/>
                    <a:gd name="T25" fmla="*/ 0 h 333"/>
                    <a:gd name="T26" fmla="*/ 1 w 266"/>
                    <a:gd name="T27" fmla="*/ 0 h 333"/>
                    <a:gd name="T28" fmla="*/ 1 w 266"/>
                    <a:gd name="T29" fmla="*/ 1 h 333"/>
                    <a:gd name="T30" fmla="*/ 1 w 266"/>
                    <a:gd name="T31" fmla="*/ 0 h 333"/>
                    <a:gd name="T32" fmla="*/ 1 w 266"/>
                    <a:gd name="T33" fmla="*/ 1 h 3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333"/>
                    <a:gd name="T53" fmla="*/ 266 w 266"/>
                    <a:gd name="T54" fmla="*/ 333 h 3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333">
                      <a:moveTo>
                        <a:pt x="266" y="333"/>
                      </a:moveTo>
                      <a:lnTo>
                        <a:pt x="206" y="324"/>
                      </a:lnTo>
                      <a:lnTo>
                        <a:pt x="137" y="307"/>
                      </a:lnTo>
                      <a:lnTo>
                        <a:pt x="94" y="289"/>
                      </a:lnTo>
                      <a:lnTo>
                        <a:pt x="51" y="254"/>
                      </a:lnTo>
                      <a:lnTo>
                        <a:pt x="17" y="227"/>
                      </a:lnTo>
                      <a:lnTo>
                        <a:pt x="0" y="183"/>
                      </a:lnTo>
                      <a:lnTo>
                        <a:pt x="0" y="148"/>
                      </a:lnTo>
                      <a:lnTo>
                        <a:pt x="0" y="0"/>
                      </a:lnTo>
                      <a:lnTo>
                        <a:pt x="25" y="78"/>
                      </a:lnTo>
                      <a:lnTo>
                        <a:pt x="60" y="113"/>
                      </a:lnTo>
                      <a:lnTo>
                        <a:pt x="103" y="148"/>
                      </a:lnTo>
                      <a:lnTo>
                        <a:pt x="154" y="166"/>
                      </a:lnTo>
                      <a:lnTo>
                        <a:pt x="206" y="183"/>
                      </a:lnTo>
                      <a:lnTo>
                        <a:pt x="257" y="166"/>
                      </a:lnTo>
                      <a:lnTo>
                        <a:pt x="266" y="333"/>
                      </a:lnTo>
                      <a:close/>
                    </a:path>
                  </a:pathLst>
                </a:custGeom>
                <a:solidFill>
                  <a:srgbClr val="E3E3E3"/>
                </a:solidFill>
                <a:ln w="9525">
                  <a:noFill/>
                  <a:round/>
                  <a:headEnd/>
                  <a:tailEnd/>
                </a:ln>
              </p:spPr>
              <p:txBody>
                <a:bodyPr/>
                <a:lstStyle/>
                <a:p>
                  <a:endParaRPr lang="zh-CN" altLang="en-US"/>
                </a:p>
              </p:txBody>
            </p:sp>
            <p:sp>
              <p:nvSpPr>
                <p:cNvPr id="476" name="Freeform 48"/>
                <p:cNvSpPr>
                  <a:spLocks noChangeAspect="1"/>
                </p:cNvSpPr>
                <p:nvPr/>
              </p:nvSpPr>
              <p:spPr bwMode="auto">
                <a:xfrm>
                  <a:off x="2113" y="3041"/>
                  <a:ext cx="67" cy="83"/>
                </a:xfrm>
                <a:custGeom>
                  <a:avLst/>
                  <a:gdLst>
                    <a:gd name="T0" fmla="*/ 1 w 266"/>
                    <a:gd name="T1" fmla="*/ 1 h 333"/>
                    <a:gd name="T2" fmla="*/ 1 w 266"/>
                    <a:gd name="T3" fmla="*/ 1 h 333"/>
                    <a:gd name="T4" fmla="*/ 1 w 266"/>
                    <a:gd name="T5" fmla="*/ 1 h 333"/>
                    <a:gd name="T6" fmla="*/ 1 w 266"/>
                    <a:gd name="T7" fmla="*/ 1 h 333"/>
                    <a:gd name="T8" fmla="*/ 0 w 266"/>
                    <a:gd name="T9" fmla="*/ 1 h 333"/>
                    <a:gd name="T10" fmla="*/ 0 w 266"/>
                    <a:gd name="T11" fmla="*/ 1 h 333"/>
                    <a:gd name="T12" fmla="*/ 0 w 266"/>
                    <a:gd name="T13" fmla="*/ 1 h 333"/>
                    <a:gd name="T14" fmla="*/ 0 w 266"/>
                    <a:gd name="T15" fmla="*/ 0 h 333"/>
                    <a:gd name="T16" fmla="*/ 0 w 266"/>
                    <a:gd name="T17" fmla="*/ 0 h 333"/>
                    <a:gd name="T18" fmla="*/ 0 w 266"/>
                    <a:gd name="T19" fmla="*/ 0 h 333"/>
                    <a:gd name="T20" fmla="*/ 0 w 266"/>
                    <a:gd name="T21" fmla="*/ 0 h 333"/>
                    <a:gd name="T22" fmla="*/ 1 w 266"/>
                    <a:gd name="T23" fmla="*/ 0 h 333"/>
                    <a:gd name="T24" fmla="*/ 1 w 266"/>
                    <a:gd name="T25" fmla="*/ 0 h 333"/>
                    <a:gd name="T26" fmla="*/ 1 w 266"/>
                    <a:gd name="T27" fmla="*/ 1 h 333"/>
                    <a:gd name="T28" fmla="*/ 1 w 266"/>
                    <a:gd name="T29" fmla="*/ 0 h 333"/>
                    <a:gd name="T30" fmla="*/ 1 w 266"/>
                    <a:gd name="T31" fmla="*/ 1 h 3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6"/>
                    <a:gd name="T49" fmla="*/ 0 h 333"/>
                    <a:gd name="T50" fmla="*/ 266 w 266"/>
                    <a:gd name="T51" fmla="*/ 333 h 33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6" h="333">
                      <a:moveTo>
                        <a:pt x="266" y="333"/>
                      </a:moveTo>
                      <a:lnTo>
                        <a:pt x="206" y="324"/>
                      </a:lnTo>
                      <a:lnTo>
                        <a:pt x="137" y="307"/>
                      </a:lnTo>
                      <a:lnTo>
                        <a:pt x="94" y="289"/>
                      </a:lnTo>
                      <a:lnTo>
                        <a:pt x="51" y="254"/>
                      </a:lnTo>
                      <a:lnTo>
                        <a:pt x="17" y="227"/>
                      </a:lnTo>
                      <a:lnTo>
                        <a:pt x="0" y="183"/>
                      </a:lnTo>
                      <a:lnTo>
                        <a:pt x="0" y="148"/>
                      </a:lnTo>
                      <a:lnTo>
                        <a:pt x="0" y="0"/>
                      </a:lnTo>
                      <a:lnTo>
                        <a:pt x="25" y="78"/>
                      </a:lnTo>
                      <a:lnTo>
                        <a:pt x="60" y="113"/>
                      </a:lnTo>
                      <a:lnTo>
                        <a:pt x="103" y="148"/>
                      </a:lnTo>
                      <a:lnTo>
                        <a:pt x="154" y="166"/>
                      </a:lnTo>
                      <a:lnTo>
                        <a:pt x="206" y="183"/>
                      </a:lnTo>
                      <a:lnTo>
                        <a:pt x="257" y="166"/>
                      </a:lnTo>
                      <a:lnTo>
                        <a:pt x="266" y="333"/>
                      </a:lnTo>
                      <a:close/>
                    </a:path>
                  </a:pathLst>
                </a:custGeom>
                <a:solidFill>
                  <a:srgbClr val="E3E3E3"/>
                </a:solidFill>
                <a:ln w="9525">
                  <a:noFill/>
                  <a:round/>
                  <a:headEnd/>
                  <a:tailEnd/>
                </a:ln>
              </p:spPr>
              <p:txBody>
                <a:bodyPr/>
                <a:lstStyle/>
                <a:p>
                  <a:endParaRPr lang="zh-CN" altLang="en-US"/>
                </a:p>
              </p:txBody>
            </p:sp>
            <p:sp>
              <p:nvSpPr>
                <p:cNvPr id="477" name="Arc 49"/>
                <p:cNvSpPr>
                  <a:spLocks noChangeAspect="1"/>
                </p:cNvSpPr>
                <p:nvPr/>
              </p:nvSpPr>
              <p:spPr bwMode="auto">
                <a:xfrm>
                  <a:off x="2114" y="3042"/>
                  <a:ext cx="68" cy="43"/>
                </a:xfrm>
                <a:custGeom>
                  <a:avLst/>
                  <a:gdLst>
                    <a:gd name="T0" fmla="*/ 0 w 21600"/>
                    <a:gd name="T1" fmla="*/ 0 h 20143"/>
                    <a:gd name="T2" fmla="*/ 0 w 21600"/>
                    <a:gd name="T3" fmla="*/ 0 h 20143"/>
                    <a:gd name="T4" fmla="*/ 0 w 21600"/>
                    <a:gd name="T5" fmla="*/ 0 h 20143"/>
                    <a:gd name="T6" fmla="*/ 0 60000 65536"/>
                    <a:gd name="T7" fmla="*/ 0 60000 65536"/>
                    <a:gd name="T8" fmla="*/ 0 60000 65536"/>
                    <a:gd name="T9" fmla="*/ 0 w 21600"/>
                    <a:gd name="T10" fmla="*/ 0 h 20143"/>
                    <a:gd name="T11" fmla="*/ 21600 w 21600"/>
                    <a:gd name="T12" fmla="*/ 20143 h 20143"/>
                  </a:gdLst>
                  <a:ahLst/>
                  <a:cxnLst>
                    <a:cxn ang="T6">
                      <a:pos x="T0" y="T1"/>
                    </a:cxn>
                    <a:cxn ang="T7">
                      <a:pos x="T2" y="T3"/>
                    </a:cxn>
                    <a:cxn ang="T8">
                      <a:pos x="T4" y="T5"/>
                    </a:cxn>
                  </a:cxnLst>
                  <a:rect l="T9" t="T10" r="T11" b="T12"/>
                  <a:pathLst>
                    <a:path w="21600" h="20143" fill="none" extrusionOk="0">
                      <a:moveTo>
                        <a:pt x="13801" y="20142"/>
                      </a:moveTo>
                      <a:cubicBezTo>
                        <a:pt x="5482" y="16922"/>
                        <a:pt x="0" y="8919"/>
                        <a:pt x="0" y="0"/>
                      </a:cubicBezTo>
                    </a:path>
                    <a:path w="21600" h="20143" stroke="0" extrusionOk="0">
                      <a:moveTo>
                        <a:pt x="13801" y="20142"/>
                      </a:moveTo>
                      <a:cubicBezTo>
                        <a:pt x="5482" y="16922"/>
                        <a:pt x="0" y="8919"/>
                        <a:pt x="0" y="0"/>
                      </a:cubicBezTo>
                      <a:lnTo>
                        <a:pt x="21600" y="0"/>
                      </a:lnTo>
                      <a:close/>
                    </a:path>
                  </a:pathLst>
                </a:custGeom>
                <a:solidFill>
                  <a:srgbClr val="E3E3E3"/>
                </a:solidFill>
                <a:ln w="3175">
                  <a:solidFill>
                    <a:srgbClr val="000000"/>
                  </a:solidFill>
                  <a:round/>
                  <a:headEnd/>
                  <a:tailEnd/>
                </a:ln>
              </p:spPr>
              <p:txBody>
                <a:bodyPr/>
                <a:lstStyle/>
                <a:p>
                  <a:endParaRPr lang="zh-CN" altLang="en-US"/>
                </a:p>
              </p:txBody>
            </p:sp>
            <p:sp>
              <p:nvSpPr>
                <p:cNvPr id="478" name="Arc 50"/>
                <p:cNvSpPr>
                  <a:spLocks noChangeAspect="1"/>
                </p:cNvSpPr>
                <p:nvPr/>
              </p:nvSpPr>
              <p:spPr bwMode="auto">
                <a:xfrm>
                  <a:off x="2114" y="3033"/>
                  <a:ext cx="68" cy="89"/>
                </a:xfrm>
                <a:custGeom>
                  <a:avLst/>
                  <a:gdLst>
                    <a:gd name="T0" fmla="*/ 0 w 21600"/>
                    <a:gd name="T1" fmla="*/ 0 h 41743"/>
                    <a:gd name="T2" fmla="*/ 0 w 21600"/>
                    <a:gd name="T3" fmla="*/ 0 h 41743"/>
                    <a:gd name="T4" fmla="*/ 0 w 21600"/>
                    <a:gd name="T5" fmla="*/ 0 h 41743"/>
                    <a:gd name="T6" fmla="*/ 0 60000 65536"/>
                    <a:gd name="T7" fmla="*/ 0 60000 65536"/>
                    <a:gd name="T8" fmla="*/ 0 60000 65536"/>
                    <a:gd name="T9" fmla="*/ 0 w 21600"/>
                    <a:gd name="T10" fmla="*/ 0 h 41743"/>
                    <a:gd name="T11" fmla="*/ 21600 w 21600"/>
                    <a:gd name="T12" fmla="*/ 41743 h 41743"/>
                  </a:gdLst>
                  <a:ahLst/>
                  <a:cxnLst>
                    <a:cxn ang="T6">
                      <a:pos x="T0" y="T1"/>
                    </a:cxn>
                    <a:cxn ang="T7">
                      <a:pos x="T2" y="T3"/>
                    </a:cxn>
                    <a:cxn ang="T8">
                      <a:pos x="T4" y="T5"/>
                    </a:cxn>
                  </a:cxnLst>
                  <a:rect l="T9" t="T10" r="T11" b="T12"/>
                  <a:pathLst>
                    <a:path w="21600" h="41743" fill="none" extrusionOk="0">
                      <a:moveTo>
                        <a:pt x="13801" y="41742"/>
                      </a:moveTo>
                      <a:cubicBezTo>
                        <a:pt x="5482" y="38522"/>
                        <a:pt x="0" y="30519"/>
                        <a:pt x="0" y="21600"/>
                      </a:cubicBezTo>
                      <a:cubicBezTo>
                        <a:pt x="-1" y="9670"/>
                        <a:pt x="9670" y="0"/>
                        <a:pt x="21599" y="0"/>
                      </a:cubicBezTo>
                    </a:path>
                    <a:path w="21600" h="41743" stroke="0" extrusionOk="0">
                      <a:moveTo>
                        <a:pt x="13801" y="41742"/>
                      </a:moveTo>
                      <a:cubicBezTo>
                        <a:pt x="5482" y="38522"/>
                        <a:pt x="0" y="30519"/>
                        <a:pt x="0" y="21600"/>
                      </a:cubicBezTo>
                      <a:cubicBezTo>
                        <a:pt x="-1" y="9670"/>
                        <a:pt x="9670" y="0"/>
                        <a:pt x="21599" y="0"/>
                      </a:cubicBezTo>
                      <a:lnTo>
                        <a:pt x="21600" y="21600"/>
                      </a:lnTo>
                      <a:close/>
                    </a:path>
                  </a:pathLst>
                </a:custGeom>
                <a:solidFill>
                  <a:srgbClr val="E3E3E3"/>
                </a:solidFill>
                <a:ln w="3175">
                  <a:solidFill>
                    <a:srgbClr val="000000"/>
                  </a:solidFill>
                  <a:round/>
                  <a:headEnd/>
                  <a:tailEnd/>
                </a:ln>
              </p:spPr>
              <p:txBody>
                <a:bodyPr/>
                <a:lstStyle/>
                <a:p>
                  <a:endParaRPr lang="zh-CN" altLang="en-US"/>
                </a:p>
              </p:txBody>
            </p:sp>
            <p:sp>
              <p:nvSpPr>
                <p:cNvPr id="479" name="Rectangle 51"/>
                <p:cNvSpPr>
                  <a:spLocks noChangeAspect="1" noChangeArrowheads="1"/>
                </p:cNvSpPr>
                <p:nvPr/>
              </p:nvSpPr>
              <p:spPr bwMode="auto">
                <a:xfrm>
                  <a:off x="2277" y="3081"/>
                  <a:ext cx="67" cy="42"/>
                </a:xfrm>
                <a:prstGeom prst="rect">
                  <a:avLst/>
                </a:prstGeom>
                <a:solidFill>
                  <a:srgbClr val="FFFFFF"/>
                </a:solidFill>
                <a:ln w="3175">
                  <a:solidFill>
                    <a:srgbClr val="000000"/>
                  </a:solidFill>
                  <a:miter lim="800000"/>
                  <a:headEnd/>
                  <a:tailEnd/>
                </a:ln>
              </p:spPr>
              <p:txBody>
                <a:bodyPr/>
                <a:lstStyle/>
                <a:p>
                  <a:endParaRPr lang="zh-CN" altLang="zh-CN"/>
                </a:p>
              </p:txBody>
            </p:sp>
            <p:sp>
              <p:nvSpPr>
                <p:cNvPr id="480" name="Freeform 52"/>
                <p:cNvSpPr>
                  <a:spLocks noChangeAspect="1"/>
                </p:cNvSpPr>
                <p:nvPr/>
              </p:nvSpPr>
              <p:spPr bwMode="auto">
                <a:xfrm>
                  <a:off x="2280" y="2898"/>
                  <a:ext cx="69" cy="84"/>
                </a:xfrm>
                <a:custGeom>
                  <a:avLst/>
                  <a:gdLst>
                    <a:gd name="T0" fmla="*/ 0 w 273"/>
                    <a:gd name="T1" fmla="*/ 0 h 334"/>
                    <a:gd name="T2" fmla="*/ 0 w 273"/>
                    <a:gd name="T3" fmla="*/ 0 h 334"/>
                    <a:gd name="T4" fmla="*/ 1 w 273"/>
                    <a:gd name="T5" fmla="*/ 0 h 334"/>
                    <a:gd name="T6" fmla="*/ 1 w 273"/>
                    <a:gd name="T7" fmla="*/ 0 h 334"/>
                    <a:gd name="T8" fmla="*/ 1 w 273"/>
                    <a:gd name="T9" fmla="*/ 0 h 334"/>
                    <a:gd name="T10" fmla="*/ 1 w 273"/>
                    <a:gd name="T11" fmla="*/ 1 h 334"/>
                    <a:gd name="T12" fmla="*/ 1 w 273"/>
                    <a:gd name="T13" fmla="*/ 1 h 334"/>
                    <a:gd name="T14" fmla="*/ 1 w 273"/>
                    <a:gd name="T15" fmla="*/ 1 h 334"/>
                    <a:gd name="T16" fmla="*/ 1 w 273"/>
                    <a:gd name="T17" fmla="*/ 1 h 334"/>
                    <a:gd name="T18" fmla="*/ 1 w 273"/>
                    <a:gd name="T19" fmla="*/ 1 h 334"/>
                    <a:gd name="T20" fmla="*/ 1 w 273"/>
                    <a:gd name="T21" fmla="*/ 1 h 334"/>
                    <a:gd name="T22" fmla="*/ 1 w 273"/>
                    <a:gd name="T23" fmla="*/ 1 h 334"/>
                    <a:gd name="T24" fmla="*/ 1 w 273"/>
                    <a:gd name="T25" fmla="*/ 1 h 334"/>
                    <a:gd name="T26" fmla="*/ 1 w 273"/>
                    <a:gd name="T27" fmla="*/ 1 h 334"/>
                    <a:gd name="T28" fmla="*/ 0 w 273"/>
                    <a:gd name="T29" fmla="*/ 1 h 334"/>
                    <a:gd name="T30" fmla="*/ 0 w 273"/>
                    <a:gd name="T31" fmla="*/ 1 h 334"/>
                    <a:gd name="T32" fmla="*/ 0 w 273"/>
                    <a:gd name="T33" fmla="*/ 0 h 3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3"/>
                    <a:gd name="T52" fmla="*/ 0 h 334"/>
                    <a:gd name="T53" fmla="*/ 273 w 273"/>
                    <a:gd name="T54" fmla="*/ 334 h 33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3" h="334">
                      <a:moveTo>
                        <a:pt x="0" y="0"/>
                      </a:moveTo>
                      <a:lnTo>
                        <a:pt x="67" y="9"/>
                      </a:lnTo>
                      <a:lnTo>
                        <a:pt x="136" y="26"/>
                      </a:lnTo>
                      <a:lnTo>
                        <a:pt x="179" y="53"/>
                      </a:lnTo>
                      <a:lnTo>
                        <a:pt x="222" y="79"/>
                      </a:lnTo>
                      <a:lnTo>
                        <a:pt x="248" y="114"/>
                      </a:lnTo>
                      <a:lnTo>
                        <a:pt x="265" y="158"/>
                      </a:lnTo>
                      <a:lnTo>
                        <a:pt x="273" y="194"/>
                      </a:lnTo>
                      <a:lnTo>
                        <a:pt x="273" y="334"/>
                      </a:lnTo>
                      <a:lnTo>
                        <a:pt x="248" y="255"/>
                      </a:lnTo>
                      <a:lnTo>
                        <a:pt x="213" y="220"/>
                      </a:lnTo>
                      <a:lnTo>
                        <a:pt x="170" y="194"/>
                      </a:lnTo>
                      <a:lnTo>
                        <a:pt x="119" y="167"/>
                      </a:lnTo>
                      <a:lnTo>
                        <a:pt x="59" y="158"/>
                      </a:lnTo>
                      <a:lnTo>
                        <a:pt x="8" y="176"/>
                      </a:lnTo>
                      <a:lnTo>
                        <a:pt x="0" y="0"/>
                      </a:lnTo>
                      <a:close/>
                    </a:path>
                  </a:pathLst>
                </a:custGeom>
                <a:solidFill>
                  <a:srgbClr val="E3E3E3"/>
                </a:solidFill>
                <a:ln w="9525">
                  <a:noFill/>
                  <a:round/>
                  <a:headEnd/>
                  <a:tailEnd/>
                </a:ln>
              </p:spPr>
              <p:txBody>
                <a:bodyPr/>
                <a:lstStyle/>
                <a:p>
                  <a:endParaRPr lang="zh-CN" altLang="en-US"/>
                </a:p>
              </p:txBody>
            </p:sp>
            <p:sp>
              <p:nvSpPr>
                <p:cNvPr id="481" name="Freeform 53"/>
                <p:cNvSpPr>
                  <a:spLocks noChangeAspect="1"/>
                </p:cNvSpPr>
                <p:nvPr/>
              </p:nvSpPr>
              <p:spPr bwMode="auto">
                <a:xfrm>
                  <a:off x="2280" y="2898"/>
                  <a:ext cx="69" cy="84"/>
                </a:xfrm>
                <a:custGeom>
                  <a:avLst/>
                  <a:gdLst>
                    <a:gd name="T0" fmla="*/ 0 w 273"/>
                    <a:gd name="T1" fmla="*/ 0 h 334"/>
                    <a:gd name="T2" fmla="*/ 0 w 273"/>
                    <a:gd name="T3" fmla="*/ 0 h 334"/>
                    <a:gd name="T4" fmla="*/ 1 w 273"/>
                    <a:gd name="T5" fmla="*/ 0 h 334"/>
                    <a:gd name="T6" fmla="*/ 1 w 273"/>
                    <a:gd name="T7" fmla="*/ 0 h 334"/>
                    <a:gd name="T8" fmla="*/ 1 w 273"/>
                    <a:gd name="T9" fmla="*/ 0 h 334"/>
                    <a:gd name="T10" fmla="*/ 1 w 273"/>
                    <a:gd name="T11" fmla="*/ 1 h 334"/>
                    <a:gd name="T12" fmla="*/ 1 w 273"/>
                    <a:gd name="T13" fmla="*/ 1 h 334"/>
                    <a:gd name="T14" fmla="*/ 1 w 273"/>
                    <a:gd name="T15" fmla="*/ 1 h 334"/>
                    <a:gd name="T16" fmla="*/ 1 w 273"/>
                    <a:gd name="T17" fmla="*/ 1 h 334"/>
                    <a:gd name="T18" fmla="*/ 1 w 273"/>
                    <a:gd name="T19" fmla="*/ 1 h 334"/>
                    <a:gd name="T20" fmla="*/ 1 w 273"/>
                    <a:gd name="T21" fmla="*/ 1 h 334"/>
                    <a:gd name="T22" fmla="*/ 1 w 273"/>
                    <a:gd name="T23" fmla="*/ 1 h 334"/>
                    <a:gd name="T24" fmla="*/ 1 w 273"/>
                    <a:gd name="T25" fmla="*/ 1 h 334"/>
                    <a:gd name="T26" fmla="*/ 0 w 273"/>
                    <a:gd name="T27" fmla="*/ 1 h 334"/>
                    <a:gd name="T28" fmla="*/ 0 w 273"/>
                    <a:gd name="T29" fmla="*/ 1 h 334"/>
                    <a:gd name="T30" fmla="*/ 0 w 273"/>
                    <a:gd name="T31" fmla="*/ 0 h 3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3"/>
                    <a:gd name="T49" fmla="*/ 0 h 334"/>
                    <a:gd name="T50" fmla="*/ 273 w 273"/>
                    <a:gd name="T51" fmla="*/ 334 h 3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3" h="334">
                      <a:moveTo>
                        <a:pt x="0" y="0"/>
                      </a:moveTo>
                      <a:lnTo>
                        <a:pt x="67" y="9"/>
                      </a:lnTo>
                      <a:lnTo>
                        <a:pt x="136" y="26"/>
                      </a:lnTo>
                      <a:lnTo>
                        <a:pt x="179" y="53"/>
                      </a:lnTo>
                      <a:lnTo>
                        <a:pt x="222" y="79"/>
                      </a:lnTo>
                      <a:lnTo>
                        <a:pt x="248" y="114"/>
                      </a:lnTo>
                      <a:lnTo>
                        <a:pt x="265" y="158"/>
                      </a:lnTo>
                      <a:lnTo>
                        <a:pt x="273" y="194"/>
                      </a:lnTo>
                      <a:lnTo>
                        <a:pt x="273" y="334"/>
                      </a:lnTo>
                      <a:lnTo>
                        <a:pt x="248" y="255"/>
                      </a:lnTo>
                      <a:lnTo>
                        <a:pt x="213" y="220"/>
                      </a:lnTo>
                      <a:lnTo>
                        <a:pt x="170" y="194"/>
                      </a:lnTo>
                      <a:lnTo>
                        <a:pt x="119" y="167"/>
                      </a:lnTo>
                      <a:lnTo>
                        <a:pt x="59" y="158"/>
                      </a:lnTo>
                      <a:lnTo>
                        <a:pt x="8" y="176"/>
                      </a:lnTo>
                      <a:lnTo>
                        <a:pt x="0" y="0"/>
                      </a:lnTo>
                      <a:close/>
                    </a:path>
                  </a:pathLst>
                </a:custGeom>
                <a:solidFill>
                  <a:srgbClr val="E3E3E3"/>
                </a:solidFill>
                <a:ln w="9525">
                  <a:noFill/>
                  <a:round/>
                  <a:headEnd/>
                  <a:tailEnd/>
                </a:ln>
              </p:spPr>
              <p:txBody>
                <a:bodyPr/>
                <a:lstStyle/>
                <a:p>
                  <a:endParaRPr lang="zh-CN" altLang="en-US"/>
                </a:p>
              </p:txBody>
            </p:sp>
            <p:sp>
              <p:nvSpPr>
                <p:cNvPr id="482" name="Arc 54"/>
                <p:cNvSpPr>
                  <a:spLocks noChangeAspect="1"/>
                </p:cNvSpPr>
                <p:nvPr/>
              </p:nvSpPr>
              <p:spPr bwMode="auto">
                <a:xfrm>
                  <a:off x="2281" y="2939"/>
                  <a:ext cx="68" cy="42"/>
                </a:xfrm>
                <a:custGeom>
                  <a:avLst/>
                  <a:gdLst>
                    <a:gd name="T0" fmla="*/ 0 w 21600"/>
                    <a:gd name="T1" fmla="*/ 0 h 20244"/>
                    <a:gd name="T2" fmla="*/ 0 w 21600"/>
                    <a:gd name="T3" fmla="*/ 0 h 20244"/>
                    <a:gd name="T4" fmla="*/ 0 w 21600"/>
                    <a:gd name="T5" fmla="*/ 0 h 20244"/>
                    <a:gd name="T6" fmla="*/ 0 60000 65536"/>
                    <a:gd name="T7" fmla="*/ 0 60000 65536"/>
                    <a:gd name="T8" fmla="*/ 0 60000 65536"/>
                    <a:gd name="T9" fmla="*/ 0 w 21600"/>
                    <a:gd name="T10" fmla="*/ 0 h 20244"/>
                    <a:gd name="T11" fmla="*/ 21600 w 21600"/>
                    <a:gd name="T12" fmla="*/ 20244 h 20244"/>
                  </a:gdLst>
                  <a:ahLst/>
                  <a:cxnLst>
                    <a:cxn ang="T6">
                      <a:pos x="T0" y="T1"/>
                    </a:cxn>
                    <a:cxn ang="T7">
                      <a:pos x="T2" y="T3"/>
                    </a:cxn>
                    <a:cxn ang="T8">
                      <a:pos x="T4" y="T5"/>
                    </a:cxn>
                  </a:cxnLst>
                  <a:rect l="T9" t="T10" r="T11" b="T12"/>
                  <a:pathLst>
                    <a:path w="21600" h="20244" fill="none" extrusionOk="0">
                      <a:moveTo>
                        <a:pt x="7532" y="0"/>
                      </a:moveTo>
                      <a:cubicBezTo>
                        <a:pt x="15990" y="3147"/>
                        <a:pt x="21600" y="11220"/>
                        <a:pt x="21600" y="20244"/>
                      </a:cubicBezTo>
                    </a:path>
                    <a:path w="21600" h="20244" stroke="0" extrusionOk="0">
                      <a:moveTo>
                        <a:pt x="7532" y="0"/>
                      </a:moveTo>
                      <a:cubicBezTo>
                        <a:pt x="15990" y="3147"/>
                        <a:pt x="21600" y="11220"/>
                        <a:pt x="21600" y="20244"/>
                      </a:cubicBezTo>
                      <a:lnTo>
                        <a:pt x="0" y="20244"/>
                      </a:lnTo>
                      <a:close/>
                    </a:path>
                  </a:pathLst>
                </a:custGeom>
                <a:solidFill>
                  <a:srgbClr val="E3E3E3"/>
                </a:solidFill>
                <a:ln w="3175">
                  <a:solidFill>
                    <a:srgbClr val="000000"/>
                  </a:solidFill>
                  <a:round/>
                  <a:headEnd/>
                  <a:tailEnd/>
                </a:ln>
              </p:spPr>
              <p:txBody>
                <a:bodyPr/>
                <a:lstStyle/>
                <a:p>
                  <a:endParaRPr lang="zh-CN" altLang="en-US"/>
                </a:p>
              </p:txBody>
            </p:sp>
            <p:sp>
              <p:nvSpPr>
                <p:cNvPr id="483" name="Arc 55"/>
                <p:cNvSpPr>
                  <a:spLocks noChangeAspect="1"/>
                </p:cNvSpPr>
                <p:nvPr/>
              </p:nvSpPr>
              <p:spPr bwMode="auto">
                <a:xfrm>
                  <a:off x="2278" y="2902"/>
                  <a:ext cx="70" cy="87"/>
                </a:xfrm>
                <a:custGeom>
                  <a:avLst/>
                  <a:gdLst>
                    <a:gd name="T0" fmla="*/ 0 w 21904"/>
                    <a:gd name="T1" fmla="*/ 0 h 41914"/>
                    <a:gd name="T2" fmla="*/ 0 w 21904"/>
                    <a:gd name="T3" fmla="*/ 0 h 41914"/>
                    <a:gd name="T4" fmla="*/ 0 w 21904"/>
                    <a:gd name="T5" fmla="*/ 0 h 41914"/>
                    <a:gd name="T6" fmla="*/ 0 60000 65536"/>
                    <a:gd name="T7" fmla="*/ 0 60000 65536"/>
                    <a:gd name="T8" fmla="*/ 0 60000 65536"/>
                    <a:gd name="T9" fmla="*/ 0 w 21904"/>
                    <a:gd name="T10" fmla="*/ 0 h 41914"/>
                    <a:gd name="T11" fmla="*/ 21904 w 21904"/>
                    <a:gd name="T12" fmla="*/ 41914 h 41914"/>
                  </a:gdLst>
                  <a:ahLst/>
                  <a:cxnLst>
                    <a:cxn ang="T6">
                      <a:pos x="T0" y="T1"/>
                    </a:cxn>
                    <a:cxn ang="T7">
                      <a:pos x="T2" y="T3"/>
                    </a:cxn>
                    <a:cxn ang="T8">
                      <a:pos x="T4" y="T5"/>
                    </a:cxn>
                  </a:cxnLst>
                  <a:rect l="T9" t="T10" r="T11" b="T12"/>
                  <a:pathLst>
                    <a:path w="21904" h="41914" fill="none" extrusionOk="0">
                      <a:moveTo>
                        <a:pt x="7645" y="-1"/>
                      </a:moveTo>
                      <a:cubicBezTo>
                        <a:pt x="16202" y="3092"/>
                        <a:pt x="21904" y="11215"/>
                        <a:pt x="21904" y="20314"/>
                      </a:cubicBezTo>
                      <a:cubicBezTo>
                        <a:pt x="21904" y="32243"/>
                        <a:pt x="12233" y="41914"/>
                        <a:pt x="304" y="41914"/>
                      </a:cubicBezTo>
                      <a:cubicBezTo>
                        <a:pt x="202" y="41914"/>
                        <a:pt x="101" y="41913"/>
                        <a:pt x="0" y="41911"/>
                      </a:cubicBezTo>
                    </a:path>
                    <a:path w="21904" h="41914" stroke="0" extrusionOk="0">
                      <a:moveTo>
                        <a:pt x="7645" y="-1"/>
                      </a:moveTo>
                      <a:cubicBezTo>
                        <a:pt x="16202" y="3092"/>
                        <a:pt x="21904" y="11215"/>
                        <a:pt x="21904" y="20314"/>
                      </a:cubicBezTo>
                      <a:cubicBezTo>
                        <a:pt x="21904" y="32243"/>
                        <a:pt x="12233" y="41914"/>
                        <a:pt x="304" y="41914"/>
                      </a:cubicBezTo>
                      <a:cubicBezTo>
                        <a:pt x="202" y="41914"/>
                        <a:pt x="101" y="41913"/>
                        <a:pt x="0" y="41911"/>
                      </a:cubicBezTo>
                      <a:lnTo>
                        <a:pt x="304" y="20314"/>
                      </a:lnTo>
                      <a:close/>
                    </a:path>
                  </a:pathLst>
                </a:custGeom>
                <a:solidFill>
                  <a:srgbClr val="E3E3E3"/>
                </a:solidFill>
                <a:ln w="3175">
                  <a:solidFill>
                    <a:srgbClr val="000000"/>
                  </a:solidFill>
                  <a:round/>
                  <a:headEnd/>
                  <a:tailEnd/>
                </a:ln>
              </p:spPr>
              <p:txBody>
                <a:bodyPr/>
                <a:lstStyle/>
                <a:p>
                  <a:endParaRPr lang="zh-CN" altLang="en-US"/>
                </a:p>
              </p:txBody>
            </p:sp>
            <p:sp>
              <p:nvSpPr>
                <p:cNvPr id="484" name="Rectangle 56"/>
                <p:cNvSpPr>
                  <a:spLocks noChangeAspect="1" noChangeArrowheads="1"/>
                </p:cNvSpPr>
                <p:nvPr/>
              </p:nvSpPr>
              <p:spPr bwMode="auto">
                <a:xfrm>
                  <a:off x="2112" y="2908"/>
                  <a:ext cx="67" cy="42"/>
                </a:xfrm>
                <a:prstGeom prst="rect">
                  <a:avLst/>
                </a:prstGeom>
                <a:solidFill>
                  <a:srgbClr val="FFFFFF"/>
                </a:solidFill>
                <a:ln w="3175">
                  <a:solidFill>
                    <a:srgbClr val="000000"/>
                  </a:solidFill>
                  <a:miter lim="800000"/>
                  <a:headEnd/>
                  <a:tailEnd/>
                </a:ln>
              </p:spPr>
              <p:txBody>
                <a:bodyPr/>
                <a:lstStyle/>
                <a:p>
                  <a:endParaRPr lang="zh-CN" altLang="zh-CN"/>
                </a:p>
              </p:txBody>
            </p:sp>
            <p:sp>
              <p:nvSpPr>
                <p:cNvPr id="485" name="Rectangle 57"/>
                <p:cNvSpPr>
                  <a:spLocks noChangeAspect="1" noChangeArrowheads="1"/>
                </p:cNvSpPr>
                <p:nvPr/>
              </p:nvSpPr>
              <p:spPr bwMode="auto">
                <a:xfrm>
                  <a:off x="2143" y="2861"/>
                  <a:ext cx="150" cy="305"/>
                </a:xfrm>
                <a:prstGeom prst="rect">
                  <a:avLst/>
                </a:prstGeom>
                <a:solidFill>
                  <a:srgbClr val="0096D5"/>
                </a:solidFill>
                <a:ln w="9525">
                  <a:noFill/>
                  <a:miter lim="800000"/>
                  <a:headEnd/>
                  <a:tailEnd/>
                </a:ln>
              </p:spPr>
              <p:txBody>
                <a:bodyPr/>
                <a:lstStyle/>
                <a:p>
                  <a:endParaRPr lang="zh-CN" altLang="zh-CN"/>
                </a:p>
              </p:txBody>
            </p:sp>
            <p:sp>
              <p:nvSpPr>
                <p:cNvPr id="486" name="Rectangle 58"/>
                <p:cNvSpPr>
                  <a:spLocks noChangeAspect="1" noChangeArrowheads="1"/>
                </p:cNvSpPr>
                <p:nvPr/>
              </p:nvSpPr>
              <p:spPr bwMode="auto">
                <a:xfrm>
                  <a:off x="2144" y="2862"/>
                  <a:ext cx="148" cy="303"/>
                </a:xfrm>
                <a:prstGeom prst="rect">
                  <a:avLst/>
                </a:prstGeom>
                <a:solidFill>
                  <a:schemeClr val="accent2"/>
                </a:solidFill>
                <a:ln w="3175">
                  <a:solidFill>
                    <a:srgbClr val="0066FF"/>
                  </a:solidFill>
                  <a:miter lim="800000"/>
                  <a:headEnd/>
                  <a:tailEnd/>
                </a:ln>
              </p:spPr>
              <p:txBody>
                <a:bodyPr/>
                <a:lstStyle/>
                <a:p>
                  <a:endParaRPr lang="zh-CN" altLang="zh-CN"/>
                </a:p>
              </p:txBody>
            </p:sp>
            <p:sp>
              <p:nvSpPr>
                <p:cNvPr id="487" name="Freeform 59"/>
                <p:cNvSpPr>
                  <a:spLocks noChangeAspect="1"/>
                </p:cNvSpPr>
                <p:nvPr/>
              </p:nvSpPr>
              <p:spPr bwMode="auto">
                <a:xfrm>
                  <a:off x="2143" y="2832"/>
                  <a:ext cx="180" cy="29"/>
                </a:xfrm>
                <a:custGeom>
                  <a:avLst/>
                  <a:gdLst>
                    <a:gd name="T0" fmla="*/ 0 w 719"/>
                    <a:gd name="T1" fmla="*/ 1 h 114"/>
                    <a:gd name="T2" fmla="*/ 1 w 719"/>
                    <a:gd name="T3" fmla="*/ 0 h 114"/>
                    <a:gd name="T4" fmla="*/ 3 w 719"/>
                    <a:gd name="T5" fmla="*/ 0 h 114"/>
                    <a:gd name="T6" fmla="*/ 3 w 719"/>
                    <a:gd name="T7" fmla="*/ 1 h 114"/>
                    <a:gd name="T8" fmla="*/ 0 w 719"/>
                    <a:gd name="T9" fmla="*/ 1 h 114"/>
                    <a:gd name="T10" fmla="*/ 0 60000 65536"/>
                    <a:gd name="T11" fmla="*/ 0 60000 65536"/>
                    <a:gd name="T12" fmla="*/ 0 60000 65536"/>
                    <a:gd name="T13" fmla="*/ 0 60000 65536"/>
                    <a:gd name="T14" fmla="*/ 0 60000 65536"/>
                    <a:gd name="T15" fmla="*/ 0 w 719"/>
                    <a:gd name="T16" fmla="*/ 0 h 114"/>
                    <a:gd name="T17" fmla="*/ 719 w 719"/>
                    <a:gd name="T18" fmla="*/ 114 h 114"/>
                  </a:gdLst>
                  <a:ahLst/>
                  <a:cxnLst>
                    <a:cxn ang="T10">
                      <a:pos x="T0" y="T1"/>
                    </a:cxn>
                    <a:cxn ang="T11">
                      <a:pos x="T2" y="T3"/>
                    </a:cxn>
                    <a:cxn ang="T12">
                      <a:pos x="T4" y="T5"/>
                    </a:cxn>
                    <a:cxn ang="T13">
                      <a:pos x="T6" y="T7"/>
                    </a:cxn>
                    <a:cxn ang="T14">
                      <a:pos x="T8" y="T9"/>
                    </a:cxn>
                  </a:cxnLst>
                  <a:rect l="T15" t="T16" r="T17" b="T18"/>
                  <a:pathLst>
                    <a:path w="719" h="114">
                      <a:moveTo>
                        <a:pt x="0" y="114"/>
                      </a:moveTo>
                      <a:lnTo>
                        <a:pt x="120" y="0"/>
                      </a:lnTo>
                      <a:lnTo>
                        <a:pt x="719" y="0"/>
                      </a:lnTo>
                      <a:lnTo>
                        <a:pt x="599" y="114"/>
                      </a:lnTo>
                      <a:lnTo>
                        <a:pt x="0" y="114"/>
                      </a:lnTo>
                      <a:close/>
                    </a:path>
                  </a:pathLst>
                </a:custGeom>
                <a:solidFill>
                  <a:srgbClr val="00B4FF"/>
                </a:solidFill>
                <a:ln w="9525">
                  <a:noFill/>
                  <a:round/>
                  <a:headEnd/>
                  <a:tailEnd/>
                </a:ln>
              </p:spPr>
              <p:txBody>
                <a:bodyPr/>
                <a:lstStyle/>
                <a:p>
                  <a:endParaRPr lang="zh-CN" altLang="en-US"/>
                </a:p>
              </p:txBody>
            </p:sp>
            <p:sp>
              <p:nvSpPr>
                <p:cNvPr id="488" name="Freeform 60"/>
                <p:cNvSpPr>
                  <a:spLocks noChangeAspect="1"/>
                </p:cNvSpPr>
                <p:nvPr/>
              </p:nvSpPr>
              <p:spPr bwMode="auto">
                <a:xfrm>
                  <a:off x="2143" y="2832"/>
                  <a:ext cx="180" cy="29"/>
                </a:xfrm>
                <a:custGeom>
                  <a:avLst/>
                  <a:gdLst>
                    <a:gd name="T0" fmla="*/ 0 w 719"/>
                    <a:gd name="T1" fmla="*/ 1 h 114"/>
                    <a:gd name="T2" fmla="*/ 1 w 719"/>
                    <a:gd name="T3" fmla="*/ 0 h 114"/>
                    <a:gd name="T4" fmla="*/ 3 w 719"/>
                    <a:gd name="T5" fmla="*/ 0 h 114"/>
                    <a:gd name="T6" fmla="*/ 3 w 719"/>
                    <a:gd name="T7" fmla="*/ 1 h 114"/>
                    <a:gd name="T8" fmla="*/ 0 w 719"/>
                    <a:gd name="T9" fmla="*/ 1 h 114"/>
                    <a:gd name="T10" fmla="*/ 0 60000 65536"/>
                    <a:gd name="T11" fmla="*/ 0 60000 65536"/>
                    <a:gd name="T12" fmla="*/ 0 60000 65536"/>
                    <a:gd name="T13" fmla="*/ 0 60000 65536"/>
                    <a:gd name="T14" fmla="*/ 0 60000 65536"/>
                    <a:gd name="T15" fmla="*/ 0 w 719"/>
                    <a:gd name="T16" fmla="*/ 0 h 114"/>
                    <a:gd name="T17" fmla="*/ 719 w 719"/>
                    <a:gd name="T18" fmla="*/ 114 h 114"/>
                  </a:gdLst>
                  <a:ahLst/>
                  <a:cxnLst>
                    <a:cxn ang="T10">
                      <a:pos x="T0" y="T1"/>
                    </a:cxn>
                    <a:cxn ang="T11">
                      <a:pos x="T2" y="T3"/>
                    </a:cxn>
                    <a:cxn ang="T12">
                      <a:pos x="T4" y="T5"/>
                    </a:cxn>
                    <a:cxn ang="T13">
                      <a:pos x="T6" y="T7"/>
                    </a:cxn>
                    <a:cxn ang="T14">
                      <a:pos x="T8" y="T9"/>
                    </a:cxn>
                  </a:cxnLst>
                  <a:rect l="T15" t="T16" r="T17" b="T18"/>
                  <a:pathLst>
                    <a:path w="719" h="114">
                      <a:moveTo>
                        <a:pt x="0" y="114"/>
                      </a:moveTo>
                      <a:lnTo>
                        <a:pt x="120" y="0"/>
                      </a:lnTo>
                      <a:lnTo>
                        <a:pt x="719" y="0"/>
                      </a:lnTo>
                      <a:lnTo>
                        <a:pt x="599" y="114"/>
                      </a:lnTo>
                      <a:lnTo>
                        <a:pt x="0" y="114"/>
                      </a:lnTo>
                      <a:close/>
                    </a:path>
                  </a:pathLst>
                </a:custGeom>
                <a:solidFill>
                  <a:schemeClr val="accent2"/>
                </a:solidFill>
                <a:ln w="3175">
                  <a:solidFill>
                    <a:srgbClr val="AAE6FF"/>
                  </a:solidFill>
                  <a:round/>
                  <a:headEnd/>
                  <a:tailEnd/>
                </a:ln>
              </p:spPr>
              <p:txBody>
                <a:bodyPr/>
                <a:lstStyle/>
                <a:p>
                  <a:endParaRPr lang="zh-CN" altLang="en-US"/>
                </a:p>
              </p:txBody>
            </p:sp>
            <p:sp>
              <p:nvSpPr>
                <p:cNvPr id="489" name="Freeform 61"/>
                <p:cNvSpPr>
                  <a:spLocks noChangeAspect="1"/>
                </p:cNvSpPr>
                <p:nvPr/>
              </p:nvSpPr>
              <p:spPr bwMode="auto">
                <a:xfrm>
                  <a:off x="2293" y="2832"/>
                  <a:ext cx="30" cy="332"/>
                </a:xfrm>
                <a:custGeom>
                  <a:avLst/>
                  <a:gdLst>
                    <a:gd name="T0" fmla="*/ 0 w 120"/>
                    <a:gd name="T1" fmla="*/ 1 h 1326"/>
                    <a:gd name="T2" fmla="*/ 1 w 120"/>
                    <a:gd name="T3" fmla="*/ 0 h 1326"/>
                    <a:gd name="T4" fmla="*/ 1 w 120"/>
                    <a:gd name="T5" fmla="*/ 5 h 1326"/>
                    <a:gd name="T6" fmla="*/ 0 w 120"/>
                    <a:gd name="T7" fmla="*/ 5 h 1326"/>
                    <a:gd name="T8" fmla="*/ 0 w 120"/>
                    <a:gd name="T9" fmla="*/ 1 h 1326"/>
                    <a:gd name="T10" fmla="*/ 0 60000 65536"/>
                    <a:gd name="T11" fmla="*/ 0 60000 65536"/>
                    <a:gd name="T12" fmla="*/ 0 60000 65536"/>
                    <a:gd name="T13" fmla="*/ 0 60000 65536"/>
                    <a:gd name="T14" fmla="*/ 0 60000 65536"/>
                    <a:gd name="T15" fmla="*/ 0 w 120"/>
                    <a:gd name="T16" fmla="*/ 0 h 1326"/>
                    <a:gd name="T17" fmla="*/ 120 w 120"/>
                    <a:gd name="T18" fmla="*/ 1326 h 1326"/>
                  </a:gdLst>
                  <a:ahLst/>
                  <a:cxnLst>
                    <a:cxn ang="T10">
                      <a:pos x="T0" y="T1"/>
                    </a:cxn>
                    <a:cxn ang="T11">
                      <a:pos x="T2" y="T3"/>
                    </a:cxn>
                    <a:cxn ang="T12">
                      <a:pos x="T4" y="T5"/>
                    </a:cxn>
                    <a:cxn ang="T13">
                      <a:pos x="T6" y="T7"/>
                    </a:cxn>
                    <a:cxn ang="T14">
                      <a:pos x="T8" y="T9"/>
                    </a:cxn>
                  </a:cxnLst>
                  <a:rect l="T15" t="T16" r="T17" b="T18"/>
                  <a:pathLst>
                    <a:path w="120" h="1326">
                      <a:moveTo>
                        <a:pt x="0" y="114"/>
                      </a:moveTo>
                      <a:lnTo>
                        <a:pt x="120" y="0"/>
                      </a:lnTo>
                      <a:lnTo>
                        <a:pt x="120" y="1212"/>
                      </a:lnTo>
                      <a:lnTo>
                        <a:pt x="0" y="1326"/>
                      </a:lnTo>
                      <a:lnTo>
                        <a:pt x="0" y="114"/>
                      </a:lnTo>
                      <a:close/>
                    </a:path>
                  </a:pathLst>
                </a:custGeom>
                <a:solidFill>
                  <a:srgbClr val="005A80"/>
                </a:solidFill>
                <a:ln w="9525">
                  <a:noFill/>
                  <a:round/>
                  <a:headEnd/>
                  <a:tailEnd/>
                </a:ln>
              </p:spPr>
              <p:txBody>
                <a:bodyPr/>
                <a:lstStyle/>
                <a:p>
                  <a:endParaRPr lang="zh-CN" altLang="en-US"/>
                </a:p>
              </p:txBody>
            </p:sp>
            <p:sp>
              <p:nvSpPr>
                <p:cNvPr id="490" name="Freeform 62"/>
                <p:cNvSpPr>
                  <a:spLocks noChangeAspect="1"/>
                </p:cNvSpPr>
                <p:nvPr/>
              </p:nvSpPr>
              <p:spPr bwMode="auto">
                <a:xfrm>
                  <a:off x="2293" y="2832"/>
                  <a:ext cx="30" cy="332"/>
                </a:xfrm>
                <a:custGeom>
                  <a:avLst/>
                  <a:gdLst>
                    <a:gd name="T0" fmla="*/ 0 w 120"/>
                    <a:gd name="T1" fmla="*/ 1 h 1326"/>
                    <a:gd name="T2" fmla="*/ 1 w 120"/>
                    <a:gd name="T3" fmla="*/ 0 h 1326"/>
                    <a:gd name="T4" fmla="*/ 1 w 120"/>
                    <a:gd name="T5" fmla="*/ 5 h 1326"/>
                    <a:gd name="T6" fmla="*/ 0 w 120"/>
                    <a:gd name="T7" fmla="*/ 5 h 1326"/>
                    <a:gd name="T8" fmla="*/ 0 w 120"/>
                    <a:gd name="T9" fmla="*/ 1 h 1326"/>
                    <a:gd name="T10" fmla="*/ 0 60000 65536"/>
                    <a:gd name="T11" fmla="*/ 0 60000 65536"/>
                    <a:gd name="T12" fmla="*/ 0 60000 65536"/>
                    <a:gd name="T13" fmla="*/ 0 60000 65536"/>
                    <a:gd name="T14" fmla="*/ 0 60000 65536"/>
                    <a:gd name="T15" fmla="*/ 0 w 120"/>
                    <a:gd name="T16" fmla="*/ 0 h 1326"/>
                    <a:gd name="T17" fmla="*/ 120 w 120"/>
                    <a:gd name="T18" fmla="*/ 1326 h 1326"/>
                  </a:gdLst>
                  <a:ahLst/>
                  <a:cxnLst>
                    <a:cxn ang="T10">
                      <a:pos x="T0" y="T1"/>
                    </a:cxn>
                    <a:cxn ang="T11">
                      <a:pos x="T2" y="T3"/>
                    </a:cxn>
                    <a:cxn ang="T12">
                      <a:pos x="T4" y="T5"/>
                    </a:cxn>
                    <a:cxn ang="T13">
                      <a:pos x="T6" y="T7"/>
                    </a:cxn>
                    <a:cxn ang="T14">
                      <a:pos x="T8" y="T9"/>
                    </a:cxn>
                  </a:cxnLst>
                  <a:rect l="T15" t="T16" r="T17" b="T18"/>
                  <a:pathLst>
                    <a:path w="120" h="1326">
                      <a:moveTo>
                        <a:pt x="0" y="114"/>
                      </a:moveTo>
                      <a:lnTo>
                        <a:pt x="120" y="0"/>
                      </a:lnTo>
                      <a:lnTo>
                        <a:pt x="120" y="1212"/>
                      </a:lnTo>
                      <a:lnTo>
                        <a:pt x="0" y="1326"/>
                      </a:lnTo>
                      <a:lnTo>
                        <a:pt x="0" y="114"/>
                      </a:lnTo>
                      <a:close/>
                    </a:path>
                  </a:pathLst>
                </a:custGeom>
                <a:solidFill>
                  <a:schemeClr val="accent2"/>
                </a:solidFill>
                <a:ln w="3175">
                  <a:solidFill>
                    <a:srgbClr val="AAE6FF"/>
                  </a:solidFill>
                  <a:round/>
                  <a:headEnd/>
                  <a:tailEnd/>
                </a:ln>
              </p:spPr>
              <p:txBody>
                <a:bodyPr/>
                <a:lstStyle/>
                <a:p>
                  <a:endParaRPr lang="zh-CN" altLang="en-US"/>
                </a:p>
              </p:txBody>
            </p:sp>
            <p:sp>
              <p:nvSpPr>
                <p:cNvPr id="491" name="Freeform 63"/>
                <p:cNvSpPr>
                  <a:spLocks noChangeAspect="1"/>
                </p:cNvSpPr>
                <p:nvPr/>
              </p:nvSpPr>
              <p:spPr bwMode="auto">
                <a:xfrm>
                  <a:off x="2276" y="2951"/>
                  <a:ext cx="73" cy="81"/>
                </a:xfrm>
                <a:custGeom>
                  <a:avLst/>
                  <a:gdLst>
                    <a:gd name="T0" fmla="*/ 0 w 291"/>
                    <a:gd name="T1" fmla="*/ 1 h 325"/>
                    <a:gd name="T2" fmla="*/ 0 w 291"/>
                    <a:gd name="T3" fmla="*/ 1 h 325"/>
                    <a:gd name="T4" fmla="*/ 1 w 291"/>
                    <a:gd name="T5" fmla="*/ 1 h 325"/>
                    <a:gd name="T6" fmla="*/ 1 w 291"/>
                    <a:gd name="T7" fmla="*/ 1 h 325"/>
                    <a:gd name="T8" fmla="*/ 1 w 291"/>
                    <a:gd name="T9" fmla="*/ 1 h 325"/>
                    <a:gd name="T10" fmla="*/ 1 w 291"/>
                    <a:gd name="T11" fmla="*/ 1 h 325"/>
                    <a:gd name="T12" fmla="*/ 1 w 291"/>
                    <a:gd name="T13" fmla="*/ 1 h 325"/>
                    <a:gd name="T14" fmla="*/ 1 w 291"/>
                    <a:gd name="T15" fmla="*/ 0 h 325"/>
                    <a:gd name="T16" fmla="*/ 1 w 291"/>
                    <a:gd name="T17" fmla="*/ 0 h 325"/>
                    <a:gd name="T18" fmla="*/ 1 w 291"/>
                    <a:gd name="T19" fmla="*/ 0 h 325"/>
                    <a:gd name="T20" fmla="*/ 1 w 291"/>
                    <a:gd name="T21" fmla="*/ 0 h 325"/>
                    <a:gd name="T22" fmla="*/ 1 w 291"/>
                    <a:gd name="T23" fmla="*/ 0 h 325"/>
                    <a:gd name="T24" fmla="*/ 1 w 291"/>
                    <a:gd name="T25" fmla="*/ 0 h 325"/>
                    <a:gd name="T26" fmla="*/ 0 w 291"/>
                    <a:gd name="T27" fmla="*/ 0 h 325"/>
                    <a:gd name="T28" fmla="*/ 0 w 291"/>
                    <a:gd name="T29" fmla="*/ 0 h 325"/>
                    <a:gd name="T30" fmla="*/ 0 w 291"/>
                    <a:gd name="T31" fmla="*/ 0 h 325"/>
                    <a:gd name="T32" fmla="*/ 0 w 291"/>
                    <a:gd name="T33" fmla="*/ 1 h 3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1"/>
                    <a:gd name="T52" fmla="*/ 0 h 325"/>
                    <a:gd name="T53" fmla="*/ 291 w 291"/>
                    <a:gd name="T54" fmla="*/ 325 h 3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1" h="325">
                      <a:moveTo>
                        <a:pt x="18" y="325"/>
                      </a:moveTo>
                      <a:lnTo>
                        <a:pt x="77" y="325"/>
                      </a:lnTo>
                      <a:lnTo>
                        <a:pt x="145" y="307"/>
                      </a:lnTo>
                      <a:lnTo>
                        <a:pt x="197" y="281"/>
                      </a:lnTo>
                      <a:lnTo>
                        <a:pt x="240" y="245"/>
                      </a:lnTo>
                      <a:lnTo>
                        <a:pt x="266" y="219"/>
                      </a:lnTo>
                      <a:lnTo>
                        <a:pt x="283" y="176"/>
                      </a:lnTo>
                      <a:lnTo>
                        <a:pt x="291" y="141"/>
                      </a:lnTo>
                      <a:lnTo>
                        <a:pt x="291" y="0"/>
                      </a:lnTo>
                      <a:lnTo>
                        <a:pt x="257" y="53"/>
                      </a:lnTo>
                      <a:lnTo>
                        <a:pt x="223" y="97"/>
                      </a:lnTo>
                      <a:lnTo>
                        <a:pt x="180" y="115"/>
                      </a:lnTo>
                      <a:lnTo>
                        <a:pt x="128" y="141"/>
                      </a:lnTo>
                      <a:lnTo>
                        <a:pt x="77" y="150"/>
                      </a:lnTo>
                      <a:lnTo>
                        <a:pt x="35" y="159"/>
                      </a:lnTo>
                      <a:lnTo>
                        <a:pt x="0" y="159"/>
                      </a:lnTo>
                      <a:lnTo>
                        <a:pt x="18" y="325"/>
                      </a:lnTo>
                      <a:close/>
                    </a:path>
                  </a:pathLst>
                </a:custGeom>
                <a:solidFill>
                  <a:srgbClr val="FFFFFF"/>
                </a:solidFill>
                <a:ln w="9525">
                  <a:noFill/>
                  <a:round/>
                  <a:headEnd/>
                  <a:tailEnd/>
                </a:ln>
              </p:spPr>
              <p:txBody>
                <a:bodyPr/>
                <a:lstStyle/>
                <a:p>
                  <a:endParaRPr lang="zh-CN" altLang="en-US"/>
                </a:p>
              </p:txBody>
            </p:sp>
            <p:sp>
              <p:nvSpPr>
                <p:cNvPr id="492" name="Freeform 64"/>
                <p:cNvSpPr>
                  <a:spLocks noChangeAspect="1"/>
                </p:cNvSpPr>
                <p:nvPr/>
              </p:nvSpPr>
              <p:spPr bwMode="auto">
                <a:xfrm>
                  <a:off x="2276" y="2951"/>
                  <a:ext cx="73" cy="81"/>
                </a:xfrm>
                <a:custGeom>
                  <a:avLst/>
                  <a:gdLst>
                    <a:gd name="T0" fmla="*/ 0 w 291"/>
                    <a:gd name="T1" fmla="*/ 1 h 325"/>
                    <a:gd name="T2" fmla="*/ 0 w 291"/>
                    <a:gd name="T3" fmla="*/ 1 h 325"/>
                    <a:gd name="T4" fmla="*/ 1 w 291"/>
                    <a:gd name="T5" fmla="*/ 1 h 325"/>
                    <a:gd name="T6" fmla="*/ 1 w 291"/>
                    <a:gd name="T7" fmla="*/ 1 h 325"/>
                    <a:gd name="T8" fmla="*/ 1 w 291"/>
                    <a:gd name="T9" fmla="*/ 1 h 325"/>
                    <a:gd name="T10" fmla="*/ 1 w 291"/>
                    <a:gd name="T11" fmla="*/ 1 h 325"/>
                    <a:gd name="T12" fmla="*/ 1 w 291"/>
                    <a:gd name="T13" fmla="*/ 1 h 325"/>
                    <a:gd name="T14" fmla="*/ 1 w 291"/>
                    <a:gd name="T15" fmla="*/ 0 h 325"/>
                    <a:gd name="T16" fmla="*/ 1 w 291"/>
                    <a:gd name="T17" fmla="*/ 0 h 325"/>
                    <a:gd name="T18" fmla="*/ 1 w 291"/>
                    <a:gd name="T19" fmla="*/ 0 h 325"/>
                    <a:gd name="T20" fmla="*/ 1 w 291"/>
                    <a:gd name="T21" fmla="*/ 0 h 325"/>
                    <a:gd name="T22" fmla="*/ 1 w 291"/>
                    <a:gd name="T23" fmla="*/ 0 h 325"/>
                    <a:gd name="T24" fmla="*/ 1 w 291"/>
                    <a:gd name="T25" fmla="*/ 0 h 325"/>
                    <a:gd name="T26" fmla="*/ 0 w 291"/>
                    <a:gd name="T27" fmla="*/ 0 h 325"/>
                    <a:gd name="T28" fmla="*/ 0 w 291"/>
                    <a:gd name="T29" fmla="*/ 0 h 325"/>
                    <a:gd name="T30" fmla="*/ 0 w 291"/>
                    <a:gd name="T31" fmla="*/ 0 h 325"/>
                    <a:gd name="T32" fmla="*/ 0 w 291"/>
                    <a:gd name="T33" fmla="*/ 1 h 3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1"/>
                    <a:gd name="T52" fmla="*/ 0 h 325"/>
                    <a:gd name="T53" fmla="*/ 291 w 291"/>
                    <a:gd name="T54" fmla="*/ 325 h 3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1" h="325">
                      <a:moveTo>
                        <a:pt x="18" y="325"/>
                      </a:moveTo>
                      <a:lnTo>
                        <a:pt x="77" y="325"/>
                      </a:lnTo>
                      <a:lnTo>
                        <a:pt x="145" y="307"/>
                      </a:lnTo>
                      <a:lnTo>
                        <a:pt x="197" y="281"/>
                      </a:lnTo>
                      <a:lnTo>
                        <a:pt x="240" y="245"/>
                      </a:lnTo>
                      <a:lnTo>
                        <a:pt x="266" y="219"/>
                      </a:lnTo>
                      <a:lnTo>
                        <a:pt x="283" y="176"/>
                      </a:lnTo>
                      <a:lnTo>
                        <a:pt x="291" y="141"/>
                      </a:lnTo>
                      <a:lnTo>
                        <a:pt x="291" y="0"/>
                      </a:lnTo>
                      <a:lnTo>
                        <a:pt x="257" y="53"/>
                      </a:lnTo>
                      <a:lnTo>
                        <a:pt x="223" y="97"/>
                      </a:lnTo>
                      <a:lnTo>
                        <a:pt x="180" y="115"/>
                      </a:lnTo>
                      <a:lnTo>
                        <a:pt x="128" y="141"/>
                      </a:lnTo>
                      <a:lnTo>
                        <a:pt x="77" y="150"/>
                      </a:lnTo>
                      <a:lnTo>
                        <a:pt x="35" y="159"/>
                      </a:lnTo>
                      <a:lnTo>
                        <a:pt x="0" y="159"/>
                      </a:lnTo>
                      <a:lnTo>
                        <a:pt x="18" y="325"/>
                      </a:lnTo>
                      <a:close/>
                    </a:path>
                  </a:pathLst>
                </a:custGeom>
                <a:solidFill>
                  <a:srgbClr val="FFFFFF"/>
                </a:solidFill>
                <a:ln w="9525">
                  <a:noFill/>
                  <a:round/>
                  <a:headEnd/>
                  <a:tailEnd/>
                </a:ln>
              </p:spPr>
              <p:txBody>
                <a:bodyPr/>
                <a:lstStyle/>
                <a:p>
                  <a:endParaRPr lang="zh-CN" altLang="en-US"/>
                </a:p>
              </p:txBody>
            </p:sp>
            <p:sp>
              <p:nvSpPr>
                <p:cNvPr id="493" name="Arc 65"/>
                <p:cNvSpPr>
                  <a:spLocks noChangeAspect="1"/>
                </p:cNvSpPr>
                <p:nvPr/>
              </p:nvSpPr>
              <p:spPr bwMode="auto">
                <a:xfrm>
                  <a:off x="2278" y="2986"/>
                  <a:ext cx="70" cy="47"/>
                </a:xfrm>
                <a:custGeom>
                  <a:avLst/>
                  <a:gdLst>
                    <a:gd name="T0" fmla="*/ 0 w 21904"/>
                    <a:gd name="T1" fmla="*/ 0 h 21600"/>
                    <a:gd name="T2" fmla="*/ 0 w 21904"/>
                    <a:gd name="T3" fmla="*/ 0 h 21600"/>
                    <a:gd name="T4" fmla="*/ 0 w 21904"/>
                    <a:gd name="T5" fmla="*/ 0 h 21600"/>
                    <a:gd name="T6" fmla="*/ 0 60000 65536"/>
                    <a:gd name="T7" fmla="*/ 0 60000 65536"/>
                    <a:gd name="T8" fmla="*/ 0 60000 65536"/>
                    <a:gd name="T9" fmla="*/ 0 w 21904"/>
                    <a:gd name="T10" fmla="*/ 0 h 21600"/>
                    <a:gd name="T11" fmla="*/ 21904 w 21904"/>
                    <a:gd name="T12" fmla="*/ 21600 h 21600"/>
                  </a:gdLst>
                  <a:ahLst/>
                  <a:cxnLst>
                    <a:cxn ang="T6">
                      <a:pos x="T0" y="T1"/>
                    </a:cxn>
                    <a:cxn ang="T7">
                      <a:pos x="T2" y="T3"/>
                    </a:cxn>
                    <a:cxn ang="T8">
                      <a:pos x="T4" y="T5"/>
                    </a:cxn>
                  </a:cxnLst>
                  <a:rect l="T9" t="T10" r="T11" b="T12"/>
                  <a:pathLst>
                    <a:path w="21904" h="21600" fill="none" extrusionOk="0">
                      <a:moveTo>
                        <a:pt x="21904" y="0"/>
                      </a:moveTo>
                      <a:cubicBezTo>
                        <a:pt x="21904" y="11929"/>
                        <a:pt x="12233" y="21600"/>
                        <a:pt x="304" y="21600"/>
                      </a:cubicBezTo>
                      <a:cubicBezTo>
                        <a:pt x="202" y="21600"/>
                        <a:pt x="101" y="21599"/>
                        <a:pt x="0" y="21597"/>
                      </a:cubicBezTo>
                    </a:path>
                    <a:path w="21904" h="21600" stroke="0" extrusionOk="0">
                      <a:moveTo>
                        <a:pt x="21904" y="0"/>
                      </a:moveTo>
                      <a:cubicBezTo>
                        <a:pt x="21904" y="11929"/>
                        <a:pt x="12233" y="21600"/>
                        <a:pt x="304" y="21600"/>
                      </a:cubicBezTo>
                      <a:cubicBezTo>
                        <a:pt x="202" y="21600"/>
                        <a:pt x="101" y="21599"/>
                        <a:pt x="0" y="21597"/>
                      </a:cubicBezTo>
                      <a:lnTo>
                        <a:pt x="304" y="0"/>
                      </a:lnTo>
                      <a:close/>
                    </a:path>
                  </a:pathLst>
                </a:custGeom>
                <a:solidFill>
                  <a:srgbClr val="FFFFFF"/>
                </a:solidFill>
                <a:ln w="3175">
                  <a:solidFill>
                    <a:srgbClr val="000000"/>
                  </a:solidFill>
                  <a:round/>
                  <a:headEnd/>
                  <a:tailEnd/>
                </a:ln>
              </p:spPr>
              <p:txBody>
                <a:bodyPr/>
                <a:lstStyle/>
                <a:p>
                  <a:endParaRPr lang="zh-CN" altLang="en-US"/>
                </a:p>
              </p:txBody>
            </p:sp>
            <p:sp>
              <p:nvSpPr>
                <p:cNvPr id="494" name="Line 66"/>
                <p:cNvSpPr>
                  <a:spLocks noChangeAspect="1" noChangeShapeType="1"/>
                </p:cNvSpPr>
                <p:nvPr/>
              </p:nvSpPr>
              <p:spPr bwMode="auto">
                <a:xfrm flipV="1">
                  <a:off x="2347" y="2946"/>
                  <a:ext cx="1" cy="39"/>
                </a:xfrm>
                <a:prstGeom prst="line">
                  <a:avLst/>
                </a:prstGeom>
                <a:noFill/>
                <a:ln w="3175">
                  <a:solidFill>
                    <a:srgbClr val="000000"/>
                  </a:solidFill>
                  <a:round/>
                  <a:headEnd/>
                  <a:tailEnd/>
                </a:ln>
              </p:spPr>
              <p:txBody>
                <a:bodyPr/>
                <a:lstStyle/>
                <a:p>
                  <a:endParaRPr lang="zh-CN" altLang="en-US"/>
                </a:p>
              </p:txBody>
            </p:sp>
            <p:sp>
              <p:nvSpPr>
                <p:cNvPr id="495" name="Freeform 67"/>
                <p:cNvSpPr>
                  <a:spLocks noChangeAspect="1"/>
                </p:cNvSpPr>
                <p:nvPr/>
              </p:nvSpPr>
              <p:spPr bwMode="auto">
                <a:xfrm>
                  <a:off x="2233" y="2973"/>
                  <a:ext cx="47" cy="72"/>
                </a:xfrm>
                <a:custGeom>
                  <a:avLst/>
                  <a:gdLst>
                    <a:gd name="T0" fmla="*/ 1 w 189"/>
                    <a:gd name="T1" fmla="*/ 1 h 289"/>
                    <a:gd name="T2" fmla="*/ 1 w 189"/>
                    <a:gd name="T3" fmla="*/ 1 h 289"/>
                    <a:gd name="T4" fmla="*/ 0 w 189"/>
                    <a:gd name="T5" fmla="*/ 0 h 289"/>
                    <a:gd name="T6" fmla="*/ 1 w 189"/>
                    <a:gd name="T7" fmla="*/ 0 h 289"/>
                    <a:gd name="T8" fmla="*/ 1 w 189"/>
                    <a:gd name="T9" fmla="*/ 0 h 289"/>
                    <a:gd name="T10" fmla="*/ 1 w 189"/>
                    <a:gd name="T11" fmla="*/ 1 h 289"/>
                    <a:gd name="T12" fmla="*/ 0 60000 65536"/>
                    <a:gd name="T13" fmla="*/ 0 60000 65536"/>
                    <a:gd name="T14" fmla="*/ 0 60000 65536"/>
                    <a:gd name="T15" fmla="*/ 0 60000 65536"/>
                    <a:gd name="T16" fmla="*/ 0 60000 65536"/>
                    <a:gd name="T17" fmla="*/ 0 60000 65536"/>
                    <a:gd name="T18" fmla="*/ 0 w 189"/>
                    <a:gd name="T19" fmla="*/ 0 h 289"/>
                    <a:gd name="T20" fmla="*/ 189 w 189"/>
                    <a:gd name="T21" fmla="*/ 289 h 289"/>
                  </a:gdLst>
                  <a:ahLst/>
                  <a:cxnLst>
                    <a:cxn ang="T12">
                      <a:pos x="T0" y="T1"/>
                    </a:cxn>
                    <a:cxn ang="T13">
                      <a:pos x="T2" y="T3"/>
                    </a:cxn>
                    <a:cxn ang="T14">
                      <a:pos x="T4" y="T5"/>
                    </a:cxn>
                    <a:cxn ang="T15">
                      <a:pos x="T6" y="T7"/>
                    </a:cxn>
                    <a:cxn ang="T16">
                      <a:pos x="T8" y="T9"/>
                    </a:cxn>
                    <a:cxn ang="T17">
                      <a:pos x="T10" y="T11"/>
                    </a:cxn>
                  </a:cxnLst>
                  <a:rect l="T18" t="T19" r="T20" b="T21"/>
                  <a:pathLst>
                    <a:path w="189" h="289">
                      <a:moveTo>
                        <a:pt x="189" y="237"/>
                      </a:moveTo>
                      <a:lnTo>
                        <a:pt x="189" y="289"/>
                      </a:lnTo>
                      <a:lnTo>
                        <a:pt x="0" y="149"/>
                      </a:lnTo>
                      <a:lnTo>
                        <a:pt x="189" y="0"/>
                      </a:lnTo>
                      <a:lnTo>
                        <a:pt x="189" y="62"/>
                      </a:lnTo>
                      <a:lnTo>
                        <a:pt x="189" y="237"/>
                      </a:lnTo>
                      <a:close/>
                    </a:path>
                  </a:pathLst>
                </a:custGeom>
                <a:solidFill>
                  <a:srgbClr val="FFFFFF"/>
                </a:solidFill>
                <a:ln w="9525">
                  <a:noFill/>
                  <a:round/>
                  <a:headEnd/>
                  <a:tailEnd/>
                </a:ln>
              </p:spPr>
              <p:txBody>
                <a:bodyPr/>
                <a:lstStyle/>
                <a:p>
                  <a:endParaRPr lang="zh-CN" altLang="en-US"/>
                </a:p>
              </p:txBody>
            </p:sp>
            <p:sp>
              <p:nvSpPr>
                <p:cNvPr id="496" name="Freeform 68"/>
                <p:cNvSpPr>
                  <a:spLocks noChangeAspect="1"/>
                </p:cNvSpPr>
                <p:nvPr/>
              </p:nvSpPr>
              <p:spPr bwMode="auto">
                <a:xfrm>
                  <a:off x="2233" y="2973"/>
                  <a:ext cx="47" cy="72"/>
                </a:xfrm>
                <a:custGeom>
                  <a:avLst/>
                  <a:gdLst>
                    <a:gd name="T0" fmla="*/ 1 w 189"/>
                    <a:gd name="T1" fmla="*/ 1 h 289"/>
                    <a:gd name="T2" fmla="*/ 1 w 189"/>
                    <a:gd name="T3" fmla="*/ 1 h 289"/>
                    <a:gd name="T4" fmla="*/ 0 w 189"/>
                    <a:gd name="T5" fmla="*/ 0 h 289"/>
                    <a:gd name="T6" fmla="*/ 1 w 189"/>
                    <a:gd name="T7" fmla="*/ 0 h 289"/>
                    <a:gd name="T8" fmla="*/ 1 w 189"/>
                    <a:gd name="T9" fmla="*/ 0 h 289"/>
                    <a:gd name="T10" fmla="*/ 1 w 189"/>
                    <a:gd name="T11" fmla="*/ 1 h 289"/>
                    <a:gd name="T12" fmla="*/ 0 60000 65536"/>
                    <a:gd name="T13" fmla="*/ 0 60000 65536"/>
                    <a:gd name="T14" fmla="*/ 0 60000 65536"/>
                    <a:gd name="T15" fmla="*/ 0 60000 65536"/>
                    <a:gd name="T16" fmla="*/ 0 60000 65536"/>
                    <a:gd name="T17" fmla="*/ 0 60000 65536"/>
                    <a:gd name="T18" fmla="*/ 0 w 189"/>
                    <a:gd name="T19" fmla="*/ 0 h 289"/>
                    <a:gd name="T20" fmla="*/ 189 w 189"/>
                    <a:gd name="T21" fmla="*/ 289 h 289"/>
                  </a:gdLst>
                  <a:ahLst/>
                  <a:cxnLst>
                    <a:cxn ang="T12">
                      <a:pos x="T0" y="T1"/>
                    </a:cxn>
                    <a:cxn ang="T13">
                      <a:pos x="T2" y="T3"/>
                    </a:cxn>
                    <a:cxn ang="T14">
                      <a:pos x="T4" y="T5"/>
                    </a:cxn>
                    <a:cxn ang="T15">
                      <a:pos x="T6" y="T7"/>
                    </a:cxn>
                    <a:cxn ang="T16">
                      <a:pos x="T8" y="T9"/>
                    </a:cxn>
                    <a:cxn ang="T17">
                      <a:pos x="T10" y="T11"/>
                    </a:cxn>
                  </a:cxnLst>
                  <a:rect l="T18" t="T19" r="T20" b="T21"/>
                  <a:pathLst>
                    <a:path w="189" h="289">
                      <a:moveTo>
                        <a:pt x="189" y="237"/>
                      </a:moveTo>
                      <a:lnTo>
                        <a:pt x="189" y="289"/>
                      </a:lnTo>
                      <a:lnTo>
                        <a:pt x="0" y="149"/>
                      </a:lnTo>
                      <a:lnTo>
                        <a:pt x="189" y="0"/>
                      </a:lnTo>
                      <a:lnTo>
                        <a:pt x="189" y="62"/>
                      </a:lnTo>
                      <a:lnTo>
                        <a:pt x="189" y="237"/>
                      </a:lnTo>
                      <a:close/>
                    </a:path>
                  </a:pathLst>
                </a:custGeom>
                <a:solidFill>
                  <a:srgbClr val="FFFFFF"/>
                </a:solidFill>
                <a:ln w="9525">
                  <a:noFill/>
                  <a:round/>
                  <a:headEnd/>
                  <a:tailEnd/>
                </a:ln>
              </p:spPr>
              <p:txBody>
                <a:bodyPr/>
                <a:lstStyle/>
                <a:p>
                  <a:endParaRPr lang="zh-CN" altLang="en-US"/>
                </a:p>
              </p:txBody>
            </p:sp>
            <p:sp>
              <p:nvSpPr>
                <p:cNvPr id="497" name="Freeform 69"/>
                <p:cNvSpPr>
                  <a:spLocks noChangeAspect="1"/>
                </p:cNvSpPr>
                <p:nvPr/>
              </p:nvSpPr>
              <p:spPr bwMode="auto">
                <a:xfrm>
                  <a:off x="2233" y="2973"/>
                  <a:ext cx="47" cy="72"/>
                </a:xfrm>
                <a:custGeom>
                  <a:avLst/>
                  <a:gdLst>
                    <a:gd name="T0" fmla="*/ 1 w 189"/>
                    <a:gd name="T1" fmla="*/ 1 h 289"/>
                    <a:gd name="T2" fmla="*/ 1 w 189"/>
                    <a:gd name="T3" fmla="*/ 1 h 289"/>
                    <a:gd name="T4" fmla="*/ 0 w 189"/>
                    <a:gd name="T5" fmla="*/ 0 h 289"/>
                    <a:gd name="T6" fmla="*/ 1 w 189"/>
                    <a:gd name="T7" fmla="*/ 0 h 289"/>
                    <a:gd name="T8" fmla="*/ 1 w 189"/>
                    <a:gd name="T9" fmla="*/ 0 h 289"/>
                    <a:gd name="T10" fmla="*/ 0 60000 65536"/>
                    <a:gd name="T11" fmla="*/ 0 60000 65536"/>
                    <a:gd name="T12" fmla="*/ 0 60000 65536"/>
                    <a:gd name="T13" fmla="*/ 0 60000 65536"/>
                    <a:gd name="T14" fmla="*/ 0 60000 65536"/>
                    <a:gd name="T15" fmla="*/ 0 w 189"/>
                    <a:gd name="T16" fmla="*/ 0 h 289"/>
                    <a:gd name="T17" fmla="*/ 189 w 189"/>
                    <a:gd name="T18" fmla="*/ 289 h 289"/>
                  </a:gdLst>
                  <a:ahLst/>
                  <a:cxnLst>
                    <a:cxn ang="T10">
                      <a:pos x="T0" y="T1"/>
                    </a:cxn>
                    <a:cxn ang="T11">
                      <a:pos x="T2" y="T3"/>
                    </a:cxn>
                    <a:cxn ang="T12">
                      <a:pos x="T4" y="T5"/>
                    </a:cxn>
                    <a:cxn ang="T13">
                      <a:pos x="T6" y="T7"/>
                    </a:cxn>
                    <a:cxn ang="T14">
                      <a:pos x="T8" y="T9"/>
                    </a:cxn>
                  </a:cxnLst>
                  <a:rect l="T15" t="T16" r="T17" b="T18"/>
                  <a:pathLst>
                    <a:path w="189" h="289">
                      <a:moveTo>
                        <a:pt x="189" y="237"/>
                      </a:moveTo>
                      <a:lnTo>
                        <a:pt x="189" y="289"/>
                      </a:lnTo>
                      <a:lnTo>
                        <a:pt x="0" y="149"/>
                      </a:lnTo>
                      <a:lnTo>
                        <a:pt x="189" y="0"/>
                      </a:lnTo>
                      <a:lnTo>
                        <a:pt x="189" y="62"/>
                      </a:lnTo>
                    </a:path>
                  </a:pathLst>
                </a:custGeom>
                <a:noFill/>
                <a:ln w="3175">
                  <a:solidFill>
                    <a:srgbClr val="000000"/>
                  </a:solidFill>
                  <a:round/>
                  <a:headEnd/>
                  <a:tailEnd/>
                </a:ln>
              </p:spPr>
              <p:txBody>
                <a:bodyPr/>
                <a:lstStyle/>
                <a:p>
                  <a:endParaRPr lang="zh-CN" altLang="en-US"/>
                </a:p>
              </p:txBody>
            </p:sp>
            <p:sp>
              <p:nvSpPr>
                <p:cNvPr id="498" name="Arc 70"/>
                <p:cNvSpPr>
                  <a:spLocks noChangeAspect="1"/>
                </p:cNvSpPr>
                <p:nvPr/>
              </p:nvSpPr>
              <p:spPr bwMode="auto">
                <a:xfrm>
                  <a:off x="2278" y="2914"/>
                  <a:ext cx="70" cy="75"/>
                </a:xfrm>
                <a:custGeom>
                  <a:avLst/>
                  <a:gdLst>
                    <a:gd name="T0" fmla="*/ 0 w 21904"/>
                    <a:gd name="T1" fmla="*/ 0 h 35969"/>
                    <a:gd name="T2" fmla="*/ 0 w 21904"/>
                    <a:gd name="T3" fmla="*/ 0 h 35969"/>
                    <a:gd name="T4" fmla="*/ 0 w 21904"/>
                    <a:gd name="T5" fmla="*/ 0 h 35969"/>
                    <a:gd name="T6" fmla="*/ 0 60000 65536"/>
                    <a:gd name="T7" fmla="*/ 0 60000 65536"/>
                    <a:gd name="T8" fmla="*/ 0 60000 65536"/>
                    <a:gd name="T9" fmla="*/ 0 w 21904"/>
                    <a:gd name="T10" fmla="*/ 0 h 35969"/>
                    <a:gd name="T11" fmla="*/ 21904 w 21904"/>
                    <a:gd name="T12" fmla="*/ 35969 h 35969"/>
                  </a:gdLst>
                  <a:ahLst/>
                  <a:cxnLst>
                    <a:cxn ang="T6">
                      <a:pos x="T0" y="T1"/>
                    </a:cxn>
                    <a:cxn ang="T7">
                      <a:pos x="T2" y="T3"/>
                    </a:cxn>
                    <a:cxn ang="T8">
                      <a:pos x="T4" y="T5"/>
                    </a:cxn>
                  </a:cxnLst>
                  <a:rect l="T9" t="T10" r="T11" b="T12"/>
                  <a:pathLst>
                    <a:path w="21904" h="35969" fill="none" extrusionOk="0">
                      <a:moveTo>
                        <a:pt x="16431" y="-1"/>
                      </a:moveTo>
                      <a:cubicBezTo>
                        <a:pt x="19956" y="3956"/>
                        <a:pt x="21904" y="9070"/>
                        <a:pt x="21904" y="14369"/>
                      </a:cubicBezTo>
                      <a:cubicBezTo>
                        <a:pt x="21904" y="26298"/>
                        <a:pt x="12233" y="35969"/>
                        <a:pt x="304" y="35969"/>
                      </a:cubicBezTo>
                      <a:cubicBezTo>
                        <a:pt x="202" y="35969"/>
                        <a:pt x="101" y="35968"/>
                        <a:pt x="0" y="35966"/>
                      </a:cubicBezTo>
                    </a:path>
                    <a:path w="21904" h="35969" stroke="0" extrusionOk="0">
                      <a:moveTo>
                        <a:pt x="16431" y="-1"/>
                      </a:moveTo>
                      <a:cubicBezTo>
                        <a:pt x="19956" y="3956"/>
                        <a:pt x="21904" y="9070"/>
                        <a:pt x="21904" y="14369"/>
                      </a:cubicBezTo>
                      <a:cubicBezTo>
                        <a:pt x="21904" y="26298"/>
                        <a:pt x="12233" y="35969"/>
                        <a:pt x="304" y="35969"/>
                      </a:cubicBezTo>
                      <a:cubicBezTo>
                        <a:pt x="202" y="35969"/>
                        <a:pt x="101" y="35968"/>
                        <a:pt x="0" y="35966"/>
                      </a:cubicBezTo>
                      <a:lnTo>
                        <a:pt x="304" y="14369"/>
                      </a:lnTo>
                      <a:close/>
                    </a:path>
                  </a:pathLst>
                </a:custGeom>
                <a:solidFill>
                  <a:srgbClr val="FFFFFF"/>
                </a:solidFill>
                <a:ln w="3175">
                  <a:solidFill>
                    <a:srgbClr val="000000"/>
                  </a:solidFill>
                  <a:round/>
                  <a:headEnd/>
                  <a:tailEnd/>
                </a:ln>
              </p:spPr>
              <p:txBody>
                <a:bodyPr/>
                <a:lstStyle/>
                <a:p>
                  <a:endParaRPr lang="zh-CN" altLang="en-US"/>
                </a:p>
              </p:txBody>
            </p:sp>
            <p:sp>
              <p:nvSpPr>
                <p:cNvPr id="499" name="Freeform 71"/>
                <p:cNvSpPr>
                  <a:spLocks noChangeAspect="1"/>
                </p:cNvSpPr>
                <p:nvPr/>
              </p:nvSpPr>
              <p:spPr bwMode="auto">
                <a:xfrm>
                  <a:off x="2113" y="2990"/>
                  <a:ext cx="69" cy="83"/>
                </a:xfrm>
                <a:custGeom>
                  <a:avLst/>
                  <a:gdLst>
                    <a:gd name="T0" fmla="*/ 1 w 274"/>
                    <a:gd name="T1" fmla="*/ 0 h 332"/>
                    <a:gd name="T2" fmla="*/ 1 w 274"/>
                    <a:gd name="T3" fmla="*/ 0 h 332"/>
                    <a:gd name="T4" fmla="*/ 1 w 274"/>
                    <a:gd name="T5" fmla="*/ 0 h 332"/>
                    <a:gd name="T6" fmla="*/ 1 w 274"/>
                    <a:gd name="T7" fmla="*/ 0 h 332"/>
                    <a:gd name="T8" fmla="*/ 0 w 274"/>
                    <a:gd name="T9" fmla="*/ 0 h 332"/>
                    <a:gd name="T10" fmla="*/ 0 w 274"/>
                    <a:gd name="T11" fmla="*/ 1 h 332"/>
                    <a:gd name="T12" fmla="*/ 0 w 274"/>
                    <a:gd name="T13" fmla="*/ 1 h 332"/>
                    <a:gd name="T14" fmla="*/ 0 w 274"/>
                    <a:gd name="T15" fmla="*/ 1 h 332"/>
                    <a:gd name="T16" fmla="*/ 0 w 274"/>
                    <a:gd name="T17" fmla="*/ 1 h 332"/>
                    <a:gd name="T18" fmla="*/ 0 w 274"/>
                    <a:gd name="T19" fmla="*/ 1 h 332"/>
                    <a:gd name="T20" fmla="*/ 0 w 274"/>
                    <a:gd name="T21" fmla="*/ 1 h 332"/>
                    <a:gd name="T22" fmla="*/ 1 w 274"/>
                    <a:gd name="T23" fmla="*/ 1 h 332"/>
                    <a:gd name="T24" fmla="*/ 1 w 274"/>
                    <a:gd name="T25" fmla="*/ 1 h 332"/>
                    <a:gd name="T26" fmla="*/ 1 w 274"/>
                    <a:gd name="T27" fmla="*/ 1 h 332"/>
                    <a:gd name="T28" fmla="*/ 1 w 274"/>
                    <a:gd name="T29" fmla="*/ 1 h 332"/>
                    <a:gd name="T30" fmla="*/ 1 w 274"/>
                    <a:gd name="T31" fmla="*/ 0 h 3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4"/>
                    <a:gd name="T49" fmla="*/ 0 h 332"/>
                    <a:gd name="T50" fmla="*/ 274 w 274"/>
                    <a:gd name="T51" fmla="*/ 332 h 33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4" h="332">
                      <a:moveTo>
                        <a:pt x="274" y="0"/>
                      </a:moveTo>
                      <a:lnTo>
                        <a:pt x="206" y="8"/>
                      </a:lnTo>
                      <a:lnTo>
                        <a:pt x="146" y="26"/>
                      </a:lnTo>
                      <a:lnTo>
                        <a:pt x="94" y="42"/>
                      </a:lnTo>
                      <a:lnTo>
                        <a:pt x="51" y="78"/>
                      </a:lnTo>
                      <a:lnTo>
                        <a:pt x="25" y="113"/>
                      </a:lnTo>
                      <a:lnTo>
                        <a:pt x="8" y="148"/>
                      </a:lnTo>
                      <a:lnTo>
                        <a:pt x="0" y="192"/>
                      </a:lnTo>
                      <a:lnTo>
                        <a:pt x="0" y="332"/>
                      </a:lnTo>
                      <a:lnTo>
                        <a:pt x="25" y="270"/>
                      </a:lnTo>
                      <a:lnTo>
                        <a:pt x="60" y="236"/>
                      </a:lnTo>
                      <a:lnTo>
                        <a:pt x="103" y="210"/>
                      </a:lnTo>
                      <a:lnTo>
                        <a:pt x="163" y="183"/>
                      </a:lnTo>
                      <a:lnTo>
                        <a:pt x="214" y="174"/>
                      </a:lnTo>
                      <a:lnTo>
                        <a:pt x="266" y="174"/>
                      </a:lnTo>
                      <a:lnTo>
                        <a:pt x="274" y="0"/>
                      </a:lnTo>
                      <a:close/>
                    </a:path>
                  </a:pathLst>
                </a:custGeom>
                <a:solidFill>
                  <a:srgbClr val="FFFFFF"/>
                </a:solidFill>
                <a:ln w="9525">
                  <a:noFill/>
                  <a:round/>
                  <a:headEnd/>
                  <a:tailEnd/>
                </a:ln>
              </p:spPr>
              <p:txBody>
                <a:bodyPr/>
                <a:lstStyle/>
                <a:p>
                  <a:endParaRPr lang="zh-CN" altLang="en-US"/>
                </a:p>
              </p:txBody>
            </p:sp>
            <p:sp>
              <p:nvSpPr>
                <p:cNvPr id="500" name="Freeform 72"/>
                <p:cNvSpPr>
                  <a:spLocks noChangeAspect="1"/>
                </p:cNvSpPr>
                <p:nvPr/>
              </p:nvSpPr>
              <p:spPr bwMode="auto">
                <a:xfrm>
                  <a:off x="2113" y="2990"/>
                  <a:ext cx="69" cy="83"/>
                </a:xfrm>
                <a:custGeom>
                  <a:avLst/>
                  <a:gdLst>
                    <a:gd name="T0" fmla="*/ 1 w 274"/>
                    <a:gd name="T1" fmla="*/ 0 h 332"/>
                    <a:gd name="T2" fmla="*/ 1 w 274"/>
                    <a:gd name="T3" fmla="*/ 0 h 332"/>
                    <a:gd name="T4" fmla="*/ 1 w 274"/>
                    <a:gd name="T5" fmla="*/ 0 h 332"/>
                    <a:gd name="T6" fmla="*/ 1 w 274"/>
                    <a:gd name="T7" fmla="*/ 0 h 332"/>
                    <a:gd name="T8" fmla="*/ 0 w 274"/>
                    <a:gd name="T9" fmla="*/ 0 h 332"/>
                    <a:gd name="T10" fmla="*/ 0 w 274"/>
                    <a:gd name="T11" fmla="*/ 1 h 332"/>
                    <a:gd name="T12" fmla="*/ 0 w 274"/>
                    <a:gd name="T13" fmla="*/ 1 h 332"/>
                    <a:gd name="T14" fmla="*/ 0 w 274"/>
                    <a:gd name="T15" fmla="*/ 1 h 332"/>
                    <a:gd name="T16" fmla="*/ 0 w 274"/>
                    <a:gd name="T17" fmla="*/ 1 h 332"/>
                    <a:gd name="T18" fmla="*/ 0 w 274"/>
                    <a:gd name="T19" fmla="*/ 1 h 332"/>
                    <a:gd name="T20" fmla="*/ 0 w 274"/>
                    <a:gd name="T21" fmla="*/ 1 h 332"/>
                    <a:gd name="T22" fmla="*/ 1 w 274"/>
                    <a:gd name="T23" fmla="*/ 1 h 332"/>
                    <a:gd name="T24" fmla="*/ 1 w 274"/>
                    <a:gd name="T25" fmla="*/ 1 h 332"/>
                    <a:gd name="T26" fmla="*/ 1 w 274"/>
                    <a:gd name="T27" fmla="*/ 1 h 332"/>
                    <a:gd name="T28" fmla="*/ 1 w 274"/>
                    <a:gd name="T29" fmla="*/ 1 h 332"/>
                    <a:gd name="T30" fmla="*/ 1 w 274"/>
                    <a:gd name="T31" fmla="*/ 0 h 3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4"/>
                    <a:gd name="T49" fmla="*/ 0 h 332"/>
                    <a:gd name="T50" fmla="*/ 274 w 274"/>
                    <a:gd name="T51" fmla="*/ 332 h 33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4" h="332">
                      <a:moveTo>
                        <a:pt x="274" y="0"/>
                      </a:moveTo>
                      <a:lnTo>
                        <a:pt x="206" y="8"/>
                      </a:lnTo>
                      <a:lnTo>
                        <a:pt x="146" y="26"/>
                      </a:lnTo>
                      <a:lnTo>
                        <a:pt x="94" y="42"/>
                      </a:lnTo>
                      <a:lnTo>
                        <a:pt x="51" y="78"/>
                      </a:lnTo>
                      <a:lnTo>
                        <a:pt x="25" y="113"/>
                      </a:lnTo>
                      <a:lnTo>
                        <a:pt x="8" y="148"/>
                      </a:lnTo>
                      <a:lnTo>
                        <a:pt x="0" y="192"/>
                      </a:lnTo>
                      <a:lnTo>
                        <a:pt x="0" y="332"/>
                      </a:lnTo>
                      <a:lnTo>
                        <a:pt x="25" y="270"/>
                      </a:lnTo>
                      <a:lnTo>
                        <a:pt x="60" y="236"/>
                      </a:lnTo>
                      <a:lnTo>
                        <a:pt x="103" y="210"/>
                      </a:lnTo>
                      <a:lnTo>
                        <a:pt x="163" y="183"/>
                      </a:lnTo>
                      <a:lnTo>
                        <a:pt x="214" y="174"/>
                      </a:lnTo>
                      <a:lnTo>
                        <a:pt x="266" y="174"/>
                      </a:lnTo>
                      <a:lnTo>
                        <a:pt x="274" y="0"/>
                      </a:lnTo>
                      <a:close/>
                    </a:path>
                  </a:pathLst>
                </a:custGeom>
                <a:solidFill>
                  <a:srgbClr val="FFFFFF"/>
                </a:solidFill>
                <a:ln w="9525">
                  <a:noFill/>
                  <a:round/>
                  <a:headEnd/>
                  <a:tailEnd/>
                </a:ln>
              </p:spPr>
              <p:txBody>
                <a:bodyPr/>
                <a:lstStyle/>
                <a:p>
                  <a:endParaRPr lang="zh-CN" altLang="en-US"/>
                </a:p>
              </p:txBody>
            </p:sp>
            <p:sp>
              <p:nvSpPr>
                <p:cNvPr id="501" name="Arc 73"/>
                <p:cNvSpPr>
                  <a:spLocks noChangeAspect="1"/>
                </p:cNvSpPr>
                <p:nvPr/>
              </p:nvSpPr>
              <p:spPr bwMode="auto">
                <a:xfrm>
                  <a:off x="2115" y="2991"/>
                  <a:ext cx="67" cy="48"/>
                </a:xfrm>
                <a:custGeom>
                  <a:avLst/>
                  <a:gdLst>
                    <a:gd name="T0" fmla="*/ 0 w 21595"/>
                    <a:gd name="T1" fmla="*/ 0 h 21600"/>
                    <a:gd name="T2" fmla="*/ 0 w 21595"/>
                    <a:gd name="T3" fmla="*/ 0 h 21600"/>
                    <a:gd name="T4" fmla="*/ 0 w 21595"/>
                    <a:gd name="T5" fmla="*/ 0 h 21600"/>
                    <a:gd name="T6" fmla="*/ 0 60000 65536"/>
                    <a:gd name="T7" fmla="*/ 0 60000 65536"/>
                    <a:gd name="T8" fmla="*/ 0 60000 65536"/>
                    <a:gd name="T9" fmla="*/ 0 w 21595"/>
                    <a:gd name="T10" fmla="*/ 0 h 21600"/>
                    <a:gd name="T11" fmla="*/ 21595 w 21595"/>
                    <a:gd name="T12" fmla="*/ 21600 h 21600"/>
                  </a:gdLst>
                  <a:ahLst/>
                  <a:cxnLst>
                    <a:cxn ang="T6">
                      <a:pos x="T0" y="T1"/>
                    </a:cxn>
                    <a:cxn ang="T7">
                      <a:pos x="T2" y="T3"/>
                    </a:cxn>
                    <a:cxn ang="T8">
                      <a:pos x="T4" y="T5"/>
                    </a:cxn>
                  </a:cxnLst>
                  <a:rect l="T9" t="T10" r="T11" b="T12"/>
                  <a:pathLst>
                    <a:path w="21595" h="21600" fill="none" extrusionOk="0">
                      <a:moveTo>
                        <a:pt x="-1" y="21154"/>
                      </a:moveTo>
                      <a:cubicBezTo>
                        <a:pt x="241" y="9401"/>
                        <a:pt x="9839" y="0"/>
                        <a:pt x="21594" y="0"/>
                      </a:cubicBezTo>
                    </a:path>
                    <a:path w="21595" h="21600" stroke="0" extrusionOk="0">
                      <a:moveTo>
                        <a:pt x="-1" y="21154"/>
                      </a:moveTo>
                      <a:cubicBezTo>
                        <a:pt x="241" y="9401"/>
                        <a:pt x="9839" y="0"/>
                        <a:pt x="21594" y="0"/>
                      </a:cubicBezTo>
                      <a:lnTo>
                        <a:pt x="21595" y="21600"/>
                      </a:lnTo>
                      <a:close/>
                    </a:path>
                  </a:pathLst>
                </a:custGeom>
                <a:solidFill>
                  <a:srgbClr val="FFFFFF"/>
                </a:solidFill>
                <a:ln w="3175">
                  <a:solidFill>
                    <a:srgbClr val="000000"/>
                  </a:solidFill>
                  <a:round/>
                  <a:headEnd/>
                  <a:tailEnd/>
                </a:ln>
              </p:spPr>
              <p:txBody>
                <a:bodyPr/>
                <a:lstStyle/>
                <a:p>
                  <a:endParaRPr lang="zh-CN" altLang="en-US"/>
                </a:p>
              </p:txBody>
            </p:sp>
            <p:sp>
              <p:nvSpPr>
                <p:cNvPr id="502" name="Arc 74"/>
                <p:cNvSpPr>
                  <a:spLocks noChangeAspect="1"/>
                </p:cNvSpPr>
                <p:nvPr/>
              </p:nvSpPr>
              <p:spPr bwMode="auto">
                <a:xfrm>
                  <a:off x="2114" y="3033"/>
                  <a:ext cx="68" cy="82"/>
                </a:xfrm>
                <a:custGeom>
                  <a:avLst/>
                  <a:gdLst>
                    <a:gd name="T0" fmla="*/ 0 w 21600"/>
                    <a:gd name="T1" fmla="*/ 0 h 38350"/>
                    <a:gd name="T2" fmla="*/ 0 w 21600"/>
                    <a:gd name="T3" fmla="*/ 0 h 38350"/>
                    <a:gd name="T4" fmla="*/ 0 w 21600"/>
                    <a:gd name="T5" fmla="*/ 0 h 38350"/>
                    <a:gd name="T6" fmla="*/ 0 60000 65536"/>
                    <a:gd name="T7" fmla="*/ 0 60000 65536"/>
                    <a:gd name="T8" fmla="*/ 0 60000 65536"/>
                    <a:gd name="T9" fmla="*/ 0 w 21600"/>
                    <a:gd name="T10" fmla="*/ 0 h 38350"/>
                    <a:gd name="T11" fmla="*/ 21600 w 21600"/>
                    <a:gd name="T12" fmla="*/ 38350 h 38350"/>
                  </a:gdLst>
                  <a:ahLst/>
                  <a:cxnLst>
                    <a:cxn ang="T6">
                      <a:pos x="T0" y="T1"/>
                    </a:cxn>
                    <a:cxn ang="T7">
                      <a:pos x="T2" y="T3"/>
                    </a:cxn>
                    <a:cxn ang="T8">
                      <a:pos x="T4" y="T5"/>
                    </a:cxn>
                  </a:cxnLst>
                  <a:rect l="T9" t="T10" r="T11" b="T12"/>
                  <a:pathLst>
                    <a:path w="21600" h="38350" fill="none" extrusionOk="0">
                      <a:moveTo>
                        <a:pt x="7964" y="38349"/>
                      </a:moveTo>
                      <a:cubicBezTo>
                        <a:pt x="2924" y="34247"/>
                        <a:pt x="0" y="28095"/>
                        <a:pt x="0" y="21598"/>
                      </a:cubicBezTo>
                      <a:cubicBezTo>
                        <a:pt x="-1" y="9790"/>
                        <a:pt x="9480" y="171"/>
                        <a:pt x="21287" y="0"/>
                      </a:cubicBezTo>
                    </a:path>
                    <a:path w="21600" h="38350" stroke="0" extrusionOk="0">
                      <a:moveTo>
                        <a:pt x="7964" y="38349"/>
                      </a:moveTo>
                      <a:cubicBezTo>
                        <a:pt x="2924" y="34247"/>
                        <a:pt x="0" y="28095"/>
                        <a:pt x="0" y="21598"/>
                      </a:cubicBezTo>
                      <a:cubicBezTo>
                        <a:pt x="-1" y="9790"/>
                        <a:pt x="9480" y="171"/>
                        <a:pt x="21287" y="0"/>
                      </a:cubicBezTo>
                      <a:lnTo>
                        <a:pt x="21600" y="21598"/>
                      </a:lnTo>
                      <a:close/>
                    </a:path>
                  </a:pathLst>
                </a:custGeom>
                <a:solidFill>
                  <a:srgbClr val="FFFFFF"/>
                </a:solidFill>
                <a:ln w="3175">
                  <a:solidFill>
                    <a:srgbClr val="000000"/>
                  </a:solidFill>
                  <a:round/>
                  <a:headEnd/>
                  <a:tailEnd/>
                </a:ln>
              </p:spPr>
              <p:txBody>
                <a:bodyPr/>
                <a:lstStyle/>
                <a:p>
                  <a:endParaRPr lang="zh-CN" altLang="en-US"/>
                </a:p>
              </p:txBody>
            </p:sp>
            <p:sp>
              <p:nvSpPr>
                <p:cNvPr id="503" name="Line 75"/>
                <p:cNvSpPr>
                  <a:spLocks noChangeAspect="1" noChangeShapeType="1"/>
                </p:cNvSpPr>
                <p:nvPr/>
              </p:nvSpPr>
              <p:spPr bwMode="auto">
                <a:xfrm>
                  <a:off x="2113" y="3036"/>
                  <a:ext cx="1" cy="39"/>
                </a:xfrm>
                <a:prstGeom prst="line">
                  <a:avLst/>
                </a:prstGeom>
                <a:noFill/>
                <a:ln w="3175">
                  <a:solidFill>
                    <a:srgbClr val="000000"/>
                  </a:solidFill>
                  <a:round/>
                  <a:headEnd/>
                  <a:tailEnd/>
                </a:ln>
              </p:spPr>
              <p:txBody>
                <a:bodyPr/>
                <a:lstStyle/>
                <a:p>
                  <a:endParaRPr lang="zh-CN" altLang="en-US"/>
                </a:p>
              </p:txBody>
            </p:sp>
            <p:sp>
              <p:nvSpPr>
                <p:cNvPr id="504" name="Freeform 76"/>
                <p:cNvSpPr>
                  <a:spLocks noChangeAspect="1"/>
                </p:cNvSpPr>
                <p:nvPr/>
              </p:nvSpPr>
              <p:spPr bwMode="auto">
                <a:xfrm>
                  <a:off x="2180" y="2975"/>
                  <a:ext cx="45" cy="72"/>
                </a:xfrm>
                <a:custGeom>
                  <a:avLst/>
                  <a:gdLst>
                    <a:gd name="T0" fmla="*/ 0 w 180"/>
                    <a:gd name="T1" fmla="*/ 0 h 289"/>
                    <a:gd name="T2" fmla="*/ 0 w 180"/>
                    <a:gd name="T3" fmla="*/ 0 h 289"/>
                    <a:gd name="T4" fmla="*/ 1 w 180"/>
                    <a:gd name="T5" fmla="*/ 0 h 289"/>
                    <a:gd name="T6" fmla="*/ 0 w 180"/>
                    <a:gd name="T7" fmla="*/ 1 h 289"/>
                    <a:gd name="T8" fmla="*/ 0 w 180"/>
                    <a:gd name="T9" fmla="*/ 1 h 289"/>
                    <a:gd name="T10" fmla="*/ 0 w 180"/>
                    <a:gd name="T11" fmla="*/ 0 h 289"/>
                    <a:gd name="T12" fmla="*/ 0 60000 65536"/>
                    <a:gd name="T13" fmla="*/ 0 60000 65536"/>
                    <a:gd name="T14" fmla="*/ 0 60000 65536"/>
                    <a:gd name="T15" fmla="*/ 0 60000 65536"/>
                    <a:gd name="T16" fmla="*/ 0 60000 65536"/>
                    <a:gd name="T17" fmla="*/ 0 60000 65536"/>
                    <a:gd name="T18" fmla="*/ 0 w 180"/>
                    <a:gd name="T19" fmla="*/ 0 h 289"/>
                    <a:gd name="T20" fmla="*/ 180 w 180"/>
                    <a:gd name="T21" fmla="*/ 289 h 289"/>
                  </a:gdLst>
                  <a:ahLst/>
                  <a:cxnLst>
                    <a:cxn ang="T12">
                      <a:pos x="T0" y="T1"/>
                    </a:cxn>
                    <a:cxn ang="T13">
                      <a:pos x="T2" y="T3"/>
                    </a:cxn>
                    <a:cxn ang="T14">
                      <a:pos x="T4" y="T5"/>
                    </a:cxn>
                    <a:cxn ang="T15">
                      <a:pos x="T6" y="T7"/>
                    </a:cxn>
                    <a:cxn ang="T16">
                      <a:pos x="T8" y="T9"/>
                    </a:cxn>
                    <a:cxn ang="T17">
                      <a:pos x="T10" y="T11"/>
                    </a:cxn>
                  </a:cxnLst>
                  <a:rect l="T18" t="T19" r="T20" b="T21"/>
                  <a:pathLst>
                    <a:path w="180" h="289">
                      <a:moveTo>
                        <a:pt x="0" y="62"/>
                      </a:moveTo>
                      <a:lnTo>
                        <a:pt x="0" y="0"/>
                      </a:lnTo>
                      <a:lnTo>
                        <a:pt x="180" y="140"/>
                      </a:lnTo>
                      <a:lnTo>
                        <a:pt x="0" y="289"/>
                      </a:lnTo>
                      <a:lnTo>
                        <a:pt x="0" y="228"/>
                      </a:lnTo>
                      <a:lnTo>
                        <a:pt x="0" y="62"/>
                      </a:lnTo>
                      <a:close/>
                    </a:path>
                  </a:pathLst>
                </a:custGeom>
                <a:solidFill>
                  <a:srgbClr val="FFFFFF"/>
                </a:solidFill>
                <a:ln w="9525">
                  <a:noFill/>
                  <a:round/>
                  <a:headEnd/>
                  <a:tailEnd/>
                </a:ln>
              </p:spPr>
              <p:txBody>
                <a:bodyPr/>
                <a:lstStyle/>
                <a:p>
                  <a:endParaRPr lang="zh-CN" altLang="en-US"/>
                </a:p>
              </p:txBody>
            </p:sp>
            <p:sp>
              <p:nvSpPr>
                <p:cNvPr id="505" name="Freeform 77"/>
                <p:cNvSpPr>
                  <a:spLocks noChangeAspect="1"/>
                </p:cNvSpPr>
                <p:nvPr/>
              </p:nvSpPr>
              <p:spPr bwMode="auto">
                <a:xfrm>
                  <a:off x="2180" y="2975"/>
                  <a:ext cx="45" cy="72"/>
                </a:xfrm>
                <a:custGeom>
                  <a:avLst/>
                  <a:gdLst>
                    <a:gd name="T0" fmla="*/ 0 w 180"/>
                    <a:gd name="T1" fmla="*/ 0 h 289"/>
                    <a:gd name="T2" fmla="*/ 0 w 180"/>
                    <a:gd name="T3" fmla="*/ 0 h 289"/>
                    <a:gd name="T4" fmla="*/ 1 w 180"/>
                    <a:gd name="T5" fmla="*/ 0 h 289"/>
                    <a:gd name="T6" fmla="*/ 0 w 180"/>
                    <a:gd name="T7" fmla="*/ 1 h 289"/>
                    <a:gd name="T8" fmla="*/ 0 w 180"/>
                    <a:gd name="T9" fmla="*/ 1 h 289"/>
                    <a:gd name="T10" fmla="*/ 0 w 180"/>
                    <a:gd name="T11" fmla="*/ 0 h 289"/>
                    <a:gd name="T12" fmla="*/ 0 60000 65536"/>
                    <a:gd name="T13" fmla="*/ 0 60000 65536"/>
                    <a:gd name="T14" fmla="*/ 0 60000 65536"/>
                    <a:gd name="T15" fmla="*/ 0 60000 65536"/>
                    <a:gd name="T16" fmla="*/ 0 60000 65536"/>
                    <a:gd name="T17" fmla="*/ 0 60000 65536"/>
                    <a:gd name="T18" fmla="*/ 0 w 180"/>
                    <a:gd name="T19" fmla="*/ 0 h 289"/>
                    <a:gd name="T20" fmla="*/ 180 w 180"/>
                    <a:gd name="T21" fmla="*/ 289 h 289"/>
                  </a:gdLst>
                  <a:ahLst/>
                  <a:cxnLst>
                    <a:cxn ang="T12">
                      <a:pos x="T0" y="T1"/>
                    </a:cxn>
                    <a:cxn ang="T13">
                      <a:pos x="T2" y="T3"/>
                    </a:cxn>
                    <a:cxn ang="T14">
                      <a:pos x="T4" y="T5"/>
                    </a:cxn>
                    <a:cxn ang="T15">
                      <a:pos x="T6" y="T7"/>
                    </a:cxn>
                    <a:cxn ang="T16">
                      <a:pos x="T8" y="T9"/>
                    </a:cxn>
                    <a:cxn ang="T17">
                      <a:pos x="T10" y="T11"/>
                    </a:cxn>
                  </a:cxnLst>
                  <a:rect l="T18" t="T19" r="T20" b="T21"/>
                  <a:pathLst>
                    <a:path w="180" h="289">
                      <a:moveTo>
                        <a:pt x="0" y="62"/>
                      </a:moveTo>
                      <a:lnTo>
                        <a:pt x="0" y="0"/>
                      </a:lnTo>
                      <a:lnTo>
                        <a:pt x="180" y="140"/>
                      </a:lnTo>
                      <a:lnTo>
                        <a:pt x="0" y="289"/>
                      </a:lnTo>
                      <a:lnTo>
                        <a:pt x="0" y="228"/>
                      </a:lnTo>
                      <a:lnTo>
                        <a:pt x="0" y="62"/>
                      </a:lnTo>
                      <a:close/>
                    </a:path>
                  </a:pathLst>
                </a:custGeom>
                <a:solidFill>
                  <a:srgbClr val="FFFFFF"/>
                </a:solidFill>
                <a:ln w="9525">
                  <a:noFill/>
                  <a:round/>
                  <a:headEnd/>
                  <a:tailEnd/>
                </a:ln>
              </p:spPr>
              <p:txBody>
                <a:bodyPr/>
                <a:lstStyle/>
                <a:p>
                  <a:endParaRPr lang="zh-CN" altLang="en-US"/>
                </a:p>
              </p:txBody>
            </p:sp>
            <p:sp>
              <p:nvSpPr>
                <p:cNvPr id="506" name="Freeform 78"/>
                <p:cNvSpPr>
                  <a:spLocks noChangeAspect="1"/>
                </p:cNvSpPr>
                <p:nvPr/>
              </p:nvSpPr>
              <p:spPr bwMode="auto">
                <a:xfrm>
                  <a:off x="2180" y="2975"/>
                  <a:ext cx="45" cy="72"/>
                </a:xfrm>
                <a:custGeom>
                  <a:avLst/>
                  <a:gdLst>
                    <a:gd name="T0" fmla="*/ 0 w 180"/>
                    <a:gd name="T1" fmla="*/ 0 h 289"/>
                    <a:gd name="T2" fmla="*/ 0 w 180"/>
                    <a:gd name="T3" fmla="*/ 0 h 289"/>
                    <a:gd name="T4" fmla="*/ 1 w 180"/>
                    <a:gd name="T5" fmla="*/ 0 h 289"/>
                    <a:gd name="T6" fmla="*/ 0 w 180"/>
                    <a:gd name="T7" fmla="*/ 1 h 289"/>
                    <a:gd name="T8" fmla="*/ 0 w 180"/>
                    <a:gd name="T9" fmla="*/ 1 h 289"/>
                    <a:gd name="T10" fmla="*/ 0 60000 65536"/>
                    <a:gd name="T11" fmla="*/ 0 60000 65536"/>
                    <a:gd name="T12" fmla="*/ 0 60000 65536"/>
                    <a:gd name="T13" fmla="*/ 0 60000 65536"/>
                    <a:gd name="T14" fmla="*/ 0 60000 65536"/>
                    <a:gd name="T15" fmla="*/ 0 w 180"/>
                    <a:gd name="T16" fmla="*/ 0 h 289"/>
                    <a:gd name="T17" fmla="*/ 180 w 180"/>
                    <a:gd name="T18" fmla="*/ 289 h 289"/>
                  </a:gdLst>
                  <a:ahLst/>
                  <a:cxnLst>
                    <a:cxn ang="T10">
                      <a:pos x="T0" y="T1"/>
                    </a:cxn>
                    <a:cxn ang="T11">
                      <a:pos x="T2" y="T3"/>
                    </a:cxn>
                    <a:cxn ang="T12">
                      <a:pos x="T4" y="T5"/>
                    </a:cxn>
                    <a:cxn ang="T13">
                      <a:pos x="T6" y="T7"/>
                    </a:cxn>
                    <a:cxn ang="T14">
                      <a:pos x="T8" y="T9"/>
                    </a:cxn>
                  </a:cxnLst>
                  <a:rect l="T15" t="T16" r="T17" b="T18"/>
                  <a:pathLst>
                    <a:path w="180" h="289">
                      <a:moveTo>
                        <a:pt x="0" y="62"/>
                      </a:moveTo>
                      <a:lnTo>
                        <a:pt x="0" y="0"/>
                      </a:lnTo>
                      <a:lnTo>
                        <a:pt x="180" y="140"/>
                      </a:lnTo>
                      <a:lnTo>
                        <a:pt x="0" y="289"/>
                      </a:lnTo>
                      <a:lnTo>
                        <a:pt x="0" y="228"/>
                      </a:lnTo>
                    </a:path>
                  </a:pathLst>
                </a:custGeom>
                <a:noFill/>
                <a:ln w="3175">
                  <a:solidFill>
                    <a:srgbClr val="000000"/>
                  </a:solidFill>
                  <a:round/>
                  <a:headEnd/>
                  <a:tailEnd/>
                </a:ln>
              </p:spPr>
              <p:txBody>
                <a:bodyPr/>
                <a:lstStyle/>
                <a:p>
                  <a:endParaRPr lang="zh-CN" altLang="en-US"/>
                </a:p>
              </p:txBody>
            </p:sp>
          </p:grpSp>
        </p:grpSp>
        <p:sp>
          <p:nvSpPr>
            <p:cNvPr id="51" name="Cloud"/>
            <p:cNvSpPr>
              <a:spLocks noChangeAspect="1" noEditPoints="1" noChangeArrowheads="1"/>
            </p:cNvSpPr>
            <p:nvPr/>
          </p:nvSpPr>
          <p:spPr bwMode="auto">
            <a:xfrm>
              <a:off x="1863" y="2362"/>
              <a:ext cx="983" cy="4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66 w 21600"/>
                <a:gd name="T13" fmla="*/ 3263 h 21600"/>
                <a:gd name="T14" fmla="*/ 17095 w 21600"/>
                <a:gd name="T15" fmla="*/ 17353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rgbClr val="FFFFFF"/>
                </a:gs>
                <a:gs pos="100000">
                  <a:srgbClr val="99CCFF"/>
                </a:gs>
              </a:gsLst>
              <a:lin ang="2700000" scaled="1"/>
            </a:gradFill>
            <a:ln w="9525">
              <a:solidFill>
                <a:srgbClr val="CCECFF"/>
              </a:solidFill>
              <a:miter lim="800000"/>
              <a:headEnd/>
              <a:tailEnd/>
            </a:ln>
          </p:spPr>
          <p:txBody>
            <a:bodyPr/>
            <a:lstStyle/>
            <a:p>
              <a:endParaRPr lang="zh-CN" altLang="en-US"/>
            </a:p>
          </p:txBody>
        </p:sp>
        <p:grpSp>
          <p:nvGrpSpPr>
            <p:cNvPr id="52" name="Group 80"/>
            <p:cNvGrpSpPr>
              <a:grpSpLocks noChangeAspect="1"/>
            </p:cNvGrpSpPr>
            <p:nvPr/>
          </p:nvGrpSpPr>
          <p:grpSpPr bwMode="auto">
            <a:xfrm>
              <a:off x="2585" y="2538"/>
              <a:ext cx="89" cy="152"/>
              <a:chOff x="1120" y="1474"/>
              <a:chExt cx="252" cy="596"/>
            </a:xfrm>
          </p:grpSpPr>
          <p:sp>
            <p:nvSpPr>
              <p:cNvPr id="458" name="Freeform 81"/>
              <p:cNvSpPr>
                <a:spLocks noChangeAspect="1"/>
              </p:cNvSpPr>
              <p:nvPr/>
            </p:nvSpPr>
            <p:spPr bwMode="auto">
              <a:xfrm>
                <a:off x="1223" y="1589"/>
                <a:ext cx="46" cy="52"/>
              </a:xfrm>
              <a:custGeom>
                <a:avLst/>
                <a:gdLst>
                  <a:gd name="T0" fmla="*/ 4 w 54"/>
                  <a:gd name="T1" fmla="*/ 2 h 90"/>
                  <a:gd name="T2" fmla="*/ 14 w 54"/>
                  <a:gd name="T3" fmla="*/ 0 h 90"/>
                  <a:gd name="T4" fmla="*/ 23 w 54"/>
                  <a:gd name="T5" fmla="*/ 2 h 90"/>
                  <a:gd name="T6" fmla="*/ 28 w 54"/>
                  <a:gd name="T7" fmla="*/ 8 h 90"/>
                  <a:gd name="T8" fmla="*/ 14 w 54"/>
                  <a:gd name="T9" fmla="*/ 10 h 90"/>
                  <a:gd name="T10" fmla="*/ 0 w 54"/>
                  <a:gd name="T11" fmla="*/ 8 h 90"/>
                  <a:gd name="T12" fmla="*/ 4 w 54"/>
                  <a:gd name="T13" fmla="*/ 2 h 90"/>
                  <a:gd name="T14" fmla="*/ 0 60000 65536"/>
                  <a:gd name="T15" fmla="*/ 0 60000 65536"/>
                  <a:gd name="T16" fmla="*/ 0 60000 65536"/>
                  <a:gd name="T17" fmla="*/ 0 60000 65536"/>
                  <a:gd name="T18" fmla="*/ 0 60000 65536"/>
                  <a:gd name="T19" fmla="*/ 0 60000 65536"/>
                  <a:gd name="T20" fmla="*/ 0 60000 65536"/>
                  <a:gd name="T21" fmla="*/ 0 w 54"/>
                  <a:gd name="T22" fmla="*/ 0 h 90"/>
                  <a:gd name="T23" fmla="*/ 54 w 54"/>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90">
                    <a:moveTo>
                      <a:pt x="8" y="19"/>
                    </a:moveTo>
                    <a:lnTo>
                      <a:pt x="27" y="0"/>
                    </a:lnTo>
                    <a:lnTo>
                      <a:pt x="44" y="19"/>
                    </a:lnTo>
                    <a:lnTo>
                      <a:pt x="54" y="73"/>
                    </a:lnTo>
                    <a:lnTo>
                      <a:pt x="27" y="90"/>
                    </a:lnTo>
                    <a:lnTo>
                      <a:pt x="0" y="73"/>
                    </a:lnTo>
                    <a:lnTo>
                      <a:pt x="8" y="19"/>
                    </a:lnTo>
                    <a:close/>
                  </a:path>
                </a:pathLst>
              </a:custGeom>
              <a:solidFill>
                <a:srgbClr val="FFFFFF"/>
              </a:solidFill>
              <a:ln w="11113">
                <a:solidFill>
                  <a:srgbClr val="000000"/>
                </a:solidFill>
                <a:round/>
                <a:headEnd/>
                <a:tailEnd/>
              </a:ln>
            </p:spPr>
            <p:txBody>
              <a:bodyPr/>
              <a:lstStyle/>
              <a:p>
                <a:endParaRPr lang="zh-CN" altLang="en-US"/>
              </a:p>
            </p:txBody>
          </p:sp>
          <p:sp>
            <p:nvSpPr>
              <p:cNvPr id="459" name="Freeform 82"/>
              <p:cNvSpPr>
                <a:spLocks noChangeAspect="1"/>
              </p:cNvSpPr>
              <p:nvPr/>
            </p:nvSpPr>
            <p:spPr bwMode="auto">
              <a:xfrm>
                <a:off x="1120" y="1986"/>
                <a:ext cx="252" cy="41"/>
              </a:xfrm>
              <a:custGeom>
                <a:avLst/>
                <a:gdLst>
                  <a:gd name="T0" fmla="*/ 0 w 288"/>
                  <a:gd name="T1" fmla="*/ 8 h 71"/>
                  <a:gd name="T2" fmla="*/ 84 w 288"/>
                  <a:gd name="T3" fmla="*/ 0 h 71"/>
                  <a:gd name="T4" fmla="*/ 168 w 288"/>
                  <a:gd name="T5" fmla="*/ 8 h 71"/>
                  <a:gd name="T6" fmla="*/ 0 60000 65536"/>
                  <a:gd name="T7" fmla="*/ 0 60000 65536"/>
                  <a:gd name="T8" fmla="*/ 0 60000 65536"/>
                  <a:gd name="T9" fmla="*/ 0 w 288"/>
                  <a:gd name="T10" fmla="*/ 0 h 71"/>
                  <a:gd name="T11" fmla="*/ 288 w 288"/>
                  <a:gd name="T12" fmla="*/ 71 h 71"/>
                </a:gdLst>
                <a:ahLst/>
                <a:cxnLst>
                  <a:cxn ang="T6">
                    <a:pos x="T0" y="T1"/>
                  </a:cxn>
                  <a:cxn ang="T7">
                    <a:pos x="T2" y="T3"/>
                  </a:cxn>
                  <a:cxn ang="T8">
                    <a:pos x="T4" y="T5"/>
                  </a:cxn>
                </a:cxnLst>
                <a:rect l="T9" t="T10" r="T11" b="T12"/>
                <a:pathLst>
                  <a:path w="288" h="71">
                    <a:moveTo>
                      <a:pt x="0" y="71"/>
                    </a:moveTo>
                    <a:lnTo>
                      <a:pt x="144" y="0"/>
                    </a:lnTo>
                    <a:lnTo>
                      <a:pt x="288" y="71"/>
                    </a:lnTo>
                  </a:path>
                </a:pathLst>
              </a:custGeom>
              <a:noFill/>
              <a:ln w="11113">
                <a:solidFill>
                  <a:srgbClr val="000000"/>
                </a:solidFill>
                <a:round/>
                <a:headEnd/>
                <a:tailEnd/>
              </a:ln>
            </p:spPr>
            <p:txBody>
              <a:bodyPr/>
              <a:lstStyle/>
              <a:p>
                <a:endParaRPr lang="zh-CN" altLang="en-US"/>
              </a:p>
            </p:txBody>
          </p:sp>
          <p:sp>
            <p:nvSpPr>
              <p:cNvPr id="460" name="Freeform 83"/>
              <p:cNvSpPr>
                <a:spLocks noChangeAspect="1"/>
              </p:cNvSpPr>
              <p:nvPr/>
            </p:nvSpPr>
            <p:spPr bwMode="auto">
              <a:xfrm>
                <a:off x="1120" y="1569"/>
                <a:ext cx="252" cy="501"/>
              </a:xfrm>
              <a:custGeom>
                <a:avLst/>
                <a:gdLst>
                  <a:gd name="T0" fmla="*/ 84 w 288"/>
                  <a:gd name="T1" fmla="*/ 0 h 864"/>
                  <a:gd name="T2" fmla="*/ 84 w 288"/>
                  <a:gd name="T3" fmla="*/ 98 h 864"/>
                  <a:gd name="T4" fmla="*/ 0 w 288"/>
                  <a:gd name="T5" fmla="*/ 89 h 864"/>
                  <a:gd name="T6" fmla="*/ 84 w 288"/>
                  <a:gd name="T7" fmla="*/ 0 h 864"/>
                  <a:gd name="T8" fmla="*/ 168 w 288"/>
                  <a:gd name="T9" fmla="*/ 89 h 864"/>
                  <a:gd name="T10" fmla="*/ 84 w 288"/>
                  <a:gd name="T11" fmla="*/ 98 h 864"/>
                  <a:gd name="T12" fmla="*/ 0 60000 65536"/>
                  <a:gd name="T13" fmla="*/ 0 60000 65536"/>
                  <a:gd name="T14" fmla="*/ 0 60000 65536"/>
                  <a:gd name="T15" fmla="*/ 0 60000 65536"/>
                  <a:gd name="T16" fmla="*/ 0 60000 65536"/>
                  <a:gd name="T17" fmla="*/ 0 60000 65536"/>
                  <a:gd name="T18" fmla="*/ 0 w 288"/>
                  <a:gd name="T19" fmla="*/ 0 h 864"/>
                  <a:gd name="T20" fmla="*/ 288 w 288"/>
                  <a:gd name="T21" fmla="*/ 864 h 864"/>
                </a:gdLst>
                <a:ahLst/>
                <a:cxnLst>
                  <a:cxn ang="T12">
                    <a:pos x="T0" y="T1"/>
                  </a:cxn>
                  <a:cxn ang="T13">
                    <a:pos x="T2" y="T3"/>
                  </a:cxn>
                  <a:cxn ang="T14">
                    <a:pos x="T4" y="T5"/>
                  </a:cxn>
                  <a:cxn ang="T15">
                    <a:pos x="T6" y="T7"/>
                  </a:cxn>
                  <a:cxn ang="T16">
                    <a:pos x="T8" y="T9"/>
                  </a:cxn>
                  <a:cxn ang="T17">
                    <a:pos x="T10" y="T11"/>
                  </a:cxn>
                </a:cxnLst>
                <a:rect l="T18" t="T19" r="T20" b="T21"/>
                <a:pathLst>
                  <a:path w="288" h="864">
                    <a:moveTo>
                      <a:pt x="144" y="0"/>
                    </a:moveTo>
                    <a:lnTo>
                      <a:pt x="144" y="864"/>
                    </a:lnTo>
                    <a:lnTo>
                      <a:pt x="0" y="791"/>
                    </a:lnTo>
                    <a:lnTo>
                      <a:pt x="144" y="0"/>
                    </a:lnTo>
                    <a:lnTo>
                      <a:pt x="288" y="791"/>
                    </a:lnTo>
                    <a:lnTo>
                      <a:pt x="144" y="864"/>
                    </a:lnTo>
                  </a:path>
                </a:pathLst>
              </a:custGeom>
              <a:noFill/>
              <a:ln w="11113">
                <a:solidFill>
                  <a:srgbClr val="000000"/>
                </a:solidFill>
                <a:round/>
                <a:headEnd/>
                <a:tailEnd/>
              </a:ln>
            </p:spPr>
            <p:txBody>
              <a:bodyPr/>
              <a:lstStyle/>
              <a:p>
                <a:endParaRPr lang="zh-CN" altLang="en-US"/>
              </a:p>
            </p:txBody>
          </p:sp>
          <p:sp>
            <p:nvSpPr>
              <p:cNvPr id="461" name="Freeform 84"/>
              <p:cNvSpPr>
                <a:spLocks noChangeAspect="1"/>
              </p:cNvSpPr>
              <p:nvPr/>
            </p:nvSpPr>
            <p:spPr bwMode="auto">
              <a:xfrm>
                <a:off x="1215" y="1683"/>
                <a:ext cx="61" cy="10"/>
              </a:xfrm>
              <a:custGeom>
                <a:avLst/>
                <a:gdLst>
                  <a:gd name="T0" fmla="*/ 0 w 72"/>
                  <a:gd name="T1" fmla="*/ 0 h 17"/>
                  <a:gd name="T2" fmla="*/ 19 w 72"/>
                  <a:gd name="T3" fmla="*/ 2 h 17"/>
                  <a:gd name="T4" fmla="*/ 37 w 72"/>
                  <a:gd name="T5" fmla="*/ 0 h 17"/>
                  <a:gd name="T6" fmla="*/ 0 60000 65536"/>
                  <a:gd name="T7" fmla="*/ 0 60000 65536"/>
                  <a:gd name="T8" fmla="*/ 0 60000 65536"/>
                  <a:gd name="T9" fmla="*/ 0 w 72"/>
                  <a:gd name="T10" fmla="*/ 0 h 17"/>
                  <a:gd name="T11" fmla="*/ 72 w 72"/>
                  <a:gd name="T12" fmla="*/ 17 h 17"/>
                </a:gdLst>
                <a:ahLst/>
                <a:cxnLst>
                  <a:cxn ang="T6">
                    <a:pos x="T0" y="T1"/>
                  </a:cxn>
                  <a:cxn ang="T7">
                    <a:pos x="T2" y="T3"/>
                  </a:cxn>
                  <a:cxn ang="T8">
                    <a:pos x="T4" y="T5"/>
                  </a:cxn>
                </a:cxnLst>
                <a:rect l="T9" t="T10" r="T11" b="T12"/>
                <a:pathLst>
                  <a:path w="72" h="17">
                    <a:moveTo>
                      <a:pt x="0" y="0"/>
                    </a:moveTo>
                    <a:lnTo>
                      <a:pt x="37" y="17"/>
                    </a:lnTo>
                    <a:lnTo>
                      <a:pt x="72" y="0"/>
                    </a:lnTo>
                  </a:path>
                </a:pathLst>
              </a:custGeom>
              <a:noFill/>
              <a:ln w="11113">
                <a:solidFill>
                  <a:srgbClr val="000000"/>
                </a:solidFill>
                <a:round/>
                <a:headEnd/>
                <a:tailEnd/>
              </a:ln>
            </p:spPr>
            <p:txBody>
              <a:bodyPr/>
              <a:lstStyle/>
              <a:p>
                <a:endParaRPr lang="zh-CN" altLang="en-US"/>
              </a:p>
            </p:txBody>
          </p:sp>
          <p:sp>
            <p:nvSpPr>
              <p:cNvPr id="462" name="Freeform 85"/>
              <p:cNvSpPr>
                <a:spLocks noChangeAspect="1"/>
              </p:cNvSpPr>
              <p:nvPr/>
            </p:nvSpPr>
            <p:spPr bwMode="auto">
              <a:xfrm>
                <a:off x="1204" y="1721"/>
                <a:ext cx="84" cy="15"/>
              </a:xfrm>
              <a:custGeom>
                <a:avLst/>
                <a:gdLst>
                  <a:gd name="T0" fmla="*/ 0 w 96"/>
                  <a:gd name="T1" fmla="*/ 0 h 25"/>
                  <a:gd name="T2" fmla="*/ 28 w 96"/>
                  <a:gd name="T3" fmla="*/ 3 h 25"/>
                  <a:gd name="T4" fmla="*/ 57 w 96"/>
                  <a:gd name="T5" fmla="*/ 0 h 25"/>
                  <a:gd name="T6" fmla="*/ 0 60000 65536"/>
                  <a:gd name="T7" fmla="*/ 0 60000 65536"/>
                  <a:gd name="T8" fmla="*/ 0 60000 65536"/>
                  <a:gd name="T9" fmla="*/ 0 w 96"/>
                  <a:gd name="T10" fmla="*/ 0 h 25"/>
                  <a:gd name="T11" fmla="*/ 96 w 96"/>
                  <a:gd name="T12" fmla="*/ 25 h 25"/>
                </a:gdLst>
                <a:ahLst/>
                <a:cxnLst>
                  <a:cxn ang="T6">
                    <a:pos x="T0" y="T1"/>
                  </a:cxn>
                  <a:cxn ang="T7">
                    <a:pos x="T2" y="T3"/>
                  </a:cxn>
                  <a:cxn ang="T8">
                    <a:pos x="T4" y="T5"/>
                  </a:cxn>
                </a:cxnLst>
                <a:rect l="T9" t="T10" r="T11" b="T12"/>
                <a:pathLst>
                  <a:path w="96" h="25">
                    <a:moveTo>
                      <a:pt x="0" y="0"/>
                    </a:moveTo>
                    <a:lnTo>
                      <a:pt x="48" y="25"/>
                    </a:lnTo>
                    <a:lnTo>
                      <a:pt x="96" y="0"/>
                    </a:lnTo>
                  </a:path>
                </a:pathLst>
              </a:custGeom>
              <a:noFill/>
              <a:ln w="11113">
                <a:solidFill>
                  <a:srgbClr val="000000"/>
                </a:solidFill>
                <a:round/>
                <a:headEnd/>
                <a:tailEnd/>
              </a:ln>
            </p:spPr>
            <p:txBody>
              <a:bodyPr/>
              <a:lstStyle/>
              <a:p>
                <a:endParaRPr lang="zh-CN" altLang="en-US"/>
              </a:p>
            </p:txBody>
          </p:sp>
          <p:sp>
            <p:nvSpPr>
              <p:cNvPr id="463" name="Freeform 86"/>
              <p:cNvSpPr>
                <a:spLocks noChangeAspect="1"/>
              </p:cNvSpPr>
              <p:nvPr/>
            </p:nvSpPr>
            <p:spPr bwMode="auto">
              <a:xfrm>
                <a:off x="1192" y="1759"/>
                <a:ext cx="105" cy="18"/>
              </a:xfrm>
              <a:custGeom>
                <a:avLst/>
                <a:gdLst>
                  <a:gd name="T0" fmla="*/ 0 w 120"/>
                  <a:gd name="T1" fmla="*/ 1 h 30"/>
                  <a:gd name="T2" fmla="*/ 36 w 120"/>
                  <a:gd name="T3" fmla="*/ 4 h 30"/>
                  <a:gd name="T4" fmla="*/ 71 w 120"/>
                  <a:gd name="T5" fmla="*/ 0 h 30"/>
                  <a:gd name="T6" fmla="*/ 0 60000 65536"/>
                  <a:gd name="T7" fmla="*/ 0 60000 65536"/>
                  <a:gd name="T8" fmla="*/ 0 60000 65536"/>
                  <a:gd name="T9" fmla="*/ 0 w 120"/>
                  <a:gd name="T10" fmla="*/ 0 h 30"/>
                  <a:gd name="T11" fmla="*/ 120 w 120"/>
                  <a:gd name="T12" fmla="*/ 30 h 30"/>
                </a:gdLst>
                <a:ahLst/>
                <a:cxnLst>
                  <a:cxn ang="T6">
                    <a:pos x="T0" y="T1"/>
                  </a:cxn>
                  <a:cxn ang="T7">
                    <a:pos x="T2" y="T3"/>
                  </a:cxn>
                  <a:cxn ang="T8">
                    <a:pos x="T4" y="T5"/>
                  </a:cxn>
                </a:cxnLst>
                <a:rect l="T9" t="T10" r="T11" b="T12"/>
                <a:pathLst>
                  <a:path w="120" h="30">
                    <a:moveTo>
                      <a:pt x="0" y="1"/>
                    </a:moveTo>
                    <a:lnTo>
                      <a:pt x="62" y="30"/>
                    </a:lnTo>
                    <a:lnTo>
                      <a:pt x="120" y="0"/>
                    </a:lnTo>
                  </a:path>
                </a:pathLst>
              </a:custGeom>
              <a:noFill/>
              <a:ln w="11113">
                <a:solidFill>
                  <a:srgbClr val="000000"/>
                </a:solidFill>
                <a:round/>
                <a:headEnd/>
                <a:tailEnd/>
              </a:ln>
            </p:spPr>
            <p:txBody>
              <a:bodyPr/>
              <a:lstStyle/>
              <a:p>
                <a:endParaRPr lang="zh-CN" altLang="en-US"/>
              </a:p>
            </p:txBody>
          </p:sp>
          <p:sp>
            <p:nvSpPr>
              <p:cNvPr id="464" name="Freeform 87"/>
              <p:cNvSpPr>
                <a:spLocks noChangeAspect="1"/>
              </p:cNvSpPr>
              <p:nvPr/>
            </p:nvSpPr>
            <p:spPr bwMode="auto">
              <a:xfrm>
                <a:off x="1181" y="1797"/>
                <a:ext cx="128" cy="22"/>
              </a:xfrm>
              <a:custGeom>
                <a:avLst/>
                <a:gdLst>
                  <a:gd name="T0" fmla="*/ 0 w 144"/>
                  <a:gd name="T1" fmla="*/ 0 h 36"/>
                  <a:gd name="T2" fmla="*/ 46 w 144"/>
                  <a:gd name="T3" fmla="*/ 5 h 36"/>
                  <a:gd name="T4" fmla="*/ 90 w 144"/>
                  <a:gd name="T5" fmla="*/ 0 h 36"/>
                  <a:gd name="T6" fmla="*/ 0 60000 65536"/>
                  <a:gd name="T7" fmla="*/ 0 60000 65536"/>
                  <a:gd name="T8" fmla="*/ 0 60000 65536"/>
                  <a:gd name="T9" fmla="*/ 0 w 144"/>
                  <a:gd name="T10" fmla="*/ 0 h 36"/>
                  <a:gd name="T11" fmla="*/ 144 w 144"/>
                  <a:gd name="T12" fmla="*/ 36 h 36"/>
                </a:gdLst>
                <a:ahLst/>
                <a:cxnLst>
                  <a:cxn ang="T6">
                    <a:pos x="T0" y="T1"/>
                  </a:cxn>
                  <a:cxn ang="T7">
                    <a:pos x="T2" y="T3"/>
                  </a:cxn>
                  <a:cxn ang="T8">
                    <a:pos x="T4" y="T5"/>
                  </a:cxn>
                </a:cxnLst>
                <a:rect l="T9" t="T10" r="T11" b="T12"/>
                <a:pathLst>
                  <a:path w="144" h="36">
                    <a:moveTo>
                      <a:pt x="0" y="0"/>
                    </a:moveTo>
                    <a:lnTo>
                      <a:pt x="73" y="36"/>
                    </a:lnTo>
                    <a:lnTo>
                      <a:pt x="144" y="0"/>
                    </a:lnTo>
                  </a:path>
                </a:pathLst>
              </a:custGeom>
              <a:noFill/>
              <a:ln w="11113">
                <a:solidFill>
                  <a:srgbClr val="000000"/>
                </a:solidFill>
                <a:round/>
                <a:headEnd/>
                <a:tailEnd/>
              </a:ln>
            </p:spPr>
            <p:txBody>
              <a:bodyPr/>
              <a:lstStyle/>
              <a:p>
                <a:endParaRPr lang="zh-CN" altLang="en-US"/>
              </a:p>
            </p:txBody>
          </p:sp>
          <p:sp>
            <p:nvSpPr>
              <p:cNvPr id="465" name="Freeform 88"/>
              <p:cNvSpPr>
                <a:spLocks noChangeAspect="1"/>
              </p:cNvSpPr>
              <p:nvPr/>
            </p:nvSpPr>
            <p:spPr bwMode="auto">
              <a:xfrm>
                <a:off x="1173" y="1836"/>
                <a:ext cx="145" cy="24"/>
              </a:xfrm>
              <a:custGeom>
                <a:avLst/>
                <a:gdLst>
                  <a:gd name="T0" fmla="*/ 0 w 168"/>
                  <a:gd name="T1" fmla="*/ 0 h 42"/>
                  <a:gd name="T2" fmla="*/ 47 w 168"/>
                  <a:gd name="T3" fmla="*/ 5 h 42"/>
                  <a:gd name="T4" fmla="*/ 93 w 168"/>
                  <a:gd name="T5" fmla="*/ 0 h 42"/>
                  <a:gd name="T6" fmla="*/ 0 60000 65536"/>
                  <a:gd name="T7" fmla="*/ 0 60000 65536"/>
                  <a:gd name="T8" fmla="*/ 0 60000 65536"/>
                  <a:gd name="T9" fmla="*/ 0 w 168"/>
                  <a:gd name="T10" fmla="*/ 0 h 42"/>
                  <a:gd name="T11" fmla="*/ 168 w 168"/>
                  <a:gd name="T12" fmla="*/ 42 h 42"/>
                </a:gdLst>
                <a:ahLst/>
                <a:cxnLst>
                  <a:cxn ang="T6">
                    <a:pos x="T0" y="T1"/>
                  </a:cxn>
                  <a:cxn ang="T7">
                    <a:pos x="T2" y="T3"/>
                  </a:cxn>
                  <a:cxn ang="T8">
                    <a:pos x="T4" y="T5"/>
                  </a:cxn>
                </a:cxnLst>
                <a:rect l="T9" t="T10" r="T11" b="T12"/>
                <a:pathLst>
                  <a:path w="168" h="42">
                    <a:moveTo>
                      <a:pt x="0" y="0"/>
                    </a:moveTo>
                    <a:lnTo>
                      <a:pt x="85" y="42"/>
                    </a:lnTo>
                    <a:lnTo>
                      <a:pt x="168" y="0"/>
                    </a:lnTo>
                  </a:path>
                </a:pathLst>
              </a:custGeom>
              <a:noFill/>
              <a:ln w="11113">
                <a:solidFill>
                  <a:srgbClr val="000000"/>
                </a:solidFill>
                <a:round/>
                <a:headEnd/>
                <a:tailEnd/>
              </a:ln>
            </p:spPr>
            <p:txBody>
              <a:bodyPr/>
              <a:lstStyle/>
              <a:p>
                <a:endParaRPr lang="zh-CN" altLang="en-US"/>
              </a:p>
            </p:txBody>
          </p:sp>
          <p:sp>
            <p:nvSpPr>
              <p:cNvPr id="466" name="Freeform 89"/>
              <p:cNvSpPr>
                <a:spLocks noChangeAspect="1"/>
              </p:cNvSpPr>
              <p:nvPr/>
            </p:nvSpPr>
            <p:spPr bwMode="auto">
              <a:xfrm>
                <a:off x="1162" y="1874"/>
                <a:ext cx="166" cy="29"/>
              </a:xfrm>
              <a:custGeom>
                <a:avLst/>
                <a:gdLst>
                  <a:gd name="T0" fmla="*/ 0 w 190"/>
                  <a:gd name="T1" fmla="*/ 1 h 50"/>
                  <a:gd name="T2" fmla="*/ 56 w 190"/>
                  <a:gd name="T3" fmla="*/ 6 h 50"/>
                  <a:gd name="T4" fmla="*/ 111 w 190"/>
                  <a:gd name="T5" fmla="*/ 0 h 50"/>
                  <a:gd name="T6" fmla="*/ 0 60000 65536"/>
                  <a:gd name="T7" fmla="*/ 0 60000 65536"/>
                  <a:gd name="T8" fmla="*/ 0 60000 65536"/>
                  <a:gd name="T9" fmla="*/ 0 w 190"/>
                  <a:gd name="T10" fmla="*/ 0 h 50"/>
                  <a:gd name="T11" fmla="*/ 190 w 190"/>
                  <a:gd name="T12" fmla="*/ 50 h 50"/>
                </a:gdLst>
                <a:ahLst/>
                <a:cxnLst>
                  <a:cxn ang="T6">
                    <a:pos x="T0" y="T1"/>
                  </a:cxn>
                  <a:cxn ang="T7">
                    <a:pos x="T2" y="T3"/>
                  </a:cxn>
                  <a:cxn ang="T8">
                    <a:pos x="T4" y="T5"/>
                  </a:cxn>
                </a:cxnLst>
                <a:rect l="T9" t="T10" r="T11" b="T12"/>
                <a:pathLst>
                  <a:path w="190" h="50">
                    <a:moveTo>
                      <a:pt x="0" y="2"/>
                    </a:moveTo>
                    <a:lnTo>
                      <a:pt x="96" y="50"/>
                    </a:lnTo>
                    <a:lnTo>
                      <a:pt x="190" y="0"/>
                    </a:lnTo>
                  </a:path>
                </a:pathLst>
              </a:custGeom>
              <a:noFill/>
              <a:ln w="11113">
                <a:solidFill>
                  <a:srgbClr val="000000"/>
                </a:solidFill>
                <a:round/>
                <a:headEnd/>
                <a:tailEnd/>
              </a:ln>
            </p:spPr>
            <p:txBody>
              <a:bodyPr/>
              <a:lstStyle/>
              <a:p>
                <a:endParaRPr lang="zh-CN" altLang="en-US"/>
              </a:p>
            </p:txBody>
          </p:sp>
          <p:sp>
            <p:nvSpPr>
              <p:cNvPr id="467" name="Freeform 90"/>
              <p:cNvSpPr>
                <a:spLocks noChangeAspect="1"/>
              </p:cNvSpPr>
              <p:nvPr/>
            </p:nvSpPr>
            <p:spPr bwMode="auto">
              <a:xfrm>
                <a:off x="1150" y="1912"/>
                <a:ext cx="190" cy="31"/>
              </a:xfrm>
              <a:custGeom>
                <a:avLst/>
                <a:gdLst>
                  <a:gd name="T0" fmla="*/ 0 w 218"/>
                  <a:gd name="T1" fmla="*/ 0 h 53"/>
                  <a:gd name="T2" fmla="*/ 64 w 218"/>
                  <a:gd name="T3" fmla="*/ 6 h 53"/>
                  <a:gd name="T4" fmla="*/ 126 w 218"/>
                  <a:gd name="T5" fmla="*/ 0 h 53"/>
                  <a:gd name="T6" fmla="*/ 0 60000 65536"/>
                  <a:gd name="T7" fmla="*/ 0 60000 65536"/>
                  <a:gd name="T8" fmla="*/ 0 60000 65536"/>
                  <a:gd name="T9" fmla="*/ 0 w 218"/>
                  <a:gd name="T10" fmla="*/ 0 h 53"/>
                  <a:gd name="T11" fmla="*/ 218 w 218"/>
                  <a:gd name="T12" fmla="*/ 53 h 53"/>
                </a:gdLst>
                <a:ahLst/>
                <a:cxnLst>
                  <a:cxn ang="T6">
                    <a:pos x="T0" y="T1"/>
                  </a:cxn>
                  <a:cxn ang="T7">
                    <a:pos x="T2" y="T3"/>
                  </a:cxn>
                  <a:cxn ang="T8">
                    <a:pos x="T4" y="T5"/>
                  </a:cxn>
                </a:cxnLst>
                <a:rect l="T9" t="T10" r="T11" b="T12"/>
                <a:pathLst>
                  <a:path w="218" h="53">
                    <a:moveTo>
                      <a:pt x="0" y="0"/>
                    </a:moveTo>
                    <a:lnTo>
                      <a:pt x="110" y="53"/>
                    </a:lnTo>
                    <a:lnTo>
                      <a:pt x="218" y="0"/>
                    </a:lnTo>
                  </a:path>
                </a:pathLst>
              </a:custGeom>
              <a:noFill/>
              <a:ln w="11113">
                <a:solidFill>
                  <a:srgbClr val="000000"/>
                </a:solidFill>
                <a:round/>
                <a:headEnd/>
                <a:tailEnd/>
              </a:ln>
            </p:spPr>
            <p:txBody>
              <a:bodyPr/>
              <a:lstStyle/>
              <a:p>
                <a:endParaRPr lang="zh-CN" altLang="en-US"/>
              </a:p>
            </p:txBody>
          </p:sp>
          <p:sp>
            <p:nvSpPr>
              <p:cNvPr id="468" name="Freeform 91"/>
              <p:cNvSpPr>
                <a:spLocks noChangeAspect="1"/>
              </p:cNvSpPr>
              <p:nvPr/>
            </p:nvSpPr>
            <p:spPr bwMode="auto">
              <a:xfrm>
                <a:off x="1140" y="1950"/>
                <a:ext cx="211" cy="36"/>
              </a:xfrm>
              <a:custGeom>
                <a:avLst/>
                <a:gdLst>
                  <a:gd name="T0" fmla="*/ 0 w 240"/>
                  <a:gd name="T1" fmla="*/ 0 h 61"/>
                  <a:gd name="T2" fmla="*/ 72 w 240"/>
                  <a:gd name="T3" fmla="*/ 7 h 61"/>
                  <a:gd name="T4" fmla="*/ 144 w 240"/>
                  <a:gd name="T5" fmla="*/ 1 h 61"/>
                  <a:gd name="T6" fmla="*/ 0 60000 65536"/>
                  <a:gd name="T7" fmla="*/ 0 60000 65536"/>
                  <a:gd name="T8" fmla="*/ 0 60000 65536"/>
                  <a:gd name="T9" fmla="*/ 0 w 240"/>
                  <a:gd name="T10" fmla="*/ 0 h 61"/>
                  <a:gd name="T11" fmla="*/ 240 w 240"/>
                  <a:gd name="T12" fmla="*/ 61 h 61"/>
                </a:gdLst>
                <a:ahLst/>
                <a:cxnLst>
                  <a:cxn ang="T6">
                    <a:pos x="T0" y="T1"/>
                  </a:cxn>
                  <a:cxn ang="T7">
                    <a:pos x="T2" y="T3"/>
                  </a:cxn>
                  <a:cxn ang="T8">
                    <a:pos x="T4" y="T5"/>
                  </a:cxn>
                </a:cxnLst>
                <a:rect l="T9" t="T10" r="T11" b="T12"/>
                <a:pathLst>
                  <a:path w="240" h="61">
                    <a:moveTo>
                      <a:pt x="0" y="0"/>
                    </a:moveTo>
                    <a:lnTo>
                      <a:pt x="121" y="61"/>
                    </a:lnTo>
                    <a:lnTo>
                      <a:pt x="240" y="2"/>
                    </a:lnTo>
                  </a:path>
                </a:pathLst>
              </a:custGeom>
              <a:noFill/>
              <a:ln w="11113">
                <a:solidFill>
                  <a:srgbClr val="000000"/>
                </a:solidFill>
                <a:round/>
                <a:headEnd/>
                <a:tailEnd/>
              </a:ln>
            </p:spPr>
            <p:txBody>
              <a:bodyPr/>
              <a:lstStyle/>
              <a:p>
                <a:endParaRPr lang="zh-CN" altLang="en-US"/>
              </a:p>
            </p:txBody>
          </p:sp>
          <p:sp>
            <p:nvSpPr>
              <p:cNvPr id="469" name="Freeform 92"/>
              <p:cNvSpPr>
                <a:spLocks noChangeAspect="1"/>
              </p:cNvSpPr>
              <p:nvPr/>
            </p:nvSpPr>
            <p:spPr bwMode="auto">
              <a:xfrm>
                <a:off x="1131" y="1989"/>
                <a:ext cx="228" cy="38"/>
              </a:xfrm>
              <a:custGeom>
                <a:avLst/>
                <a:gdLst>
                  <a:gd name="T0" fmla="*/ 0 w 264"/>
                  <a:gd name="T1" fmla="*/ 1 h 67"/>
                  <a:gd name="T2" fmla="*/ 73 w 264"/>
                  <a:gd name="T3" fmla="*/ 7 h 67"/>
                  <a:gd name="T4" fmla="*/ 147 w 264"/>
                  <a:gd name="T5" fmla="*/ 0 h 67"/>
                  <a:gd name="T6" fmla="*/ 0 60000 65536"/>
                  <a:gd name="T7" fmla="*/ 0 60000 65536"/>
                  <a:gd name="T8" fmla="*/ 0 60000 65536"/>
                  <a:gd name="T9" fmla="*/ 0 w 264"/>
                  <a:gd name="T10" fmla="*/ 0 h 67"/>
                  <a:gd name="T11" fmla="*/ 264 w 264"/>
                  <a:gd name="T12" fmla="*/ 67 h 67"/>
                </a:gdLst>
                <a:ahLst/>
                <a:cxnLst>
                  <a:cxn ang="T6">
                    <a:pos x="T0" y="T1"/>
                  </a:cxn>
                  <a:cxn ang="T7">
                    <a:pos x="T2" y="T3"/>
                  </a:cxn>
                  <a:cxn ang="T8">
                    <a:pos x="T4" y="T5"/>
                  </a:cxn>
                </a:cxnLst>
                <a:rect l="T9" t="T10" r="T11" b="T12"/>
                <a:pathLst>
                  <a:path w="264" h="67">
                    <a:moveTo>
                      <a:pt x="0" y="2"/>
                    </a:moveTo>
                    <a:lnTo>
                      <a:pt x="133" y="67"/>
                    </a:lnTo>
                    <a:lnTo>
                      <a:pt x="264" y="0"/>
                    </a:lnTo>
                  </a:path>
                </a:pathLst>
              </a:custGeom>
              <a:noFill/>
              <a:ln w="11113">
                <a:solidFill>
                  <a:srgbClr val="000000"/>
                </a:solidFill>
                <a:round/>
                <a:headEnd/>
                <a:tailEnd/>
              </a:ln>
            </p:spPr>
            <p:txBody>
              <a:bodyPr/>
              <a:lstStyle/>
              <a:p>
                <a:endParaRPr lang="zh-CN" altLang="en-US"/>
              </a:p>
            </p:txBody>
          </p:sp>
          <p:sp>
            <p:nvSpPr>
              <p:cNvPr id="470" name="Freeform 93"/>
              <p:cNvSpPr>
                <a:spLocks noChangeAspect="1"/>
              </p:cNvSpPr>
              <p:nvPr/>
            </p:nvSpPr>
            <p:spPr bwMode="auto">
              <a:xfrm>
                <a:off x="1120" y="1547"/>
                <a:ext cx="95" cy="22"/>
              </a:xfrm>
              <a:custGeom>
                <a:avLst/>
                <a:gdLst>
                  <a:gd name="T0" fmla="*/ 67 w 107"/>
                  <a:gd name="T1" fmla="*/ 5 h 36"/>
                  <a:gd name="T2" fmla="*/ 21 w 107"/>
                  <a:gd name="T3" fmla="*/ 4 h 36"/>
                  <a:gd name="T4" fmla="*/ 45 w 107"/>
                  <a:gd name="T5" fmla="*/ 1 h 36"/>
                  <a:gd name="T6" fmla="*/ 0 w 107"/>
                  <a:gd name="T7" fmla="*/ 0 h 36"/>
                  <a:gd name="T8" fmla="*/ 0 60000 65536"/>
                  <a:gd name="T9" fmla="*/ 0 60000 65536"/>
                  <a:gd name="T10" fmla="*/ 0 60000 65536"/>
                  <a:gd name="T11" fmla="*/ 0 60000 65536"/>
                  <a:gd name="T12" fmla="*/ 0 w 107"/>
                  <a:gd name="T13" fmla="*/ 0 h 36"/>
                  <a:gd name="T14" fmla="*/ 107 w 107"/>
                  <a:gd name="T15" fmla="*/ 36 h 36"/>
                </a:gdLst>
                <a:ahLst/>
                <a:cxnLst>
                  <a:cxn ang="T8">
                    <a:pos x="T0" y="T1"/>
                  </a:cxn>
                  <a:cxn ang="T9">
                    <a:pos x="T2" y="T3"/>
                  </a:cxn>
                  <a:cxn ang="T10">
                    <a:pos x="T4" y="T5"/>
                  </a:cxn>
                  <a:cxn ang="T11">
                    <a:pos x="T6" y="T7"/>
                  </a:cxn>
                </a:cxnLst>
                <a:rect l="T12" t="T13" r="T14" b="T15"/>
                <a:pathLst>
                  <a:path w="107" h="36">
                    <a:moveTo>
                      <a:pt x="107" y="36"/>
                    </a:moveTo>
                    <a:lnTo>
                      <a:pt x="34" y="30"/>
                    </a:lnTo>
                    <a:lnTo>
                      <a:pt x="73" y="5"/>
                    </a:lnTo>
                    <a:lnTo>
                      <a:pt x="0" y="0"/>
                    </a:lnTo>
                  </a:path>
                </a:pathLst>
              </a:custGeom>
              <a:noFill/>
              <a:ln w="4763">
                <a:solidFill>
                  <a:srgbClr val="000000"/>
                </a:solidFill>
                <a:round/>
                <a:headEnd/>
                <a:tailEnd/>
              </a:ln>
            </p:spPr>
            <p:txBody>
              <a:bodyPr/>
              <a:lstStyle/>
              <a:p>
                <a:endParaRPr lang="zh-CN" altLang="en-US"/>
              </a:p>
            </p:txBody>
          </p:sp>
          <p:sp>
            <p:nvSpPr>
              <p:cNvPr id="471" name="Freeform 94"/>
              <p:cNvSpPr>
                <a:spLocks noChangeAspect="1"/>
              </p:cNvSpPr>
              <p:nvPr/>
            </p:nvSpPr>
            <p:spPr bwMode="auto">
              <a:xfrm>
                <a:off x="1262" y="1545"/>
                <a:ext cx="110" cy="25"/>
              </a:xfrm>
              <a:custGeom>
                <a:avLst/>
                <a:gdLst>
                  <a:gd name="T0" fmla="*/ 71 w 127"/>
                  <a:gd name="T1" fmla="*/ 1 h 44"/>
                  <a:gd name="T2" fmla="*/ 29 w 127"/>
                  <a:gd name="T3" fmla="*/ 5 h 44"/>
                  <a:gd name="T4" fmla="*/ 42 w 127"/>
                  <a:gd name="T5" fmla="*/ 0 h 44"/>
                  <a:gd name="T6" fmla="*/ 0 w 127"/>
                  <a:gd name="T7" fmla="*/ 4 h 44"/>
                  <a:gd name="T8" fmla="*/ 0 60000 65536"/>
                  <a:gd name="T9" fmla="*/ 0 60000 65536"/>
                  <a:gd name="T10" fmla="*/ 0 60000 65536"/>
                  <a:gd name="T11" fmla="*/ 0 60000 65536"/>
                  <a:gd name="T12" fmla="*/ 0 w 127"/>
                  <a:gd name="T13" fmla="*/ 0 h 44"/>
                  <a:gd name="T14" fmla="*/ 127 w 127"/>
                  <a:gd name="T15" fmla="*/ 44 h 44"/>
                </a:gdLst>
                <a:ahLst/>
                <a:cxnLst>
                  <a:cxn ang="T8">
                    <a:pos x="T0" y="T1"/>
                  </a:cxn>
                  <a:cxn ang="T9">
                    <a:pos x="T2" y="T3"/>
                  </a:cxn>
                  <a:cxn ang="T10">
                    <a:pos x="T4" y="T5"/>
                  </a:cxn>
                  <a:cxn ang="T11">
                    <a:pos x="T6" y="T7"/>
                  </a:cxn>
                </a:cxnLst>
                <a:rect l="T12" t="T13" r="T14" b="T15"/>
                <a:pathLst>
                  <a:path w="127" h="44">
                    <a:moveTo>
                      <a:pt x="127" y="4"/>
                    </a:moveTo>
                    <a:lnTo>
                      <a:pt x="52" y="44"/>
                    </a:lnTo>
                    <a:lnTo>
                      <a:pt x="75" y="0"/>
                    </a:lnTo>
                    <a:lnTo>
                      <a:pt x="0" y="40"/>
                    </a:lnTo>
                  </a:path>
                </a:pathLst>
              </a:custGeom>
              <a:noFill/>
              <a:ln w="4763">
                <a:solidFill>
                  <a:srgbClr val="000000"/>
                </a:solidFill>
                <a:round/>
                <a:headEnd/>
                <a:tailEnd/>
              </a:ln>
            </p:spPr>
            <p:txBody>
              <a:bodyPr/>
              <a:lstStyle/>
              <a:p>
                <a:endParaRPr lang="zh-CN" altLang="en-US"/>
              </a:p>
            </p:txBody>
          </p:sp>
          <p:sp>
            <p:nvSpPr>
              <p:cNvPr id="472" name="Freeform 95"/>
              <p:cNvSpPr>
                <a:spLocks noChangeAspect="1"/>
              </p:cNvSpPr>
              <p:nvPr/>
            </p:nvSpPr>
            <p:spPr bwMode="auto">
              <a:xfrm>
                <a:off x="1229" y="1474"/>
                <a:ext cx="33" cy="83"/>
              </a:xfrm>
              <a:custGeom>
                <a:avLst/>
                <a:gdLst>
                  <a:gd name="T0" fmla="*/ 14 w 36"/>
                  <a:gd name="T1" fmla="*/ 16 h 144"/>
                  <a:gd name="T2" fmla="*/ 0 w 36"/>
                  <a:gd name="T3" fmla="*/ 6 h 144"/>
                  <a:gd name="T4" fmla="*/ 25 w 36"/>
                  <a:gd name="T5" fmla="*/ 10 h 144"/>
                  <a:gd name="T6" fmla="*/ 14 w 36"/>
                  <a:gd name="T7" fmla="*/ 0 h 144"/>
                  <a:gd name="T8" fmla="*/ 0 60000 65536"/>
                  <a:gd name="T9" fmla="*/ 0 60000 65536"/>
                  <a:gd name="T10" fmla="*/ 0 60000 65536"/>
                  <a:gd name="T11" fmla="*/ 0 60000 65536"/>
                  <a:gd name="T12" fmla="*/ 0 w 36"/>
                  <a:gd name="T13" fmla="*/ 0 h 144"/>
                  <a:gd name="T14" fmla="*/ 36 w 36"/>
                  <a:gd name="T15" fmla="*/ 144 h 144"/>
                </a:gdLst>
                <a:ahLst/>
                <a:cxnLst>
                  <a:cxn ang="T8">
                    <a:pos x="T0" y="T1"/>
                  </a:cxn>
                  <a:cxn ang="T9">
                    <a:pos x="T2" y="T3"/>
                  </a:cxn>
                  <a:cxn ang="T10">
                    <a:pos x="T4" y="T5"/>
                  </a:cxn>
                  <a:cxn ang="T11">
                    <a:pos x="T6" y="T7"/>
                  </a:cxn>
                </a:cxnLst>
                <a:rect l="T12" t="T13" r="T14" b="T15"/>
                <a:pathLst>
                  <a:path w="36" h="144">
                    <a:moveTo>
                      <a:pt x="19" y="144"/>
                    </a:moveTo>
                    <a:lnTo>
                      <a:pt x="0" y="54"/>
                    </a:lnTo>
                    <a:lnTo>
                      <a:pt x="36" y="90"/>
                    </a:lnTo>
                    <a:lnTo>
                      <a:pt x="19" y="0"/>
                    </a:lnTo>
                  </a:path>
                </a:pathLst>
              </a:custGeom>
              <a:noFill/>
              <a:ln w="4763">
                <a:solidFill>
                  <a:srgbClr val="000000"/>
                </a:solidFill>
                <a:round/>
                <a:headEnd/>
                <a:tailEnd/>
              </a:ln>
            </p:spPr>
            <p:txBody>
              <a:bodyPr/>
              <a:lstStyle/>
              <a:p>
                <a:endParaRPr lang="zh-CN" altLang="en-US"/>
              </a:p>
            </p:txBody>
          </p:sp>
        </p:grpSp>
        <p:sp>
          <p:nvSpPr>
            <p:cNvPr id="53" name="Text Box 96"/>
            <p:cNvSpPr txBox="1">
              <a:spLocks noChangeArrowheads="1"/>
            </p:cNvSpPr>
            <p:nvPr/>
          </p:nvSpPr>
          <p:spPr bwMode="auto">
            <a:xfrm>
              <a:off x="2578" y="2643"/>
              <a:ext cx="312" cy="154"/>
            </a:xfrm>
            <a:prstGeom prst="rect">
              <a:avLst/>
            </a:prstGeom>
            <a:noFill/>
            <a:ln w="9525">
              <a:noFill/>
              <a:miter lim="800000"/>
              <a:headEnd/>
              <a:tailEnd/>
            </a:ln>
          </p:spPr>
          <p:txBody>
            <a:bodyPr>
              <a:spAutoFit/>
            </a:bodyPr>
            <a:lstStyle/>
            <a:p>
              <a:pPr algn="ctr" eaLnBrk="0" hangingPunct="0"/>
              <a:r>
                <a:rPr lang="en-US" altLang="ko-KR" sz="1000" b="1">
                  <a:ea typeface="GulimChe" pitchFamily="49" charset="-127"/>
                </a:rPr>
                <a:t>AP</a:t>
              </a:r>
              <a:endParaRPr lang="en-US" altLang="ko-KR" sz="1000" b="1">
                <a:solidFill>
                  <a:srgbClr val="B2B2B2"/>
                </a:solidFill>
                <a:ea typeface="GulimChe" pitchFamily="49" charset="-127"/>
              </a:endParaRPr>
            </a:p>
          </p:txBody>
        </p:sp>
        <p:grpSp>
          <p:nvGrpSpPr>
            <p:cNvPr id="54" name="Group 97"/>
            <p:cNvGrpSpPr>
              <a:grpSpLocks noChangeAspect="1"/>
            </p:cNvGrpSpPr>
            <p:nvPr/>
          </p:nvGrpSpPr>
          <p:grpSpPr bwMode="auto">
            <a:xfrm>
              <a:off x="2355" y="2397"/>
              <a:ext cx="90" cy="151"/>
              <a:chOff x="1120" y="1474"/>
              <a:chExt cx="252" cy="596"/>
            </a:xfrm>
          </p:grpSpPr>
          <p:sp>
            <p:nvSpPr>
              <p:cNvPr id="443" name="Freeform 98"/>
              <p:cNvSpPr>
                <a:spLocks noChangeAspect="1"/>
              </p:cNvSpPr>
              <p:nvPr/>
            </p:nvSpPr>
            <p:spPr bwMode="auto">
              <a:xfrm>
                <a:off x="1223" y="1589"/>
                <a:ext cx="46" cy="52"/>
              </a:xfrm>
              <a:custGeom>
                <a:avLst/>
                <a:gdLst>
                  <a:gd name="T0" fmla="*/ 4 w 54"/>
                  <a:gd name="T1" fmla="*/ 2 h 90"/>
                  <a:gd name="T2" fmla="*/ 14 w 54"/>
                  <a:gd name="T3" fmla="*/ 0 h 90"/>
                  <a:gd name="T4" fmla="*/ 23 w 54"/>
                  <a:gd name="T5" fmla="*/ 2 h 90"/>
                  <a:gd name="T6" fmla="*/ 28 w 54"/>
                  <a:gd name="T7" fmla="*/ 8 h 90"/>
                  <a:gd name="T8" fmla="*/ 14 w 54"/>
                  <a:gd name="T9" fmla="*/ 10 h 90"/>
                  <a:gd name="T10" fmla="*/ 0 w 54"/>
                  <a:gd name="T11" fmla="*/ 8 h 90"/>
                  <a:gd name="T12" fmla="*/ 4 w 54"/>
                  <a:gd name="T13" fmla="*/ 2 h 90"/>
                  <a:gd name="T14" fmla="*/ 0 60000 65536"/>
                  <a:gd name="T15" fmla="*/ 0 60000 65536"/>
                  <a:gd name="T16" fmla="*/ 0 60000 65536"/>
                  <a:gd name="T17" fmla="*/ 0 60000 65536"/>
                  <a:gd name="T18" fmla="*/ 0 60000 65536"/>
                  <a:gd name="T19" fmla="*/ 0 60000 65536"/>
                  <a:gd name="T20" fmla="*/ 0 60000 65536"/>
                  <a:gd name="T21" fmla="*/ 0 w 54"/>
                  <a:gd name="T22" fmla="*/ 0 h 90"/>
                  <a:gd name="T23" fmla="*/ 54 w 54"/>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90">
                    <a:moveTo>
                      <a:pt x="8" y="19"/>
                    </a:moveTo>
                    <a:lnTo>
                      <a:pt x="27" y="0"/>
                    </a:lnTo>
                    <a:lnTo>
                      <a:pt x="44" y="19"/>
                    </a:lnTo>
                    <a:lnTo>
                      <a:pt x="54" y="73"/>
                    </a:lnTo>
                    <a:lnTo>
                      <a:pt x="27" y="90"/>
                    </a:lnTo>
                    <a:lnTo>
                      <a:pt x="0" y="73"/>
                    </a:lnTo>
                    <a:lnTo>
                      <a:pt x="8" y="19"/>
                    </a:lnTo>
                    <a:close/>
                  </a:path>
                </a:pathLst>
              </a:custGeom>
              <a:solidFill>
                <a:srgbClr val="FFFFFF"/>
              </a:solidFill>
              <a:ln w="11113">
                <a:solidFill>
                  <a:srgbClr val="000000"/>
                </a:solidFill>
                <a:round/>
                <a:headEnd/>
                <a:tailEnd/>
              </a:ln>
            </p:spPr>
            <p:txBody>
              <a:bodyPr/>
              <a:lstStyle/>
              <a:p>
                <a:endParaRPr lang="zh-CN" altLang="en-US"/>
              </a:p>
            </p:txBody>
          </p:sp>
          <p:sp>
            <p:nvSpPr>
              <p:cNvPr id="444" name="Freeform 99"/>
              <p:cNvSpPr>
                <a:spLocks noChangeAspect="1"/>
              </p:cNvSpPr>
              <p:nvPr/>
            </p:nvSpPr>
            <p:spPr bwMode="auto">
              <a:xfrm>
                <a:off x="1120" y="1986"/>
                <a:ext cx="252" cy="41"/>
              </a:xfrm>
              <a:custGeom>
                <a:avLst/>
                <a:gdLst>
                  <a:gd name="T0" fmla="*/ 0 w 288"/>
                  <a:gd name="T1" fmla="*/ 8 h 71"/>
                  <a:gd name="T2" fmla="*/ 84 w 288"/>
                  <a:gd name="T3" fmla="*/ 0 h 71"/>
                  <a:gd name="T4" fmla="*/ 168 w 288"/>
                  <a:gd name="T5" fmla="*/ 8 h 71"/>
                  <a:gd name="T6" fmla="*/ 0 60000 65536"/>
                  <a:gd name="T7" fmla="*/ 0 60000 65536"/>
                  <a:gd name="T8" fmla="*/ 0 60000 65536"/>
                  <a:gd name="T9" fmla="*/ 0 w 288"/>
                  <a:gd name="T10" fmla="*/ 0 h 71"/>
                  <a:gd name="T11" fmla="*/ 288 w 288"/>
                  <a:gd name="T12" fmla="*/ 71 h 71"/>
                </a:gdLst>
                <a:ahLst/>
                <a:cxnLst>
                  <a:cxn ang="T6">
                    <a:pos x="T0" y="T1"/>
                  </a:cxn>
                  <a:cxn ang="T7">
                    <a:pos x="T2" y="T3"/>
                  </a:cxn>
                  <a:cxn ang="T8">
                    <a:pos x="T4" y="T5"/>
                  </a:cxn>
                </a:cxnLst>
                <a:rect l="T9" t="T10" r="T11" b="T12"/>
                <a:pathLst>
                  <a:path w="288" h="71">
                    <a:moveTo>
                      <a:pt x="0" y="71"/>
                    </a:moveTo>
                    <a:lnTo>
                      <a:pt x="144" y="0"/>
                    </a:lnTo>
                    <a:lnTo>
                      <a:pt x="288" y="71"/>
                    </a:lnTo>
                  </a:path>
                </a:pathLst>
              </a:custGeom>
              <a:noFill/>
              <a:ln w="11113">
                <a:solidFill>
                  <a:srgbClr val="000000"/>
                </a:solidFill>
                <a:round/>
                <a:headEnd/>
                <a:tailEnd/>
              </a:ln>
            </p:spPr>
            <p:txBody>
              <a:bodyPr/>
              <a:lstStyle/>
              <a:p>
                <a:endParaRPr lang="zh-CN" altLang="en-US"/>
              </a:p>
            </p:txBody>
          </p:sp>
          <p:sp>
            <p:nvSpPr>
              <p:cNvPr id="445" name="Freeform 100"/>
              <p:cNvSpPr>
                <a:spLocks noChangeAspect="1"/>
              </p:cNvSpPr>
              <p:nvPr/>
            </p:nvSpPr>
            <p:spPr bwMode="auto">
              <a:xfrm>
                <a:off x="1120" y="1569"/>
                <a:ext cx="252" cy="501"/>
              </a:xfrm>
              <a:custGeom>
                <a:avLst/>
                <a:gdLst>
                  <a:gd name="T0" fmla="*/ 84 w 288"/>
                  <a:gd name="T1" fmla="*/ 0 h 864"/>
                  <a:gd name="T2" fmla="*/ 84 w 288"/>
                  <a:gd name="T3" fmla="*/ 98 h 864"/>
                  <a:gd name="T4" fmla="*/ 0 w 288"/>
                  <a:gd name="T5" fmla="*/ 89 h 864"/>
                  <a:gd name="T6" fmla="*/ 84 w 288"/>
                  <a:gd name="T7" fmla="*/ 0 h 864"/>
                  <a:gd name="T8" fmla="*/ 168 w 288"/>
                  <a:gd name="T9" fmla="*/ 89 h 864"/>
                  <a:gd name="T10" fmla="*/ 84 w 288"/>
                  <a:gd name="T11" fmla="*/ 98 h 864"/>
                  <a:gd name="T12" fmla="*/ 0 60000 65536"/>
                  <a:gd name="T13" fmla="*/ 0 60000 65536"/>
                  <a:gd name="T14" fmla="*/ 0 60000 65536"/>
                  <a:gd name="T15" fmla="*/ 0 60000 65536"/>
                  <a:gd name="T16" fmla="*/ 0 60000 65536"/>
                  <a:gd name="T17" fmla="*/ 0 60000 65536"/>
                  <a:gd name="T18" fmla="*/ 0 w 288"/>
                  <a:gd name="T19" fmla="*/ 0 h 864"/>
                  <a:gd name="T20" fmla="*/ 288 w 288"/>
                  <a:gd name="T21" fmla="*/ 864 h 864"/>
                </a:gdLst>
                <a:ahLst/>
                <a:cxnLst>
                  <a:cxn ang="T12">
                    <a:pos x="T0" y="T1"/>
                  </a:cxn>
                  <a:cxn ang="T13">
                    <a:pos x="T2" y="T3"/>
                  </a:cxn>
                  <a:cxn ang="T14">
                    <a:pos x="T4" y="T5"/>
                  </a:cxn>
                  <a:cxn ang="T15">
                    <a:pos x="T6" y="T7"/>
                  </a:cxn>
                  <a:cxn ang="T16">
                    <a:pos x="T8" y="T9"/>
                  </a:cxn>
                  <a:cxn ang="T17">
                    <a:pos x="T10" y="T11"/>
                  </a:cxn>
                </a:cxnLst>
                <a:rect l="T18" t="T19" r="T20" b="T21"/>
                <a:pathLst>
                  <a:path w="288" h="864">
                    <a:moveTo>
                      <a:pt x="144" y="0"/>
                    </a:moveTo>
                    <a:lnTo>
                      <a:pt x="144" y="864"/>
                    </a:lnTo>
                    <a:lnTo>
                      <a:pt x="0" y="791"/>
                    </a:lnTo>
                    <a:lnTo>
                      <a:pt x="144" y="0"/>
                    </a:lnTo>
                    <a:lnTo>
                      <a:pt x="288" y="791"/>
                    </a:lnTo>
                    <a:lnTo>
                      <a:pt x="144" y="864"/>
                    </a:lnTo>
                  </a:path>
                </a:pathLst>
              </a:custGeom>
              <a:noFill/>
              <a:ln w="11113">
                <a:solidFill>
                  <a:srgbClr val="000000"/>
                </a:solidFill>
                <a:round/>
                <a:headEnd/>
                <a:tailEnd/>
              </a:ln>
            </p:spPr>
            <p:txBody>
              <a:bodyPr/>
              <a:lstStyle/>
              <a:p>
                <a:endParaRPr lang="zh-CN" altLang="en-US"/>
              </a:p>
            </p:txBody>
          </p:sp>
          <p:sp>
            <p:nvSpPr>
              <p:cNvPr id="446" name="Freeform 101"/>
              <p:cNvSpPr>
                <a:spLocks noChangeAspect="1"/>
              </p:cNvSpPr>
              <p:nvPr/>
            </p:nvSpPr>
            <p:spPr bwMode="auto">
              <a:xfrm>
                <a:off x="1215" y="1683"/>
                <a:ext cx="61" cy="10"/>
              </a:xfrm>
              <a:custGeom>
                <a:avLst/>
                <a:gdLst>
                  <a:gd name="T0" fmla="*/ 0 w 72"/>
                  <a:gd name="T1" fmla="*/ 0 h 17"/>
                  <a:gd name="T2" fmla="*/ 19 w 72"/>
                  <a:gd name="T3" fmla="*/ 2 h 17"/>
                  <a:gd name="T4" fmla="*/ 37 w 72"/>
                  <a:gd name="T5" fmla="*/ 0 h 17"/>
                  <a:gd name="T6" fmla="*/ 0 60000 65536"/>
                  <a:gd name="T7" fmla="*/ 0 60000 65536"/>
                  <a:gd name="T8" fmla="*/ 0 60000 65536"/>
                  <a:gd name="T9" fmla="*/ 0 w 72"/>
                  <a:gd name="T10" fmla="*/ 0 h 17"/>
                  <a:gd name="T11" fmla="*/ 72 w 72"/>
                  <a:gd name="T12" fmla="*/ 17 h 17"/>
                </a:gdLst>
                <a:ahLst/>
                <a:cxnLst>
                  <a:cxn ang="T6">
                    <a:pos x="T0" y="T1"/>
                  </a:cxn>
                  <a:cxn ang="T7">
                    <a:pos x="T2" y="T3"/>
                  </a:cxn>
                  <a:cxn ang="T8">
                    <a:pos x="T4" y="T5"/>
                  </a:cxn>
                </a:cxnLst>
                <a:rect l="T9" t="T10" r="T11" b="T12"/>
                <a:pathLst>
                  <a:path w="72" h="17">
                    <a:moveTo>
                      <a:pt x="0" y="0"/>
                    </a:moveTo>
                    <a:lnTo>
                      <a:pt x="37" y="17"/>
                    </a:lnTo>
                    <a:lnTo>
                      <a:pt x="72" y="0"/>
                    </a:lnTo>
                  </a:path>
                </a:pathLst>
              </a:custGeom>
              <a:noFill/>
              <a:ln w="11113">
                <a:solidFill>
                  <a:srgbClr val="000000"/>
                </a:solidFill>
                <a:round/>
                <a:headEnd/>
                <a:tailEnd/>
              </a:ln>
            </p:spPr>
            <p:txBody>
              <a:bodyPr/>
              <a:lstStyle/>
              <a:p>
                <a:endParaRPr lang="zh-CN" altLang="en-US"/>
              </a:p>
            </p:txBody>
          </p:sp>
          <p:sp>
            <p:nvSpPr>
              <p:cNvPr id="447" name="Freeform 102"/>
              <p:cNvSpPr>
                <a:spLocks noChangeAspect="1"/>
              </p:cNvSpPr>
              <p:nvPr/>
            </p:nvSpPr>
            <p:spPr bwMode="auto">
              <a:xfrm>
                <a:off x="1204" y="1721"/>
                <a:ext cx="84" cy="15"/>
              </a:xfrm>
              <a:custGeom>
                <a:avLst/>
                <a:gdLst>
                  <a:gd name="T0" fmla="*/ 0 w 96"/>
                  <a:gd name="T1" fmla="*/ 0 h 25"/>
                  <a:gd name="T2" fmla="*/ 28 w 96"/>
                  <a:gd name="T3" fmla="*/ 3 h 25"/>
                  <a:gd name="T4" fmla="*/ 57 w 96"/>
                  <a:gd name="T5" fmla="*/ 0 h 25"/>
                  <a:gd name="T6" fmla="*/ 0 60000 65536"/>
                  <a:gd name="T7" fmla="*/ 0 60000 65536"/>
                  <a:gd name="T8" fmla="*/ 0 60000 65536"/>
                  <a:gd name="T9" fmla="*/ 0 w 96"/>
                  <a:gd name="T10" fmla="*/ 0 h 25"/>
                  <a:gd name="T11" fmla="*/ 96 w 96"/>
                  <a:gd name="T12" fmla="*/ 25 h 25"/>
                </a:gdLst>
                <a:ahLst/>
                <a:cxnLst>
                  <a:cxn ang="T6">
                    <a:pos x="T0" y="T1"/>
                  </a:cxn>
                  <a:cxn ang="T7">
                    <a:pos x="T2" y="T3"/>
                  </a:cxn>
                  <a:cxn ang="T8">
                    <a:pos x="T4" y="T5"/>
                  </a:cxn>
                </a:cxnLst>
                <a:rect l="T9" t="T10" r="T11" b="T12"/>
                <a:pathLst>
                  <a:path w="96" h="25">
                    <a:moveTo>
                      <a:pt x="0" y="0"/>
                    </a:moveTo>
                    <a:lnTo>
                      <a:pt x="48" y="25"/>
                    </a:lnTo>
                    <a:lnTo>
                      <a:pt x="96" y="0"/>
                    </a:lnTo>
                  </a:path>
                </a:pathLst>
              </a:custGeom>
              <a:noFill/>
              <a:ln w="11113">
                <a:solidFill>
                  <a:srgbClr val="000000"/>
                </a:solidFill>
                <a:round/>
                <a:headEnd/>
                <a:tailEnd/>
              </a:ln>
            </p:spPr>
            <p:txBody>
              <a:bodyPr/>
              <a:lstStyle/>
              <a:p>
                <a:endParaRPr lang="zh-CN" altLang="en-US"/>
              </a:p>
            </p:txBody>
          </p:sp>
          <p:sp>
            <p:nvSpPr>
              <p:cNvPr id="448" name="Freeform 103"/>
              <p:cNvSpPr>
                <a:spLocks noChangeAspect="1"/>
              </p:cNvSpPr>
              <p:nvPr/>
            </p:nvSpPr>
            <p:spPr bwMode="auto">
              <a:xfrm>
                <a:off x="1192" y="1759"/>
                <a:ext cx="105" cy="18"/>
              </a:xfrm>
              <a:custGeom>
                <a:avLst/>
                <a:gdLst>
                  <a:gd name="T0" fmla="*/ 0 w 120"/>
                  <a:gd name="T1" fmla="*/ 1 h 30"/>
                  <a:gd name="T2" fmla="*/ 36 w 120"/>
                  <a:gd name="T3" fmla="*/ 4 h 30"/>
                  <a:gd name="T4" fmla="*/ 71 w 120"/>
                  <a:gd name="T5" fmla="*/ 0 h 30"/>
                  <a:gd name="T6" fmla="*/ 0 60000 65536"/>
                  <a:gd name="T7" fmla="*/ 0 60000 65536"/>
                  <a:gd name="T8" fmla="*/ 0 60000 65536"/>
                  <a:gd name="T9" fmla="*/ 0 w 120"/>
                  <a:gd name="T10" fmla="*/ 0 h 30"/>
                  <a:gd name="T11" fmla="*/ 120 w 120"/>
                  <a:gd name="T12" fmla="*/ 30 h 30"/>
                </a:gdLst>
                <a:ahLst/>
                <a:cxnLst>
                  <a:cxn ang="T6">
                    <a:pos x="T0" y="T1"/>
                  </a:cxn>
                  <a:cxn ang="T7">
                    <a:pos x="T2" y="T3"/>
                  </a:cxn>
                  <a:cxn ang="T8">
                    <a:pos x="T4" y="T5"/>
                  </a:cxn>
                </a:cxnLst>
                <a:rect l="T9" t="T10" r="T11" b="T12"/>
                <a:pathLst>
                  <a:path w="120" h="30">
                    <a:moveTo>
                      <a:pt x="0" y="1"/>
                    </a:moveTo>
                    <a:lnTo>
                      <a:pt x="62" y="30"/>
                    </a:lnTo>
                    <a:lnTo>
                      <a:pt x="120" y="0"/>
                    </a:lnTo>
                  </a:path>
                </a:pathLst>
              </a:custGeom>
              <a:noFill/>
              <a:ln w="11113">
                <a:solidFill>
                  <a:srgbClr val="000000"/>
                </a:solidFill>
                <a:round/>
                <a:headEnd/>
                <a:tailEnd/>
              </a:ln>
            </p:spPr>
            <p:txBody>
              <a:bodyPr/>
              <a:lstStyle/>
              <a:p>
                <a:endParaRPr lang="zh-CN" altLang="en-US"/>
              </a:p>
            </p:txBody>
          </p:sp>
          <p:sp>
            <p:nvSpPr>
              <p:cNvPr id="449" name="Freeform 104"/>
              <p:cNvSpPr>
                <a:spLocks noChangeAspect="1"/>
              </p:cNvSpPr>
              <p:nvPr/>
            </p:nvSpPr>
            <p:spPr bwMode="auto">
              <a:xfrm>
                <a:off x="1181" y="1797"/>
                <a:ext cx="128" cy="22"/>
              </a:xfrm>
              <a:custGeom>
                <a:avLst/>
                <a:gdLst>
                  <a:gd name="T0" fmla="*/ 0 w 144"/>
                  <a:gd name="T1" fmla="*/ 0 h 36"/>
                  <a:gd name="T2" fmla="*/ 46 w 144"/>
                  <a:gd name="T3" fmla="*/ 5 h 36"/>
                  <a:gd name="T4" fmla="*/ 90 w 144"/>
                  <a:gd name="T5" fmla="*/ 0 h 36"/>
                  <a:gd name="T6" fmla="*/ 0 60000 65536"/>
                  <a:gd name="T7" fmla="*/ 0 60000 65536"/>
                  <a:gd name="T8" fmla="*/ 0 60000 65536"/>
                  <a:gd name="T9" fmla="*/ 0 w 144"/>
                  <a:gd name="T10" fmla="*/ 0 h 36"/>
                  <a:gd name="T11" fmla="*/ 144 w 144"/>
                  <a:gd name="T12" fmla="*/ 36 h 36"/>
                </a:gdLst>
                <a:ahLst/>
                <a:cxnLst>
                  <a:cxn ang="T6">
                    <a:pos x="T0" y="T1"/>
                  </a:cxn>
                  <a:cxn ang="T7">
                    <a:pos x="T2" y="T3"/>
                  </a:cxn>
                  <a:cxn ang="T8">
                    <a:pos x="T4" y="T5"/>
                  </a:cxn>
                </a:cxnLst>
                <a:rect l="T9" t="T10" r="T11" b="T12"/>
                <a:pathLst>
                  <a:path w="144" h="36">
                    <a:moveTo>
                      <a:pt x="0" y="0"/>
                    </a:moveTo>
                    <a:lnTo>
                      <a:pt x="73" y="36"/>
                    </a:lnTo>
                    <a:lnTo>
                      <a:pt x="144" y="0"/>
                    </a:lnTo>
                  </a:path>
                </a:pathLst>
              </a:custGeom>
              <a:noFill/>
              <a:ln w="11113">
                <a:solidFill>
                  <a:srgbClr val="000000"/>
                </a:solidFill>
                <a:round/>
                <a:headEnd/>
                <a:tailEnd/>
              </a:ln>
            </p:spPr>
            <p:txBody>
              <a:bodyPr/>
              <a:lstStyle/>
              <a:p>
                <a:endParaRPr lang="zh-CN" altLang="en-US"/>
              </a:p>
            </p:txBody>
          </p:sp>
          <p:sp>
            <p:nvSpPr>
              <p:cNvPr id="450" name="Freeform 105"/>
              <p:cNvSpPr>
                <a:spLocks noChangeAspect="1"/>
              </p:cNvSpPr>
              <p:nvPr/>
            </p:nvSpPr>
            <p:spPr bwMode="auto">
              <a:xfrm>
                <a:off x="1173" y="1836"/>
                <a:ext cx="145" cy="24"/>
              </a:xfrm>
              <a:custGeom>
                <a:avLst/>
                <a:gdLst>
                  <a:gd name="T0" fmla="*/ 0 w 168"/>
                  <a:gd name="T1" fmla="*/ 0 h 42"/>
                  <a:gd name="T2" fmla="*/ 47 w 168"/>
                  <a:gd name="T3" fmla="*/ 5 h 42"/>
                  <a:gd name="T4" fmla="*/ 93 w 168"/>
                  <a:gd name="T5" fmla="*/ 0 h 42"/>
                  <a:gd name="T6" fmla="*/ 0 60000 65536"/>
                  <a:gd name="T7" fmla="*/ 0 60000 65536"/>
                  <a:gd name="T8" fmla="*/ 0 60000 65536"/>
                  <a:gd name="T9" fmla="*/ 0 w 168"/>
                  <a:gd name="T10" fmla="*/ 0 h 42"/>
                  <a:gd name="T11" fmla="*/ 168 w 168"/>
                  <a:gd name="T12" fmla="*/ 42 h 42"/>
                </a:gdLst>
                <a:ahLst/>
                <a:cxnLst>
                  <a:cxn ang="T6">
                    <a:pos x="T0" y="T1"/>
                  </a:cxn>
                  <a:cxn ang="T7">
                    <a:pos x="T2" y="T3"/>
                  </a:cxn>
                  <a:cxn ang="T8">
                    <a:pos x="T4" y="T5"/>
                  </a:cxn>
                </a:cxnLst>
                <a:rect l="T9" t="T10" r="T11" b="T12"/>
                <a:pathLst>
                  <a:path w="168" h="42">
                    <a:moveTo>
                      <a:pt x="0" y="0"/>
                    </a:moveTo>
                    <a:lnTo>
                      <a:pt x="85" y="42"/>
                    </a:lnTo>
                    <a:lnTo>
                      <a:pt x="168" y="0"/>
                    </a:lnTo>
                  </a:path>
                </a:pathLst>
              </a:custGeom>
              <a:noFill/>
              <a:ln w="11113">
                <a:solidFill>
                  <a:srgbClr val="000000"/>
                </a:solidFill>
                <a:round/>
                <a:headEnd/>
                <a:tailEnd/>
              </a:ln>
            </p:spPr>
            <p:txBody>
              <a:bodyPr/>
              <a:lstStyle/>
              <a:p>
                <a:endParaRPr lang="zh-CN" altLang="en-US"/>
              </a:p>
            </p:txBody>
          </p:sp>
          <p:sp>
            <p:nvSpPr>
              <p:cNvPr id="451" name="Freeform 106"/>
              <p:cNvSpPr>
                <a:spLocks noChangeAspect="1"/>
              </p:cNvSpPr>
              <p:nvPr/>
            </p:nvSpPr>
            <p:spPr bwMode="auto">
              <a:xfrm>
                <a:off x="1162" y="1874"/>
                <a:ext cx="166" cy="29"/>
              </a:xfrm>
              <a:custGeom>
                <a:avLst/>
                <a:gdLst>
                  <a:gd name="T0" fmla="*/ 0 w 190"/>
                  <a:gd name="T1" fmla="*/ 1 h 50"/>
                  <a:gd name="T2" fmla="*/ 56 w 190"/>
                  <a:gd name="T3" fmla="*/ 6 h 50"/>
                  <a:gd name="T4" fmla="*/ 111 w 190"/>
                  <a:gd name="T5" fmla="*/ 0 h 50"/>
                  <a:gd name="T6" fmla="*/ 0 60000 65536"/>
                  <a:gd name="T7" fmla="*/ 0 60000 65536"/>
                  <a:gd name="T8" fmla="*/ 0 60000 65536"/>
                  <a:gd name="T9" fmla="*/ 0 w 190"/>
                  <a:gd name="T10" fmla="*/ 0 h 50"/>
                  <a:gd name="T11" fmla="*/ 190 w 190"/>
                  <a:gd name="T12" fmla="*/ 50 h 50"/>
                </a:gdLst>
                <a:ahLst/>
                <a:cxnLst>
                  <a:cxn ang="T6">
                    <a:pos x="T0" y="T1"/>
                  </a:cxn>
                  <a:cxn ang="T7">
                    <a:pos x="T2" y="T3"/>
                  </a:cxn>
                  <a:cxn ang="T8">
                    <a:pos x="T4" y="T5"/>
                  </a:cxn>
                </a:cxnLst>
                <a:rect l="T9" t="T10" r="T11" b="T12"/>
                <a:pathLst>
                  <a:path w="190" h="50">
                    <a:moveTo>
                      <a:pt x="0" y="2"/>
                    </a:moveTo>
                    <a:lnTo>
                      <a:pt x="96" y="50"/>
                    </a:lnTo>
                    <a:lnTo>
                      <a:pt x="190" y="0"/>
                    </a:lnTo>
                  </a:path>
                </a:pathLst>
              </a:custGeom>
              <a:noFill/>
              <a:ln w="11113">
                <a:solidFill>
                  <a:srgbClr val="000000"/>
                </a:solidFill>
                <a:round/>
                <a:headEnd/>
                <a:tailEnd/>
              </a:ln>
            </p:spPr>
            <p:txBody>
              <a:bodyPr/>
              <a:lstStyle/>
              <a:p>
                <a:endParaRPr lang="zh-CN" altLang="en-US"/>
              </a:p>
            </p:txBody>
          </p:sp>
          <p:sp>
            <p:nvSpPr>
              <p:cNvPr id="452" name="Freeform 107"/>
              <p:cNvSpPr>
                <a:spLocks noChangeAspect="1"/>
              </p:cNvSpPr>
              <p:nvPr/>
            </p:nvSpPr>
            <p:spPr bwMode="auto">
              <a:xfrm>
                <a:off x="1150" y="1912"/>
                <a:ext cx="190" cy="31"/>
              </a:xfrm>
              <a:custGeom>
                <a:avLst/>
                <a:gdLst>
                  <a:gd name="T0" fmla="*/ 0 w 218"/>
                  <a:gd name="T1" fmla="*/ 0 h 53"/>
                  <a:gd name="T2" fmla="*/ 64 w 218"/>
                  <a:gd name="T3" fmla="*/ 6 h 53"/>
                  <a:gd name="T4" fmla="*/ 126 w 218"/>
                  <a:gd name="T5" fmla="*/ 0 h 53"/>
                  <a:gd name="T6" fmla="*/ 0 60000 65536"/>
                  <a:gd name="T7" fmla="*/ 0 60000 65536"/>
                  <a:gd name="T8" fmla="*/ 0 60000 65536"/>
                  <a:gd name="T9" fmla="*/ 0 w 218"/>
                  <a:gd name="T10" fmla="*/ 0 h 53"/>
                  <a:gd name="T11" fmla="*/ 218 w 218"/>
                  <a:gd name="T12" fmla="*/ 53 h 53"/>
                </a:gdLst>
                <a:ahLst/>
                <a:cxnLst>
                  <a:cxn ang="T6">
                    <a:pos x="T0" y="T1"/>
                  </a:cxn>
                  <a:cxn ang="T7">
                    <a:pos x="T2" y="T3"/>
                  </a:cxn>
                  <a:cxn ang="T8">
                    <a:pos x="T4" y="T5"/>
                  </a:cxn>
                </a:cxnLst>
                <a:rect l="T9" t="T10" r="T11" b="T12"/>
                <a:pathLst>
                  <a:path w="218" h="53">
                    <a:moveTo>
                      <a:pt x="0" y="0"/>
                    </a:moveTo>
                    <a:lnTo>
                      <a:pt x="110" y="53"/>
                    </a:lnTo>
                    <a:lnTo>
                      <a:pt x="218" y="0"/>
                    </a:lnTo>
                  </a:path>
                </a:pathLst>
              </a:custGeom>
              <a:noFill/>
              <a:ln w="11113">
                <a:solidFill>
                  <a:srgbClr val="000000"/>
                </a:solidFill>
                <a:round/>
                <a:headEnd/>
                <a:tailEnd/>
              </a:ln>
            </p:spPr>
            <p:txBody>
              <a:bodyPr/>
              <a:lstStyle/>
              <a:p>
                <a:endParaRPr lang="zh-CN" altLang="en-US"/>
              </a:p>
            </p:txBody>
          </p:sp>
          <p:sp>
            <p:nvSpPr>
              <p:cNvPr id="453" name="Freeform 108"/>
              <p:cNvSpPr>
                <a:spLocks noChangeAspect="1"/>
              </p:cNvSpPr>
              <p:nvPr/>
            </p:nvSpPr>
            <p:spPr bwMode="auto">
              <a:xfrm>
                <a:off x="1140" y="1950"/>
                <a:ext cx="211" cy="36"/>
              </a:xfrm>
              <a:custGeom>
                <a:avLst/>
                <a:gdLst>
                  <a:gd name="T0" fmla="*/ 0 w 240"/>
                  <a:gd name="T1" fmla="*/ 0 h 61"/>
                  <a:gd name="T2" fmla="*/ 72 w 240"/>
                  <a:gd name="T3" fmla="*/ 7 h 61"/>
                  <a:gd name="T4" fmla="*/ 144 w 240"/>
                  <a:gd name="T5" fmla="*/ 1 h 61"/>
                  <a:gd name="T6" fmla="*/ 0 60000 65536"/>
                  <a:gd name="T7" fmla="*/ 0 60000 65536"/>
                  <a:gd name="T8" fmla="*/ 0 60000 65536"/>
                  <a:gd name="T9" fmla="*/ 0 w 240"/>
                  <a:gd name="T10" fmla="*/ 0 h 61"/>
                  <a:gd name="T11" fmla="*/ 240 w 240"/>
                  <a:gd name="T12" fmla="*/ 61 h 61"/>
                </a:gdLst>
                <a:ahLst/>
                <a:cxnLst>
                  <a:cxn ang="T6">
                    <a:pos x="T0" y="T1"/>
                  </a:cxn>
                  <a:cxn ang="T7">
                    <a:pos x="T2" y="T3"/>
                  </a:cxn>
                  <a:cxn ang="T8">
                    <a:pos x="T4" y="T5"/>
                  </a:cxn>
                </a:cxnLst>
                <a:rect l="T9" t="T10" r="T11" b="T12"/>
                <a:pathLst>
                  <a:path w="240" h="61">
                    <a:moveTo>
                      <a:pt x="0" y="0"/>
                    </a:moveTo>
                    <a:lnTo>
                      <a:pt x="121" y="61"/>
                    </a:lnTo>
                    <a:lnTo>
                      <a:pt x="240" y="2"/>
                    </a:lnTo>
                  </a:path>
                </a:pathLst>
              </a:custGeom>
              <a:noFill/>
              <a:ln w="11113">
                <a:solidFill>
                  <a:srgbClr val="000000"/>
                </a:solidFill>
                <a:round/>
                <a:headEnd/>
                <a:tailEnd/>
              </a:ln>
            </p:spPr>
            <p:txBody>
              <a:bodyPr/>
              <a:lstStyle/>
              <a:p>
                <a:endParaRPr lang="zh-CN" altLang="en-US"/>
              </a:p>
            </p:txBody>
          </p:sp>
          <p:sp>
            <p:nvSpPr>
              <p:cNvPr id="454" name="Freeform 109"/>
              <p:cNvSpPr>
                <a:spLocks noChangeAspect="1"/>
              </p:cNvSpPr>
              <p:nvPr/>
            </p:nvSpPr>
            <p:spPr bwMode="auto">
              <a:xfrm>
                <a:off x="1131" y="1989"/>
                <a:ext cx="228" cy="38"/>
              </a:xfrm>
              <a:custGeom>
                <a:avLst/>
                <a:gdLst>
                  <a:gd name="T0" fmla="*/ 0 w 264"/>
                  <a:gd name="T1" fmla="*/ 1 h 67"/>
                  <a:gd name="T2" fmla="*/ 73 w 264"/>
                  <a:gd name="T3" fmla="*/ 7 h 67"/>
                  <a:gd name="T4" fmla="*/ 147 w 264"/>
                  <a:gd name="T5" fmla="*/ 0 h 67"/>
                  <a:gd name="T6" fmla="*/ 0 60000 65536"/>
                  <a:gd name="T7" fmla="*/ 0 60000 65536"/>
                  <a:gd name="T8" fmla="*/ 0 60000 65536"/>
                  <a:gd name="T9" fmla="*/ 0 w 264"/>
                  <a:gd name="T10" fmla="*/ 0 h 67"/>
                  <a:gd name="T11" fmla="*/ 264 w 264"/>
                  <a:gd name="T12" fmla="*/ 67 h 67"/>
                </a:gdLst>
                <a:ahLst/>
                <a:cxnLst>
                  <a:cxn ang="T6">
                    <a:pos x="T0" y="T1"/>
                  </a:cxn>
                  <a:cxn ang="T7">
                    <a:pos x="T2" y="T3"/>
                  </a:cxn>
                  <a:cxn ang="T8">
                    <a:pos x="T4" y="T5"/>
                  </a:cxn>
                </a:cxnLst>
                <a:rect l="T9" t="T10" r="T11" b="T12"/>
                <a:pathLst>
                  <a:path w="264" h="67">
                    <a:moveTo>
                      <a:pt x="0" y="2"/>
                    </a:moveTo>
                    <a:lnTo>
                      <a:pt x="133" y="67"/>
                    </a:lnTo>
                    <a:lnTo>
                      <a:pt x="264" y="0"/>
                    </a:lnTo>
                  </a:path>
                </a:pathLst>
              </a:custGeom>
              <a:noFill/>
              <a:ln w="11113">
                <a:solidFill>
                  <a:srgbClr val="000000"/>
                </a:solidFill>
                <a:round/>
                <a:headEnd/>
                <a:tailEnd/>
              </a:ln>
            </p:spPr>
            <p:txBody>
              <a:bodyPr/>
              <a:lstStyle/>
              <a:p>
                <a:endParaRPr lang="zh-CN" altLang="en-US"/>
              </a:p>
            </p:txBody>
          </p:sp>
          <p:sp>
            <p:nvSpPr>
              <p:cNvPr id="455" name="Freeform 110"/>
              <p:cNvSpPr>
                <a:spLocks noChangeAspect="1"/>
              </p:cNvSpPr>
              <p:nvPr/>
            </p:nvSpPr>
            <p:spPr bwMode="auto">
              <a:xfrm>
                <a:off x="1120" y="1547"/>
                <a:ext cx="95" cy="22"/>
              </a:xfrm>
              <a:custGeom>
                <a:avLst/>
                <a:gdLst>
                  <a:gd name="T0" fmla="*/ 67 w 107"/>
                  <a:gd name="T1" fmla="*/ 5 h 36"/>
                  <a:gd name="T2" fmla="*/ 21 w 107"/>
                  <a:gd name="T3" fmla="*/ 4 h 36"/>
                  <a:gd name="T4" fmla="*/ 45 w 107"/>
                  <a:gd name="T5" fmla="*/ 1 h 36"/>
                  <a:gd name="T6" fmla="*/ 0 w 107"/>
                  <a:gd name="T7" fmla="*/ 0 h 36"/>
                  <a:gd name="T8" fmla="*/ 0 60000 65536"/>
                  <a:gd name="T9" fmla="*/ 0 60000 65536"/>
                  <a:gd name="T10" fmla="*/ 0 60000 65536"/>
                  <a:gd name="T11" fmla="*/ 0 60000 65536"/>
                  <a:gd name="T12" fmla="*/ 0 w 107"/>
                  <a:gd name="T13" fmla="*/ 0 h 36"/>
                  <a:gd name="T14" fmla="*/ 107 w 107"/>
                  <a:gd name="T15" fmla="*/ 36 h 36"/>
                </a:gdLst>
                <a:ahLst/>
                <a:cxnLst>
                  <a:cxn ang="T8">
                    <a:pos x="T0" y="T1"/>
                  </a:cxn>
                  <a:cxn ang="T9">
                    <a:pos x="T2" y="T3"/>
                  </a:cxn>
                  <a:cxn ang="T10">
                    <a:pos x="T4" y="T5"/>
                  </a:cxn>
                  <a:cxn ang="T11">
                    <a:pos x="T6" y="T7"/>
                  </a:cxn>
                </a:cxnLst>
                <a:rect l="T12" t="T13" r="T14" b="T15"/>
                <a:pathLst>
                  <a:path w="107" h="36">
                    <a:moveTo>
                      <a:pt x="107" y="36"/>
                    </a:moveTo>
                    <a:lnTo>
                      <a:pt x="34" y="30"/>
                    </a:lnTo>
                    <a:lnTo>
                      <a:pt x="73" y="5"/>
                    </a:lnTo>
                    <a:lnTo>
                      <a:pt x="0" y="0"/>
                    </a:lnTo>
                  </a:path>
                </a:pathLst>
              </a:custGeom>
              <a:noFill/>
              <a:ln w="4763">
                <a:solidFill>
                  <a:srgbClr val="000000"/>
                </a:solidFill>
                <a:round/>
                <a:headEnd/>
                <a:tailEnd/>
              </a:ln>
            </p:spPr>
            <p:txBody>
              <a:bodyPr/>
              <a:lstStyle/>
              <a:p>
                <a:endParaRPr lang="zh-CN" altLang="en-US"/>
              </a:p>
            </p:txBody>
          </p:sp>
          <p:sp>
            <p:nvSpPr>
              <p:cNvPr id="456" name="Freeform 111"/>
              <p:cNvSpPr>
                <a:spLocks noChangeAspect="1"/>
              </p:cNvSpPr>
              <p:nvPr/>
            </p:nvSpPr>
            <p:spPr bwMode="auto">
              <a:xfrm>
                <a:off x="1262" y="1545"/>
                <a:ext cx="110" cy="25"/>
              </a:xfrm>
              <a:custGeom>
                <a:avLst/>
                <a:gdLst>
                  <a:gd name="T0" fmla="*/ 71 w 127"/>
                  <a:gd name="T1" fmla="*/ 1 h 44"/>
                  <a:gd name="T2" fmla="*/ 29 w 127"/>
                  <a:gd name="T3" fmla="*/ 5 h 44"/>
                  <a:gd name="T4" fmla="*/ 42 w 127"/>
                  <a:gd name="T5" fmla="*/ 0 h 44"/>
                  <a:gd name="T6" fmla="*/ 0 w 127"/>
                  <a:gd name="T7" fmla="*/ 4 h 44"/>
                  <a:gd name="T8" fmla="*/ 0 60000 65536"/>
                  <a:gd name="T9" fmla="*/ 0 60000 65536"/>
                  <a:gd name="T10" fmla="*/ 0 60000 65536"/>
                  <a:gd name="T11" fmla="*/ 0 60000 65536"/>
                  <a:gd name="T12" fmla="*/ 0 w 127"/>
                  <a:gd name="T13" fmla="*/ 0 h 44"/>
                  <a:gd name="T14" fmla="*/ 127 w 127"/>
                  <a:gd name="T15" fmla="*/ 44 h 44"/>
                </a:gdLst>
                <a:ahLst/>
                <a:cxnLst>
                  <a:cxn ang="T8">
                    <a:pos x="T0" y="T1"/>
                  </a:cxn>
                  <a:cxn ang="T9">
                    <a:pos x="T2" y="T3"/>
                  </a:cxn>
                  <a:cxn ang="T10">
                    <a:pos x="T4" y="T5"/>
                  </a:cxn>
                  <a:cxn ang="T11">
                    <a:pos x="T6" y="T7"/>
                  </a:cxn>
                </a:cxnLst>
                <a:rect l="T12" t="T13" r="T14" b="T15"/>
                <a:pathLst>
                  <a:path w="127" h="44">
                    <a:moveTo>
                      <a:pt x="127" y="4"/>
                    </a:moveTo>
                    <a:lnTo>
                      <a:pt x="52" y="44"/>
                    </a:lnTo>
                    <a:lnTo>
                      <a:pt x="75" y="0"/>
                    </a:lnTo>
                    <a:lnTo>
                      <a:pt x="0" y="40"/>
                    </a:lnTo>
                  </a:path>
                </a:pathLst>
              </a:custGeom>
              <a:noFill/>
              <a:ln w="4763">
                <a:solidFill>
                  <a:srgbClr val="000000"/>
                </a:solidFill>
                <a:round/>
                <a:headEnd/>
                <a:tailEnd/>
              </a:ln>
            </p:spPr>
            <p:txBody>
              <a:bodyPr/>
              <a:lstStyle/>
              <a:p>
                <a:endParaRPr lang="zh-CN" altLang="en-US"/>
              </a:p>
            </p:txBody>
          </p:sp>
          <p:sp>
            <p:nvSpPr>
              <p:cNvPr id="457" name="Freeform 112"/>
              <p:cNvSpPr>
                <a:spLocks noChangeAspect="1"/>
              </p:cNvSpPr>
              <p:nvPr/>
            </p:nvSpPr>
            <p:spPr bwMode="auto">
              <a:xfrm>
                <a:off x="1229" y="1474"/>
                <a:ext cx="33" cy="83"/>
              </a:xfrm>
              <a:custGeom>
                <a:avLst/>
                <a:gdLst>
                  <a:gd name="T0" fmla="*/ 14 w 36"/>
                  <a:gd name="T1" fmla="*/ 16 h 144"/>
                  <a:gd name="T2" fmla="*/ 0 w 36"/>
                  <a:gd name="T3" fmla="*/ 6 h 144"/>
                  <a:gd name="T4" fmla="*/ 25 w 36"/>
                  <a:gd name="T5" fmla="*/ 10 h 144"/>
                  <a:gd name="T6" fmla="*/ 14 w 36"/>
                  <a:gd name="T7" fmla="*/ 0 h 144"/>
                  <a:gd name="T8" fmla="*/ 0 60000 65536"/>
                  <a:gd name="T9" fmla="*/ 0 60000 65536"/>
                  <a:gd name="T10" fmla="*/ 0 60000 65536"/>
                  <a:gd name="T11" fmla="*/ 0 60000 65536"/>
                  <a:gd name="T12" fmla="*/ 0 w 36"/>
                  <a:gd name="T13" fmla="*/ 0 h 144"/>
                  <a:gd name="T14" fmla="*/ 36 w 36"/>
                  <a:gd name="T15" fmla="*/ 144 h 144"/>
                </a:gdLst>
                <a:ahLst/>
                <a:cxnLst>
                  <a:cxn ang="T8">
                    <a:pos x="T0" y="T1"/>
                  </a:cxn>
                  <a:cxn ang="T9">
                    <a:pos x="T2" y="T3"/>
                  </a:cxn>
                  <a:cxn ang="T10">
                    <a:pos x="T4" y="T5"/>
                  </a:cxn>
                  <a:cxn ang="T11">
                    <a:pos x="T6" y="T7"/>
                  </a:cxn>
                </a:cxnLst>
                <a:rect l="T12" t="T13" r="T14" b="T15"/>
                <a:pathLst>
                  <a:path w="36" h="144">
                    <a:moveTo>
                      <a:pt x="19" y="144"/>
                    </a:moveTo>
                    <a:lnTo>
                      <a:pt x="0" y="54"/>
                    </a:lnTo>
                    <a:lnTo>
                      <a:pt x="36" y="90"/>
                    </a:lnTo>
                    <a:lnTo>
                      <a:pt x="19" y="0"/>
                    </a:lnTo>
                  </a:path>
                </a:pathLst>
              </a:custGeom>
              <a:noFill/>
              <a:ln w="4763">
                <a:solidFill>
                  <a:srgbClr val="000000"/>
                </a:solidFill>
                <a:round/>
                <a:headEnd/>
                <a:tailEnd/>
              </a:ln>
            </p:spPr>
            <p:txBody>
              <a:bodyPr/>
              <a:lstStyle/>
              <a:p>
                <a:endParaRPr lang="zh-CN" altLang="en-US"/>
              </a:p>
            </p:txBody>
          </p:sp>
        </p:grpSp>
        <p:sp>
          <p:nvSpPr>
            <p:cNvPr id="55" name="Text Box 113"/>
            <p:cNvSpPr txBox="1">
              <a:spLocks noChangeArrowheads="1"/>
            </p:cNvSpPr>
            <p:nvPr/>
          </p:nvSpPr>
          <p:spPr bwMode="auto">
            <a:xfrm>
              <a:off x="2266" y="2520"/>
              <a:ext cx="268" cy="154"/>
            </a:xfrm>
            <a:prstGeom prst="rect">
              <a:avLst/>
            </a:prstGeom>
            <a:noFill/>
            <a:ln w="9525">
              <a:noFill/>
              <a:miter lim="800000"/>
              <a:headEnd/>
              <a:tailEnd/>
            </a:ln>
          </p:spPr>
          <p:txBody>
            <a:bodyPr>
              <a:spAutoFit/>
            </a:bodyPr>
            <a:lstStyle/>
            <a:p>
              <a:pPr algn="ctr" eaLnBrk="0" hangingPunct="0"/>
              <a:r>
                <a:rPr lang="en-US" altLang="ko-KR" sz="1000" b="1">
                  <a:ea typeface="GulimChe" pitchFamily="49" charset="-127"/>
                </a:rPr>
                <a:t>AP</a:t>
              </a:r>
              <a:endParaRPr lang="en-US" altLang="ko-KR" sz="1000" b="1">
                <a:solidFill>
                  <a:srgbClr val="B2B2B2"/>
                </a:solidFill>
                <a:ea typeface="GulimChe" pitchFamily="49" charset="-127"/>
              </a:endParaRPr>
            </a:p>
          </p:txBody>
        </p:sp>
        <p:pic>
          <p:nvPicPr>
            <p:cNvPr id="56" name="Picture 114" descr="notebook1"/>
            <p:cNvPicPr>
              <a:picLocks noChangeAspect="1" noChangeArrowheads="1"/>
            </p:cNvPicPr>
            <p:nvPr/>
          </p:nvPicPr>
          <p:blipFill>
            <a:blip r:embed="rId3" cstate="print"/>
            <a:srcRect/>
            <a:stretch>
              <a:fillRect/>
            </a:stretch>
          </p:blipFill>
          <p:spPr bwMode="auto">
            <a:xfrm>
              <a:off x="2220" y="2608"/>
              <a:ext cx="180" cy="138"/>
            </a:xfrm>
            <a:prstGeom prst="rect">
              <a:avLst/>
            </a:prstGeom>
            <a:noFill/>
            <a:ln w="9525">
              <a:noFill/>
              <a:miter lim="800000"/>
              <a:headEnd/>
              <a:tailEnd/>
            </a:ln>
          </p:spPr>
        </p:pic>
        <p:sp>
          <p:nvSpPr>
            <p:cNvPr id="57" name="Freeform 115"/>
            <p:cNvSpPr>
              <a:spLocks noChangeAspect="1"/>
            </p:cNvSpPr>
            <p:nvPr/>
          </p:nvSpPr>
          <p:spPr bwMode="auto">
            <a:xfrm rot="-910560">
              <a:off x="2399" y="2608"/>
              <a:ext cx="187" cy="76"/>
            </a:xfrm>
            <a:custGeom>
              <a:avLst/>
              <a:gdLst>
                <a:gd name="T0" fmla="*/ 0 w 2880"/>
                <a:gd name="T1" fmla="*/ 0 h 2456"/>
                <a:gd name="T2" fmla="*/ 0 w 2880"/>
                <a:gd name="T3" fmla="*/ 0 h 2456"/>
                <a:gd name="T4" fmla="*/ 0 w 2880"/>
                <a:gd name="T5" fmla="*/ 0 h 2456"/>
                <a:gd name="T6" fmla="*/ 0 w 2880"/>
                <a:gd name="T7" fmla="*/ 0 h 2456"/>
                <a:gd name="T8" fmla="*/ 0 w 2880"/>
                <a:gd name="T9" fmla="*/ 0 h 2456"/>
                <a:gd name="T10" fmla="*/ 0 w 2880"/>
                <a:gd name="T11" fmla="*/ 0 h 2456"/>
                <a:gd name="T12" fmla="*/ 0 w 2880"/>
                <a:gd name="T13" fmla="*/ 0 h 2456"/>
                <a:gd name="T14" fmla="*/ 0 w 2880"/>
                <a:gd name="T15" fmla="*/ 0 h 2456"/>
                <a:gd name="T16" fmla="*/ 0 w 2880"/>
                <a:gd name="T17" fmla="*/ 0 h 2456"/>
                <a:gd name="T18" fmla="*/ 0 w 2880"/>
                <a:gd name="T19" fmla="*/ 0 h 2456"/>
                <a:gd name="T20" fmla="*/ 0 w 2880"/>
                <a:gd name="T21" fmla="*/ 0 h 24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80"/>
                <a:gd name="T34" fmla="*/ 0 h 2456"/>
                <a:gd name="T35" fmla="*/ 2880 w 2880"/>
                <a:gd name="T36" fmla="*/ 2456 h 24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80" h="2456">
                  <a:moveTo>
                    <a:pt x="0" y="2456"/>
                  </a:moveTo>
                  <a:lnTo>
                    <a:pt x="1131" y="1218"/>
                  </a:lnTo>
                  <a:lnTo>
                    <a:pt x="1131" y="1532"/>
                  </a:lnTo>
                  <a:lnTo>
                    <a:pt x="1949" y="648"/>
                  </a:lnTo>
                  <a:lnTo>
                    <a:pt x="1949" y="923"/>
                  </a:lnTo>
                  <a:lnTo>
                    <a:pt x="2880" y="0"/>
                  </a:lnTo>
                  <a:lnTo>
                    <a:pt x="1832" y="1395"/>
                  </a:lnTo>
                  <a:lnTo>
                    <a:pt x="1832" y="1133"/>
                  </a:lnTo>
                  <a:lnTo>
                    <a:pt x="999" y="2024"/>
                  </a:lnTo>
                  <a:lnTo>
                    <a:pt x="999" y="1591"/>
                  </a:lnTo>
                  <a:lnTo>
                    <a:pt x="0" y="2456"/>
                  </a:lnTo>
                  <a:close/>
                </a:path>
              </a:pathLst>
            </a:custGeom>
            <a:solidFill>
              <a:srgbClr val="0000FF"/>
            </a:solidFill>
            <a:ln w="9525">
              <a:noFill/>
              <a:round/>
              <a:headEnd/>
              <a:tailEnd/>
            </a:ln>
          </p:spPr>
          <p:txBody>
            <a:bodyPr/>
            <a:lstStyle/>
            <a:p>
              <a:endParaRPr lang="zh-CN" altLang="en-US"/>
            </a:p>
          </p:txBody>
        </p:sp>
        <p:sp>
          <p:nvSpPr>
            <p:cNvPr id="58" name="Line 116"/>
            <p:cNvSpPr>
              <a:spLocks noChangeShapeType="1"/>
            </p:cNvSpPr>
            <p:nvPr/>
          </p:nvSpPr>
          <p:spPr bwMode="auto">
            <a:xfrm flipV="1">
              <a:off x="2443" y="2501"/>
              <a:ext cx="359" cy="47"/>
            </a:xfrm>
            <a:prstGeom prst="line">
              <a:avLst/>
            </a:prstGeom>
            <a:noFill/>
            <a:ln w="19050">
              <a:solidFill>
                <a:schemeClr val="tx1"/>
              </a:solidFill>
              <a:round/>
              <a:headEnd/>
              <a:tailEnd/>
            </a:ln>
          </p:spPr>
          <p:txBody>
            <a:bodyPr/>
            <a:lstStyle/>
            <a:p>
              <a:endParaRPr lang="zh-CN" altLang="en-US"/>
            </a:p>
          </p:txBody>
        </p:sp>
        <p:pic>
          <p:nvPicPr>
            <p:cNvPr id="59" name="Picture 117" descr="핸폰2"/>
            <p:cNvPicPr>
              <a:picLocks noChangeAspect="1" noChangeArrowheads="1"/>
            </p:cNvPicPr>
            <p:nvPr/>
          </p:nvPicPr>
          <p:blipFill>
            <a:blip r:embed="rId4" cstate="print"/>
            <a:srcRect/>
            <a:stretch>
              <a:fillRect/>
            </a:stretch>
          </p:blipFill>
          <p:spPr bwMode="auto">
            <a:xfrm>
              <a:off x="1953" y="2538"/>
              <a:ext cx="134" cy="151"/>
            </a:xfrm>
            <a:prstGeom prst="rect">
              <a:avLst/>
            </a:prstGeom>
            <a:noFill/>
            <a:ln w="9525">
              <a:noFill/>
              <a:miter lim="800000"/>
              <a:headEnd/>
              <a:tailEnd/>
            </a:ln>
          </p:spPr>
        </p:pic>
        <p:sp>
          <p:nvSpPr>
            <p:cNvPr id="60" name="Line 118"/>
            <p:cNvSpPr>
              <a:spLocks noChangeShapeType="1"/>
            </p:cNvSpPr>
            <p:nvPr/>
          </p:nvSpPr>
          <p:spPr bwMode="auto">
            <a:xfrm flipV="1">
              <a:off x="2668" y="2501"/>
              <a:ext cx="178" cy="176"/>
            </a:xfrm>
            <a:prstGeom prst="line">
              <a:avLst/>
            </a:prstGeom>
            <a:noFill/>
            <a:ln w="19050">
              <a:solidFill>
                <a:schemeClr val="tx1"/>
              </a:solidFill>
              <a:round/>
              <a:headEnd/>
              <a:tailEnd/>
            </a:ln>
          </p:spPr>
          <p:txBody>
            <a:bodyPr/>
            <a:lstStyle/>
            <a:p>
              <a:endParaRPr lang="zh-CN" altLang="en-US"/>
            </a:p>
          </p:txBody>
        </p:sp>
        <p:sp>
          <p:nvSpPr>
            <p:cNvPr id="61" name="Text Box 119"/>
            <p:cNvSpPr txBox="1">
              <a:spLocks noChangeArrowheads="1"/>
            </p:cNvSpPr>
            <p:nvPr/>
          </p:nvSpPr>
          <p:spPr bwMode="auto">
            <a:xfrm>
              <a:off x="2803" y="2501"/>
              <a:ext cx="356" cy="69"/>
            </a:xfrm>
            <a:prstGeom prst="rect">
              <a:avLst/>
            </a:prstGeom>
            <a:noFill/>
            <a:ln w="9525">
              <a:noFill/>
              <a:miter lim="800000"/>
              <a:headEnd/>
              <a:tailEnd/>
            </a:ln>
          </p:spPr>
          <p:txBody>
            <a:bodyPr anchor="ctr"/>
            <a:lstStyle/>
            <a:p>
              <a:pPr algn="ctr" eaLnBrk="0" hangingPunct="0"/>
              <a:r>
                <a:rPr lang="en-US" altLang="ko-KR" sz="1000" b="1">
                  <a:ea typeface="GulimChe" pitchFamily="49" charset="-127"/>
                </a:rPr>
                <a:t>AR</a:t>
              </a:r>
            </a:p>
          </p:txBody>
        </p:sp>
        <p:grpSp>
          <p:nvGrpSpPr>
            <p:cNvPr id="62" name="Group 120"/>
            <p:cNvGrpSpPr>
              <a:grpSpLocks/>
            </p:cNvGrpSpPr>
            <p:nvPr/>
          </p:nvGrpSpPr>
          <p:grpSpPr bwMode="auto">
            <a:xfrm>
              <a:off x="2757" y="2432"/>
              <a:ext cx="179" cy="92"/>
              <a:chOff x="785" y="1251"/>
              <a:chExt cx="305" cy="176"/>
            </a:xfrm>
          </p:grpSpPr>
          <p:sp>
            <p:nvSpPr>
              <p:cNvPr id="418" name="Oval 121"/>
              <p:cNvSpPr>
                <a:spLocks noChangeArrowheads="1"/>
              </p:cNvSpPr>
              <p:nvPr/>
            </p:nvSpPr>
            <p:spPr bwMode="auto">
              <a:xfrm>
                <a:off x="786" y="1324"/>
                <a:ext cx="304" cy="103"/>
              </a:xfrm>
              <a:prstGeom prst="ellipse">
                <a:avLst/>
              </a:prstGeom>
              <a:solidFill>
                <a:srgbClr val="0078AA"/>
              </a:solidFill>
              <a:ln w="3175">
                <a:solidFill>
                  <a:srgbClr val="AAE6FF"/>
                </a:solidFill>
                <a:round/>
                <a:headEnd/>
                <a:tailEnd/>
              </a:ln>
            </p:spPr>
            <p:txBody>
              <a:bodyPr/>
              <a:lstStyle/>
              <a:p>
                <a:endParaRPr lang="zh-CN" altLang="zh-CN"/>
              </a:p>
            </p:txBody>
          </p:sp>
          <p:sp>
            <p:nvSpPr>
              <p:cNvPr id="419" name="Rectangle 122"/>
              <p:cNvSpPr>
                <a:spLocks noChangeArrowheads="1"/>
              </p:cNvSpPr>
              <p:nvPr/>
            </p:nvSpPr>
            <p:spPr bwMode="auto">
              <a:xfrm>
                <a:off x="785" y="1303"/>
                <a:ext cx="304" cy="74"/>
              </a:xfrm>
              <a:prstGeom prst="rect">
                <a:avLst/>
              </a:prstGeom>
              <a:solidFill>
                <a:srgbClr val="0078AA"/>
              </a:solidFill>
              <a:ln w="9525">
                <a:noFill/>
                <a:miter lim="800000"/>
                <a:headEnd/>
                <a:tailEnd/>
              </a:ln>
            </p:spPr>
            <p:txBody>
              <a:bodyPr/>
              <a:lstStyle/>
              <a:p>
                <a:endParaRPr lang="zh-CN" altLang="zh-CN"/>
              </a:p>
            </p:txBody>
          </p:sp>
          <p:sp>
            <p:nvSpPr>
              <p:cNvPr id="420" name="Rectangle 123"/>
              <p:cNvSpPr>
                <a:spLocks noChangeArrowheads="1"/>
              </p:cNvSpPr>
              <p:nvPr/>
            </p:nvSpPr>
            <p:spPr bwMode="auto">
              <a:xfrm>
                <a:off x="785" y="1303"/>
                <a:ext cx="304" cy="74"/>
              </a:xfrm>
              <a:prstGeom prst="rect">
                <a:avLst/>
              </a:prstGeom>
              <a:solidFill>
                <a:srgbClr val="0078AA"/>
              </a:solidFill>
              <a:ln w="9525">
                <a:noFill/>
                <a:miter lim="800000"/>
                <a:headEnd/>
                <a:tailEnd/>
              </a:ln>
            </p:spPr>
            <p:txBody>
              <a:bodyPr/>
              <a:lstStyle/>
              <a:p>
                <a:endParaRPr lang="zh-CN" altLang="zh-CN"/>
              </a:p>
            </p:txBody>
          </p:sp>
          <p:sp>
            <p:nvSpPr>
              <p:cNvPr id="421" name="Oval 124"/>
              <p:cNvSpPr>
                <a:spLocks noChangeArrowheads="1"/>
              </p:cNvSpPr>
              <p:nvPr/>
            </p:nvSpPr>
            <p:spPr bwMode="auto">
              <a:xfrm>
                <a:off x="786" y="1251"/>
                <a:ext cx="304" cy="103"/>
              </a:xfrm>
              <a:prstGeom prst="ellipse">
                <a:avLst/>
              </a:prstGeom>
              <a:solidFill>
                <a:srgbClr val="00B4FF"/>
              </a:solidFill>
              <a:ln w="3175">
                <a:solidFill>
                  <a:srgbClr val="AAE6FF"/>
                </a:solidFill>
                <a:round/>
                <a:headEnd/>
                <a:tailEnd/>
              </a:ln>
            </p:spPr>
            <p:txBody>
              <a:bodyPr/>
              <a:lstStyle/>
              <a:p>
                <a:endParaRPr lang="zh-CN" altLang="zh-CN"/>
              </a:p>
            </p:txBody>
          </p:sp>
          <p:grpSp>
            <p:nvGrpSpPr>
              <p:cNvPr id="422" name="Group 125"/>
              <p:cNvGrpSpPr>
                <a:grpSpLocks/>
              </p:cNvGrpSpPr>
              <p:nvPr/>
            </p:nvGrpSpPr>
            <p:grpSpPr bwMode="auto">
              <a:xfrm>
                <a:off x="831" y="1263"/>
                <a:ext cx="212" cy="79"/>
                <a:chOff x="831" y="1263"/>
                <a:chExt cx="212" cy="79"/>
              </a:xfrm>
            </p:grpSpPr>
            <p:grpSp>
              <p:nvGrpSpPr>
                <p:cNvPr id="425" name="Group 126"/>
                <p:cNvGrpSpPr>
                  <a:grpSpLocks/>
                </p:cNvGrpSpPr>
                <p:nvPr/>
              </p:nvGrpSpPr>
              <p:grpSpPr bwMode="auto">
                <a:xfrm>
                  <a:off x="831" y="1263"/>
                  <a:ext cx="210" cy="77"/>
                  <a:chOff x="831" y="1263"/>
                  <a:chExt cx="210" cy="77"/>
                </a:xfrm>
              </p:grpSpPr>
              <p:sp>
                <p:nvSpPr>
                  <p:cNvPr id="435" name="Freeform 127"/>
                  <p:cNvSpPr>
                    <a:spLocks/>
                  </p:cNvSpPr>
                  <p:nvPr/>
                </p:nvSpPr>
                <p:spPr bwMode="auto">
                  <a:xfrm>
                    <a:off x="941" y="1264"/>
                    <a:ext cx="100" cy="33"/>
                  </a:xfrm>
                  <a:custGeom>
                    <a:avLst/>
                    <a:gdLst>
                      <a:gd name="T0" fmla="*/ 0 w 201"/>
                      <a:gd name="T1" fmla="*/ 4 h 65"/>
                      <a:gd name="T2" fmla="*/ 2 w 201"/>
                      <a:gd name="T3" fmla="*/ 5 h 65"/>
                      <a:gd name="T4" fmla="*/ 9 w 201"/>
                      <a:gd name="T5" fmla="*/ 2 h 65"/>
                      <a:gd name="T6" fmla="*/ 12 w 201"/>
                      <a:gd name="T7" fmla="*/ 3 h 65"/>
                      <a:gd name="T8" fmla="*/ 10 w 201"/>
                      <a:gd name="T9" fmla="*/ 0 h 65"/>
                      <a:gd name="T10" fmla="*/ 3 w 201"/>
                      <a:gd name="T11" fmla="*/ 0 h 65"/>
                      <a:gd name="T12" fmla="*/ 6 w 201"/>
                      <a:gd name="T13" fmla="*/ 1 h 65"/>
                      <a:gd name="T14" fmla="*/ 0 w 201"/>
                      <a:gd name="T15" fmla="*/ 4 h 6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5"/>
                      <a:gd name="T26" fmla="*/ 201 w 20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5">
                        <a:moveTo>
                          <a:pt x="0" y="52"/>
                        </a:moveTo>
                        <a:lnTo>
                          <a:pt x="45" y="65"/>
                        </a:lnTo>
                        <a:lnTo>
                          <a:pt x="153" y="22"/>
                        </a:lnTo>
                        <a:lnTo>
                          <a:pt x="201" y="36"/>
                        </a:lnTo>
                        <a:lnTo>
                          <a:pt x="175" y="0"/>
                        </a:lnTo>
                        <a:lnTo>
                          <a:pt x="49" y="0"/>
                        </a:lnTo>
                        <a:lnTo>
                          <a:pt x="100" y="10"/>
                        </a:lnTo>
                        <a:lnTo>
                          <a:pt x="0" y="52"/>
                        </a:lnTo>
                        <a:close/>
                      </a:path>
                    </a:pathLst>
                  </a:custGeom>
                  <a:solidFill>
                    <a:srgbClr val="000000"/>
                  </a:solidFill>
                  <a:ln w="9525">
                    <a:noFill/>
                    <a:round/>
                    <a:headEnd/>
                    <a:tailEnd/>
                  </a:ln>
                </p:spPr>
                <p:txBody>
                  <a:bodyPr/>
                  <a:lstStyle/>
                  <a:p>
                    <a:endParaRPr lang="zh-CN" altLang="en-US"/>
                  </a:p>
                </p:txBody>
              </p:sp>
              <p:sp>
                <p:nvSpPr>
                  <p:cNvPr id="436" name="Freeform 128"/>
                  <p:cNvSpPr>
                    <a:spLocks/>
                  </p:cNvSpPr>
                  <p:nvPr/>
                </p:nvSpPr>
                <p:spPr bwMode="auto">
                  <a:xfrm>
                    <a:off x="941" y="1264"/>
                    <a:ext cx="100" cy="33"/>
                  </a:xfrm>
                  <a:custGeom>
                    <a:avLst/>
                    <a:gdLst>
                      <a:gd name="T0" fmla="*/ 0 w 201"/>
                      <a:gd name="T1" fmla="*/ 4 h 65"/>
                      <a:gd name="T2" fmla="*/ 2 w 201"/>
                      <a:gd name="T3" fmla="*/ 5 h 65"/>
                      <a:gd name="T4" fmla="*/ 9 w 201"/>
                      <a:gd name="T5" fmla="*/ 2 h 65"/>
                      <a:gd name="T6" fmla="*/ 12 w 201"/>
                      <a:gd name="T7" fmla="*/ 3 h 65"/>
                      <a:gd name="T8" fmla="*/ 10 w 201"/>
                      <a:gd name="T9" fmla="*/ 0 h 65"/>
                      <a:gd name="T10" fmla="*/ 3 w 201"/>
                      <a:gd name="T11" fmla="*/ 0 h 65"/>
                      <a:gd name="T12" fmla="*/ 6 w 201"/>
                      <a:gd name="T13" fmla="*/ 1 h 65"/>
                      <a:gd name="T14" fmla="*/ 0 w 201"/>
                      <a:gd name="T15" fmla="*/ 4 h 6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5"/>
                      <a:gd name="T26" fmla="*/ 201 w 20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5">
                        <a:moveTo>
                          <a:pt x="0" y="52"/>
                        </a:moveTo>
                        <a:lnTo>
                          <a:pt x="45" y="65"/>
                        </a:lnTo>
                        <a:lnTo>
                          <a:pt x="153" y="22"/>
                        </a:lnTo>
                        <a:lnTo>
                          <a:pt x="201" y="36"/>
                        </a:lnTo>
                        <a:lnTo>
                          <a:pt x="175" y="0"/>
                        </a:lnTo>
                        <a:lnTo>
                          <a:pt x="49" y="0"/>
                        </a:lnTo>
                        <a:lnTo>
                          <a:pt x="100" y="10"/>
                        </a:lnTo>
                        <a:lnTo>
                          <a:pt x="0" y="52"/>
                        </a:lnTo>
                        <a:close/>
                      </a:path>
                    </a:pathLst>
                  </a:custGeom>
                  <a:solidFill>
                    <a:srgbClr val="000000"/>
                  </a:solidFill>
                  <a:ln w="9525">
                    <a:noFill/>
                    <a:round/>
                    <a:headEnd/>
                    <a:tailEnd/>
                  </a:ln>
                </p:spPr>
                <p:txBody>
                  <a:bodyPr/>
                  <a:lstStyle/>
                  <a:p>
                    <a:endParaRPr lang="zh-CN" altLang="en-US"/>
                  </a:p>
                </p:txBody>
              </p:sp>
              <p:sp>
                <p:nvSpPr>
                  <p:cNvPr id="437" name="Freeform 129"/>
                  <p:cNvSpPr>
                    <a:spLocks/>
                  </p:cNvSpPr>
                  <p:nvPr/>
                </p:nvSpPr>
                <p:spPr bwMode="auto">
                  <a:xfrm>
                    <a:off x="831" y="1303"/>
                    <a:ext cx="101" cy="35"/>
                  </a:xfrm>
                  <a:custGeom>
                    <a:avLst/>
                    <a:gdLst>
                      <a:gd name="T0" fmla="*/ 13 w 201"/>
                      <a:gd name="T1" fmla="*/ 1 h 68"/>
                      <a:gd name="T2" fmla="*/ 10 w 201"/>
                      <a:gd name="T3" fmla="*/ 0 h 68"/>
                      <a:gd name="T4" fmla="*/ 4 w 201"/>
                      <a:gd name="T5" fmla="*/ 3 h 68"/>
                      <a:gd name="T6" fmla="*/ 0 w 201"/>
                      <a:gd name="T7" fmla="*/ 2 h 68"/>
                      <a:gd name="T8" fmla="*/ 2 w 201"/>
                      <a:gd name="T9" fmla="*/ 5 h 68"/>
                      <a:gd name="T10" fmla="*/ 10 w 201"/>
                      <a:gd name="T11" fmla="*/ 5 h 68"/>
                      <a:gd name="T12" fmla="*/ 7 w 201"/>
                      <a:gd name="T13" fmla="*/ 4 h 68"/>
                      <a:gd name="T14" fmla="*/ 13 w 201"/>
                      <a:gd name="T15" fmla="*/ 1 h 68"/>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8"/>
                      <a:gd name="T26" fmla="*/ 201 w 201"/>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8">
                        <a:moveTo>
                          <a:pt x="201" y="13"/>
                        </a:moveTo>
                        <a:lnTo>
                          <a:pt x="157" y="0"/>
                        </a:lnTo>
                        <a:lnTo>
                          <a:pt x="52" y="42"/>
                        </a:lnTo>
                        <a:lnTo>
                          <a:pt x="0" y="29"/>
                        </a:lnTo>
                        <a:lnTo>
                          <a:pt x="26" y="68"/>
                        </a:lnTo>
                        <a:lnTo>
                          <a:pt x="157" y="68"/>
                        </a:lnTo>
                        <a:lnTo>
                          <a:pt x="101" y="54"/>
                        </a:lnTo>
                        <a:lnTo>
                          <a:pt x="201" y="13"/>
                        </a:lnTo>
                        <a:close/>
                      </a:path>
                    </a:pathLst>
                  </a:custGeom>
                  <a:solidFill>
                    <a:srgbClr val="000000"/>
                  </a:solidFill>
                  <a:ln w="9525">
                    <a:noFill/>
                    <a:round/>
                    <a:headEnd/>
                    <a:tailEnd/>
                  </a:ln>
                </p:spPr>
                <p:txBody>
                  <a:bodyPr/>
                  <a:lstStyle/>
                  <a:p>
                    <a:endParaRPr lang="zh-CN" altLang="en-US"/>
                  </a:p>
                </p:txBody>
              </p:sp>
              <p:sp>
                <p:nvSpPr>
                  <p:cNvPr id="438" name="Freeform 130"/>
                  <p:cNvSpPr>
                    <a:spLocks/>
                  </p:cNvSpPr>
                  <p:nvPr/>
                </p:nvSpPr>
                <p:spPr bwMode="auto">
                  <a:xfrm>
                    <a:off x="831" y="1303"/>
                    <a:ext cx="101" cy="35"/>
                  </a:xfrm>
                  <a:custGeom>
                    <a:avLst/>
                    <a:gdLst>
                      <a:gd name="T0" fmla="*/ 13 w 201"/>
                      <a:gd name="T1" fmla="*/ 1 h 68"/>
                      <a:gd name="T2" fmla="*/ 10 w 201"/>
                      <a:gd name="T3" fmla="*/ 0 h 68"/>
                      <a:gd name="T4" fmla="*/ 4 w 201"/>
                      <a:gd name="T5" fmla="*/ 3 h 68"/>
                      <a:gd name="T6" fmla="*/ 0 w 201"/>
                      <a:gd name="T7" fmla="*/ 2 h 68"/>
                      <a:gd name="T8" fmla="*/ 2 w 201"/>
                      <a:gd name="T9" fmla="*/ 5 h 68"/>
                      <a:gd name="T10" fmla="*/ 10 w 201"/>
                      <a:gd name="T11" fmla="*/ 5 h 68"/>
                      <a:gd name="T12" fmla="*/ 7 w 201"/>
                      <a:gd name="T13" fmla="*/ 4 h 68"/>
                      <a:gd name="T14" fmla="*/ 13 w 201"/>
                      <a:gd name="T15" fmla="*/ 1 h 68"/>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8"/>
                      <a:gd name="T26" fmla="*/ 201 w 201"/>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8">
                        <a:moveTo>
                          <a:pt x="201" y="13"/>
                        </a:moveTo>
                        <a:lnTo>
                          <a:pt x="157" y="0"/>
                        </a:lnTo>
                        <a:lnTo>
                          <a:pt x="52" y="42"/>
                        </a:lnTo>
                        <a:lnTo>
                          <a:pt x="0" y="29"/>
                        </a:lnTo>
                        <a:lnTo>
                          <a:pt x="26" y="68"/>
                        </a:lnTo>
                        <a:lnTo>
                          <a:pt x="157" y="68"/>
                        </a:lnTo>
                        <a:lnTo>
                          <a:pt x="101" y="54"/>
                        </a:lnTo>
                        <a:lnTo>
                          <a:pt x="201" y="13"/>
                        </a:lnTo>
                        <a:close/>
                      </a:path>
                    </a:pathLst>
                  </a:custGeom>
                  <a:solidFill>
                    <a:srgbClr val="000000"/>
                  </a:solidFill>
                  <a:ln w="9525">
                    <a:noFill/>
                    <a:round/>
                    <a:headEnd/>
                    <a:tailEnd/>
                  </a:ln>
                </p:spPr>
                <p:txBody>
                  <a:bodyPr/>
                  <a:lstStyle/>
                  <a:p>
                    <a:endParaRPr lang="zh-CN" altLang="en-US"/>
                  </a:p>
                </p:txBody>
              </p:sp>
              <p:sp>
                <p:nvSpPr>
                  <p:cNvPr id="439" name="Freeform 131"/>
                  <p:cNvSpPr>
                    <a:spLocks/>
                  </p:cNvSpPr>
                  <p:nvPr/>
                </p:nvSpPr>
                <p:spPr bwMode="auto">
                  <a:xfrm>
                    <a:off x="837" y="1263"/>
                    <a:ext cx="100" cy="32"/>
                  </a:xfrm>
                  <a:custGeom>
                    <a:avLst/>
                    <a:gdLst>
                      <a:gd name="T0" fmla="*/ 0 w 200"/>
                      <a:gd name="T1" fmla="*/ 0 h 66"/>
                      <a:gd name="T2" fmla="*/ 3 w 200"/>
                      <a:gd name="T3" fmla="*/ 0 h 66"/>
                      <a:gd name="T4" fmla="*/ 10 w 200"/>
                      <a:gd name="T5" fmla="*/ 2 h 66"/>
                      <a:gd name="T6" fmla="*/ 13 w 200"/>
                      <a:gd name="T7" fmla="*/ 1 h 66"/>
                      <a:gd name="T8" fmla="*/ 11 w 200"/>
                      <a:gd name="T9" fmla="*/ 4 h 66"/>
                      <a:gd name="T10" fmla="*/ 3 w 200"/>
                      <a:gd name="T11" fmla="*/ 4 h 66"/>
                      <a:gd name="T12" fmla="*/ 6 w 200"/>
                      <a:gd name="T13" fmla="*/ 3 h 66"/>
                      <a:gd name="T14" fmla="*/ 0 w 200"/>
                      <a:gd name="T15" fmla="*/ 0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0" y="14"/>
                        </a:moveTo>
                        <a:lnTo>
                          <a:pt x="44" y="0"/>
                        </a:lnTo>
                        <a:lnTo>
                          <a:pt x="152" y="40"/>
                        </a:lnTo>
                        <a:lnTo>
                          <a:pt x="200" y="30"/>
                        </a:lnTo>
                        <a:lnTo>
                          <a:pt x="174" y="66"/>
                        </a:lnTo>
                        <a:lnTo>
                          <a:pt x="47" y="66"/>
                        </a:lnTo>
                        <a:lnTo>
                          <a:pt x="100" y="56"/>
                        </a:lnTo>
                        <a:lnTo>
                          <a:pt x="0" y="14"/>
                        </a:lnTo>
                        <a:close/>
                      </a:path>
                    </a:pathLst>
                  </a:custGeom>
                  <a:solidFill>
                    <a:srgbClr val="000000"/>
                  </a:solidFill>
                  <a:ln w="9525">
                    <a:noFill/>
                    <a:round/>
                    <a:headEnd/>
                    <a:tailEnd/>
                  </a:ln>
                </p:spPr>
                <p:txBody>
                  <a:bodyPr/>
                  <a:lstStyle/>
                  <a:p>
                    <a:endParaRPr lang="zh-CN" altLang="en-US"/>
                  </a:p>
                </p:txBody>
              </p:sp>
              <p:sp>
                <p:nvSpPr>
                  <p:cNvPr id="440" name="Freeform 132"/>
                  <p:cNvSpPr>
                    <a:spLocks/>
                  </p:cNvSpPr>
                  <p:nvPr/>
                </p:nvSpPr>
                <p:spPr bwMode="auto">
                  <a:xfrm>
                    <a:off x="837" y="1263"/>
                    <a:ext cx="100" cy="32"/>
                  </a:xfrm>
                  <a:custGeom>
                    <a:avLst/>
                    <a:gdLst>
                      <a:gd name="T0" fmla="*/ 0 w 200"/>
                      <a:gd name="T1" fmla="*/ 0 h 66"/>
                      <a:gd name="T2" fmla="*/ 3 w 200"/>
                      <a:gd name="T3" fmla="*/ 0 h 66"/>
                      <a:gd name="T4" fmla="*/ 10 w 200"/>
                      <a:gd name="T5" fmla="*/ 2 h 66"/>
                      <a:gd name="T6" fmla="*/ 13 w 200"/>
                      <a:gd name="T7" fmla="*/ 1 h 66"/>
                      <a:gd name="T8" fmla="*/ 11 w 200"/>
                      <a:gd name="T9" fmla="*/ 4 h 66"/>
                      <a:gd name="T10" fmla="*/ 3 w 200"/>
                      <a:gd name="T11" fmla="*/ 4 h 66"/>
                      <a:gd name="T12" fmla="*/ 6 w 200"/>
                      <a:gd name="T13" fmla="*/ 3 h 66"/>
                      <a:gd name="T14" fmla="*/ 0 w 200"/>
                      <a:gd name="T15" fmla="*/ 0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0" y="14"/>
                        </a:moveTo>
                        <a:lnTo>
                          <a:pt x="44" y="0"/>
                        </a:lnTo>
                        <a:lnTo>
                          <a:pt x="152" y="40"/>
                        </a:lnTo>
                        <a:lnTo>
                          <a:pt x="200" y="30"/>
                        </a:lnTo>
                        <a:lnTo>
                          <a:pt x="174" y="66"/>
                        </a:lnTo>
                        <a:lnTo>
                          <a:pt x="47" y="66"/>
                        </a:lnTo>
                        <a:lnTo>
                          <a:pt x="100" y="56"/>
                        </a:lnTo>
                        <a:lnTo>
                          <a:pt x="0" y="14"/>
                        </a:lnTo>
                        <a:close/>
                      </a:path>
                    </a:pathLst>
                  </a:custGeom>
                  <a:solidFill>
                    <a:srgbClr val="000000"/>
                  </a:solidFill>
                  <a:ln w="9525">
                    <a:noFill/>
                    <a:round/>
                    <a:headEnd/>
                    <a:tailEnd/>
                  </a:ln>
                </p:spPr>
                <p:txBody>
                  <a:bodyPr/>
                  <a:lstStyle/>
                  <a:p>
                    <a:endParaRPr lang="zh-CN" altLang="en-US"/>
                  </a:p>
                </p:txBody>
              </p:sp>
              <p:sp>
                <p:nvSpPr>
                  <p:cNvPr id="441" name="Freeform 133"/>
                  <p:cNvSpPr>
                    <a:spLocks/>
                  </p:cNvSpPr>
                  <p:nvPr/>
                </p:nvSpPr>
                <p:spPr bwMode="auto">
                  <a:xfrm>
                    <a:off x="937" y="1307"/>
                    <a:ext cx="100" cy="33"/>
                  </a:xfrm>
                  <a:custGeom>
                    <a:avLst/>
                    <a:gdLst>
                      <a:gd name="T0" fmla="*/ 13 w 200"/>
                      <a:gd name="T1" fmla="*/ 3 h 67"/>
                      <a:gd name="T2" fmla="*/ 10 w 200"/>
                      <a:gd name="T3" fmla="*/ 4 h 67"/>
                      <a:gd name="T4" fmla="*/ 3 w 200"/>
                      <a:gd name="T5" fmla="*/ 1 h 67"/>
                      <a:gd name="T6" fmla="*/ 0 w 200"/>
                      <a:gd name="T7" fmla="*/ 2 h 67"/>
                      <a:gd name="T8" fmla="*/ 2 w 200"/>
                      <a:gd name="T9" fmla="*/ 0 h 67"/>
                      <a:gd name="T10" fmla="*/ 10 w 200"/>
                      <a:gd name="T11" fmla="*/ 0 h 67"/>
                      <a:gd name="T12" fmla="*/ 6 w 200"/>
                      <a:gd name="T13" fmla="*/ 0 h 67"/>
                      <a:gd name="T14" fmla="*/ 13 w 200"/>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7"/>
                      <a:gd name="T26" fmla="*/ 200 w 20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7">
                        <a:moveTo>
                          <a:pt x="200" y="52"/>
                        </a:moveTo>
                        <a:lnTo>
                          <a:pt x="157" y="67"/>
                        </a:lnTo>
                        <a:lnTo>
                          <a:pt x="52" y="23"/>
                        </a:lnTo>
                        <a:lnTo>
                          <a:pt x="0" y="36"/>
                        </a:lnTo>
                        <a:lnTo>
                          <a:pt x="26" y="0"/>
                        </a:lnTo>
                        <a:lnTo>
                          <a:pt x="157" y="0"/>
                        </a:lnTo>
                        <a:lnTo>
                          <a:pt x="101" y="12"/>
                        </a:lnTo>
                        <a:lnTo>
                          <a:pt x="200" y="52"/>
                        </a:lnTo>
                        <a:close/>
                      </a:path>
                    </a:pathLst>
                  </a:custGeom>
                  <a:solidFill>
                    <a:srgbClr val="000000"/>
                  </a:solidFill>
                  <a:ln w="9525">
                    <a:noFill/>
                    <a:round/>
                    <a:headEnd/>
                    <a:tailEnd/>
                  </a:ln>
                </p:spPr>
                <p:txBody>
                  <a:bodyPr/>
                  <a:lstStyle/>
                  <a:p>
                    <a:endParaRPr lang="zh-CN" altLang="en-US"/>
                  </a:p>
                </p:txBody>
              </p:sp>
              <p:sp>
                <p:nvSpPr>
                  <p:cNvPr id="442" name="Freeform 134"/>
                  <p:cNvSpPr>
                    <a:spLocks/>
                  </p:cNvSpPr>
                  <p:nvPr/>
                </p:nvSpPr>
                <p:spPr bwMode="auto">
                  <a:xfrm>
                    <a:off x="937" y="1307"/>
                    <a:ext cx="100" cy="33"/>
                  </a:xfrm>
                  <a:custGeom>
                    <a:avLst/>
                    <a:gdLst>
                      <a:gd name="T0" fmla="*/ 13 w 200"/>
                      <a:gd name="T1" fmla="*/ 3 h 67"/>
                      <a:gd name="T2" fmla="*/ 10 w 200"/>
                      <a:gd name="T3" fmla="*/ 4 h 67"/>
                      <a:gd name="T4" fmla="*/ 3 w 200"/>
                      <a:gd name="T5" fmla="*/ 1 h 67"/>
                      <a:gd name="T6" fmla="*/ 0 w 200"/>
                      <a:gd name="T7" fmla="*/ 2 h 67"/>
                      <a:gd name="T8" fmla="*/ 2 w 200"/>
                      <a:gd name="T9" fmla="*/ 0 h 67"/>
                      <a:gd name="T10" fmla="*/ 10 w 200"/>
                      <a:gd name="T11" fmla="*/ 0 h 67"/>
                      <a:gd name="T12" fmla="*/ 6 w 200"/>
                      <a:gd name="T13" fmla="*/ 0 h 67"/>
                      <a:gd name="T14" fmla="*/ 13 w 200"/>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7"/>
                      <a:gd name="T26" fmla="*/ 200 w 20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7">
                        <a:moveTo>
                          <a:pt x="200" y="52"/>
                        </a:moveTo>
                        <a:lnTo>
                          <a:pt x="157" y="67"/>
                        </a:lnTo>
                        <a:lnTo>
                          <a:pt x="52" y="23"/>
                        </a:lnTo>
                        <a:lnTo>
                          <a:pt x="0" y="36"/>
                        </a:lnTo>
                        <a:lnTo>
                          <a:pt x="26" y="0"/>
                        </a:lnTo>
                        <a:lnTo>
                          <a:pt x="157" y="0"/>
                        </a:lnTo>
                        <a:lnTo>
                          <a:pt x="101" y="12"/>
                        </a:lnTo>
                        <a:lnTo>
                          <a:pt x="200" y="52"/>
                        </a:lnTo>
                        <a:close/>
                      </a:path>
                    </a:pathLst>
                  </a:custGeom>
                  <a:solidFill>
                    <a:srgbClr val="000000"/>
                  </a:solidFill>
                  <a:ln w="9525">
                    <a:noFill/>
                    <a:round/>
                    <a:headEnd/>
                    <a:tailEnd/>
                  </a:ln>
                </p:spPr>
                <p:txBody>
                  <a:bodyPr/>
                  <a:lstStyle/>
                  <a:p>
                    <a:endParaRPr lang="zh-CN" altLang="en-US"/>
                  </a:p>
                </p:txBody>
              </p:sp>
            </p:grpSp>
            <p:grpSp>
              <p:nvGrpSpPr>
                <p:cNvPr id="426" name="Group 135"/>
                <p:cNvGrpSpPr>
                  <a:grpSpLocks/>
                </p:cNvGrpSpPr>
                <p:nvPr/>
              </p:nvGrpSpPr>
              <p:grpSpPr bwMode="auto">
                <a:xfrm>
                  <a:off x="833" y="1264"/>
                  <a:ext cx="210" cy="78"/>
                  <a:chOff x="833" y="1264"/>
                  <a:chExt cx="210" cy="78"/>
                </a:xfrm>
              </p:grpSpPr>
              <p:sp>
                <p:nvSpPr>
                  <p:cNvPr id="427" name="Freeform 136"/>
                  <p:cNvSpPr>
                    <a:spLocks/>
                  </p:cNvSpPr>
                  <p:nvPr/>
                </p:nvSpPr>
                <p:spPr bwMode="auto">
                  <a:xfrm>
                    <a:off x="942" y="1266"/>
                    <a:ext cx="101" cy="33"/>
                  </a:xfrm>
                  <a:custGeom>
                    <a:avLst/>
                    <a:gdLst>
                      <a:gd name="T0" fmla="*/ 0 w 202"/>
                      <a:gd name="T1" fmla="*/ 3 h 67"/>
                      <a:gd name="T2" fmla="*/ 3 w 202"/>
                      <a:gd name="T3" fmla="*/ 4 h 67"/>
                      <a:gd name="T4" fmla="*/ 10 w 202"/>
                      <a:gd name="T5" fmla="*/ 1 h 67"/>
                      <a:gd name="T6" fmla="*/ 13 w 202"/>
                      <a:gd name="T7" fmla="*/ 2 h 67"/>
                      <a:gd name="T8" fmla="*/ 11 w 202"/>
                      <a:gd name="T9" fmla="*/ 0 h 67"/>
                      <a:gd name="T10" fmla="*/ 3 w 202"/>
                      <a:gd name="T11" fmla="*/ 0 h 67"/>
                      <a:gd name="T12" fmla="*/ 6 w 202"/>
                      <a:gd name="T13" fmla="*/ 0 h 67"/>
                      <a:gd name="T14" fmla="*/ 0 w 202"/>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0" y="52"/>
                        </a:moveTo>
                        <a:lnTo>
                          <a:pt x="46" y="67"/>
                        </a:lnTo>
                        <a:lnTo>
                          <a:pt x="154" y="23"/>
                        </a:lnTo>
                        <a:lnTo>
                          <a:pt x="202" y="37"/>
                        </a:lnTo>
                        <a:lnTo>
                          <a:pt x="176" y="0"/>
                        </a:lnTo>
                        <a:lnTo>
                          <a:pt x="49" y="0"/>
                        </a:lnTo>
                        <a:lnTo>
                          <a:pt x="102" y="11"/>
                        </a:lnTo>
                        <a:lnTo>
                          <a:pt x="0" y="52"/>
                        </a:lnTo>
                        <a:close/>
                      </a:path>
                    </a:pathLst>
                  </a:custGeom>
                  <a:solidFill>
                    <a:srgbClr val="FFFFFF"/>
                  </a:solidFill>
                  <a:ln w="9525">
                    <a:noFill/>
                    <a:round/>
                    <a:headEnd/>
                    <a:tailEnd/>
                  </a:ln>
                </p:spPr>
                <p:txBody>
                  <a:bodyPr/>
                  <a:lstStyle/>
                  <a:p>
                    <a:endParaRPr lang="zh-CN" altLang="en-US"/>
                  </a:p>
                </p:txBody>
              </p:sp>
              <p:sp>
                <p:nvSpPr>
                  <p:cNvPr id="428" name="Freeform 137"/>
                  <p:cNvSpPr>
                    <a:spLocks/>
                  </p:cNvSpPr>
                  <p:nvPr/>
                </p:nvSpPr>
                <p:spPr bwMode="auto">
                  <a:xfrm>
                    <a:off x="942" y="1266"/>
                    <a:ext cx="101" cy="33"/>
                  </a:xfrm>
                  <a:custGeom>
                    <a:avLst/>
                    <a:gdLst>
                      <a:gd name="T0" fmla="*/ 0 w 202"/>
                      <a:gd name="T1" fmla="*/ 3 h 67"/>
                      <a:gd name="T2" fmla="*/ 3 w 202"/>
                      <a:gd name="T3" fmla="*/ 4 h 67"/>
                      <a:gd name="T4" fmla="*/ 10 w 202"/>
                      <a:gd name="T5" fmla="*/ 1 h 67"/>
                      <a:gd name="T6" fmla="*/ 13 w 202"/>
                      <a:gd name="T7" fmla="*/ 2 h 67"/>
                      <a:gd name="T8" fmla="*/ 11 w 202"/>
                      <a:gd name="T9" fmla="*/ 0 h 67"/>
                      <a:gd name="T10" fmla="*/ 3 w 202"/>
                      <a:gd name="T11" fmla="*/ 0 h 67"/>
                      <a:gd name="T12" fmla="*/ 6 w 202"/>
                      <a:gd name="T13" fmla="*/ 0 h 67"/>
                      <a:gd name="T14" fmla="*/ 0 w 202"/>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0" y="52"/>
                        </a:moveTo>
                        <a:lnTo>
                          <a:pt x="46" y="67"/>
                        </a:lnTo>
                        <a:lnTo>
                          <a:pt x="154" y="23"/>
                        </a:lnTo>
                        <a:lnTo>
                          <a:pt x="202" y="37"/>
                        </a:lnTo>
                        <a:lnTo>
                          <a:pt x="176" y="0"/>
                        </a:lnTo>
                        <a:lnTo>
                          <a:pt x="49" y="0"/>
                        </a:lnTo>
                        <a:lnTo>
                          <a:pt x="102" y="11"/>
                        </a:lnTo>
                        <a:lnTo>
                          <a:pt x="0" y="52"/>
                        </a:lnTo>
                        <a:close/>
                      </a:path>
                    </a:pathLst>
                  </a:custGeom>
                  <a:solidFill>
                    <a:srgbClr val="FFFFFF"/>
                  </a:solidFill>
                  <a:ln w="9525">
                    <a:noFill/>
                    <a:round/>
                    <a:headEnd/>
                    <a:tailEnd/>
                  </a:ln>
                </p:spPr>
                <p:txBody>
                  <a:bodyPr/>
                  <a:lstStyle/>
                  <a:p>
                    <a:endParaRPr lang="zh-CN" altLang="en-US"/>
                  </a:p>
                </p:txBody>
              </p:sp>
              <p:sp>
                <p:nvSpPr>
                  <p:cNvPr id="429" name="Freeform 138"/>
                  <p:cNvSpPr>
                    <a:spLocks/>
                  </p:cNvSpPr>
                  <p:nvPr/>
                </p:nvSpPr>
                <p:spPr bwMode="auto">
                  <a:xfrm>
                    <a:off x="833" y="1305"/>
                    <a:ext cx="101" cy="35"/>
                  </a:xfrm>
                  <a:custGeom>
                    <a:avLst/>
                    <a:gdLst>
                      <a:gd name="T0" fmla="*/ 13 w 202"/>
                      <a:gd name="T1" fmla="*/ 1 h 70"/>
                      <a:gd name="T2" fmla="*/ 10 w 202"/>
                      <a:gd name="T3" fmla="*/ 0 h 70"/>
                      <a:gd name="T4" fmla="*/ 3 w 202"/>
                      <a:gd name="T5" fmla="*/ 2 h 70"/>
                      <a:gd name="T6" fmla="*/ 0 w 202"/>
                      <a:gd name="T7" fmla="*/ 1 h 70"/>
                      <a:gd name="T8" fmla="*/ 2 w 202"/>
                      <a:gd name="T9" fmla="*/ 4 h 70"/>
                      <a:gd name="T10" fmla="*/ 10 w 202"/>
                      <a:gd name="T11" fmla="*/ 4 h 70"/>
                      <a:gd name="T12" fmla="*/ 6 w 202"/>
                      <a:gd name="T13" fmla="*/ 3 h 70"/>
                      <a:gd name="T14" fmla="*/ 13 w 202"/>
                      <a:gd name="T15" fmla="*/ 1 h 70"/>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70"/>
                      <a:gd name="T26" fmla="*/ 202 w 202"/>
                      <a:gd name="T27" fmla="*/ 70 h 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70">
                        <a:moveTo>
                          <a:pt x="202" y="15"/>
                        </a:moveTo>
                        <a:lnTo>
                          <a:pt x="156" y="0"/>
                        </a:lnTo>
                        <a:lnTo>
                          <a:pt x="52" y="44"/>
                        </a:lnTo>
                        <a:lnTo>
                          <a:pt x="0" y="29"/>
                        </a:lnTo>
                        <a:lnTo>
                          <a:pt x="26" y="70"/>
                        </a:lnTo>
                        <a:lnTo>
                          <a:pt x="156" y="70"/>
                        </a:lnTo>
                        <a:lnTo>
                          <a:pt x="100" y="55"/>
                        </a:lnTo>
                        <a:lnTo>
                          <a:pt x="202" y="15"/>
                        </a:lnTo>
                        <a:close/>
                      </a:path>
                    </a:pathLst>
                  </a:custGeom>
                  <a:solidFill>
                    <a:srgbClr val="FFFFFF"/>
                  </a:solidFill>
                  <a:ln w="9525">
                    <a:noFill/>
                    <a:round/>
                    <a:headEnd/>
                    <a:tailEnd/>
                  </a:ln>
                </p:spPr>
                <p:txBody>
                  <a:bodyPr/>
                  <a:lstStyle/>
                  <a:p>
                    <a:endParaRPr lang="zh-CN" altLang="en-US"/>
                  </a:p>
                </p:txBody>
              </p:sp>
              <p:sp>
                <p:nvSpPr>
                  <p:cNvPr id="430" name="Freeform 139"/>
                  <p:cNvSpPr>
                    <a:spLocks/>
                  </p:cNvSpPr>
                  <p:nvPr/>
                </p:nvSpPr>
                <p:spPr bwMode="auto">
                  <a:xfrm>
                    <a:off x="833" y="1305"/>
                    <a:ext cx="101" cy="35"/>
                  </a:xfrm>
                  <a:custGeom>
                    <a:avLst/>
                    <a:gdLst>
                      <a:gd name="T0" fmla="*/ 13 w 202"/>
                      <a:gd name="T1" fmla="*/ 1 h 70"/>
                      <a:gd name="T2" fmla="*/ 10 w 202"/>
                      <a:gd name="T3" fmla="*/ 0 h 70"/>
                      <a:gd name="T4" fmla="*/ 3 w 202"/>
                      <a:gd name="T5" fmla="*/ 2 h 70"/>
                      <a:gd name="T6" fmla="*/ 0 w 202"/>
                      <a:gd name="T7" fmla="*/ 1 h 70"/>
                      <a:gd name="T8" fmla="*/ 2 w 202"/>
                      <a:gd name="T9" fmla="*/ 4 h 70"/>
                      <a:gd name="T10" fmla="*/ 10 w 202"/>
                      <a:gd name="T11" fmla="*/ 4 h 70"/>
                      <a:gd name="T12" fmla="*/ 6 w 202"/>
                      <a:gd name="T13" fmla="*/ 3 h 70"/>
                      <a:gd name="T14" fmla="*/ 13 w 202"/>
                      <a:gd name="T15" fmla="*/ 1 h 70"/>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70"/>
                      <a:gd name="T26" fmla="*/ 202 w 202"/>
                      <a:gd name="T27" fmla="*/ 70 h 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70">
                        <a:moveTo>
                          <a:pt x="202" y="15"/>
                        </a:moveTo>
                        <a:lnTo>
                          <a:pt x="156" y="0"/>
                        </a:lnTo>
                        <a:lnTo>
                          <a:pt x="52" y="44"/>
                        </a:lnTo>
                        <a:lnTo>
                          <a:pt x="0" y="29"/>
                        </a:lnTo>
                        <a:lnTo>
                          <a:pt x="26" y="70"/>
                        </a:lnTo>
                        <a:lnTo>
                          <a:pt x="156" y="70"/>
                        </a:lnTo>
                        <a:lnTo>
                          <a:pt x="100" y="55"/>
                        </a:lnTo>
                        <a:lnTo>
                          <a:pt x="202" y="15"/>
                        </a:lnTo>
                        <a:close/>
                      </a:path>
                    </a:pathLst>
                  </a:custGeom>
                  <a:solidFill>
                    <a:srgbClr val="FFFFFF"/>
                  </a:solidFill>
                  <a:ln w="9525">
                    <a:noFill/>
                    <a:round/>
                    <a:headEnd/>
                    <a:tailEnd/>
                  </a:ln>
                </p:spPr>
                <p:txBody>
                  <a:bodyPr/>
                  <a:lstStyle/>
                  <a:p>
                    <a:endParaRPr lang="zh-CN" altLang="en-US"/>
                  </a:p>
                </p:txBody>
              </p:sp>
              <p:sp>
                <p:nvSpPr>
                  <p:cNvPr id="431" name="Freeform 140"/>
                  <p:cNvSpPr>
                    <a:spLocks/>
                  </p:cNvSpPr>
                  <p:nvPr/>
                </p:nvSpPr>
                <p:spPr bwMode="auto">
                  <a:xfrm>
                    <a:off x="839" y="1264"/>
                    <a:ext cx="100" cy="33"/>
                  </a:xfrm>
                  <a:custGeom>
                    <a:avLst/>
                    <a:gdLst>
                      <a:gd name="T0" fmla="*/ 0 w 200"/>
                      <a:gd name="T1" fmla="*/ 1 h 65"/>
                      <a:gd name="T2" fmla="*/ 3 w 200"/>
                      <a:gd name="T3" fmla="*/ 0 h 65"/>
                      <a:gd name="T4" fmla="*/ 10 w 200"/>
                      <a:gd name="T5" fmla="*/ 3 h 65"/>
                      <a:gd name="T6" fmla="*/ 13 w 200"/>
                      <a:gd name="T7" fmla="*/ 2 h 65"/>
                      <a:gd name="T8" fmla="*/ 11 w 200"/>
                      <a:gd name="T9" fmla="*/ 5 h 65"/>
                      <a:gd name="T10" fmla="*/ 3 w 200"/>
                      <a:gd name="T11" fmla="*/ 5 h 65"/>
                      <a:gd name="T12" fmla="*/ 6 w 200"/>
                      <a:gd name="T13" fmla="*/ 4 h 65"/>
                      <a:gd name="T14" fmla="*/ 0 w 200"/>
                      <a:gd name="T15" fmla="*/ 1 h 65"/>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5"/>
                      <a:gd name="T26" fmla="*/ 200 w 200"/>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5">
                        <a:moveTo>
                          <a:pt x="0" y="14"/>
                        </a:moveTo>
                        <a:lnTo>
                          <a:pt x="43" y="0"/>
                        </a:lnTo>
                        <a:lnTo>
                          <a:pt x="151" y="40"/>
                        </a:lnTo>
                        <a:lnTo>
                          <a:pt x="200" y="29"/>
                        </a:lnTo>
                        <a:lnTo>
                          <a:pt x="174" y="65"/>
                        </a:lnTo>
                        <a:lnTo>
                          <a:pt x="49" y="65"/>
                        </a:lnTo>
                        <a:lnTo>
                          <a:pt x="99" y="55"/>
                        </a:lnTo>
                        <a:lnTo>
                          <a:pt x="0" y="14"/>
                        </a:lnTo>
                        <a:close/>
                      </a:path>
                    </a:pathLst>
                  </a:custGeom>
                  <a:solidFill>
                    <a:srgbClr val="FFFFFF"/>
                  </a:solidFill>
                  <a:ln w="9525">
                    <a:noFill/>
                    <a:round/>
                    <a:headEnd/>
                    <a:tailEnd/>
                  </a:ln>
                </p:spPr>
                <p:txBody>
                  <a:bodyPr/>
                  <a:lstStyle/>
                  <a:p>
                    <a:endParaRPr lang="zh-CN" altLang="en-US"/>
                  </a:p>
                </p:txBody>
              </p:sp>
              <p:sp>
                <p:nvSpPr>
                  <p:cNvPr id="432" name="Freeform 141"/>
                  <p:cNvSpPr>
                    <a:spLocks/>
                  </p:cNvSpPr>
                  <p:nvPr/>
                </p:nvSpPr>
                <p:spPr bwMode="auto">
                  <a:xfrm>
                    <a:off x="839" y="1264"/>
                    <a:ext cx="100" cy="33"/>
                  </a:xfrm>
                  <a:custGeom>
                    <a:avLst/>
                    <a:gdLst>
                      <a:gd name="T0" fmla="*/ 0 w 200"/>
                      <a:gd name="T1" fmla="*/ 1 h 65"/>
                      <a:gd name="T2" fmla="*/ 3 w 200"/>
                      <a:gd name="T3" fmla="*/ 0 h 65"/>
                      <a:gd name="T4" fmla="*/ 10 w 200"/>
                      <a:gd name="T5" fmla="*/ 3 h 65"/>
                      <a:gd name="T6" fmla="*/ 13 w 200"/>
                      <a:gd name="T7" fmla="*/ 2 h 65"/>
                      <a:gd name="T8" fmla="*/ 11 w 200"/>
                      <a:gd name="T9" fmla="*/ 5 h 65"/>
                      <a:gd name="T10" fmla="*/ 3 w 200"/>
                      <a:gd name="T11" fmla="*/ 5 h 65"/>
                      <a:gd name="T12" fmla="*/ 6 w 200"/>
                      <a:gd name="T13" fmla="*/ 4 h 65"/>
                      <a:gd name="T14" fmla="*/ 0 w 200"/>
                      <a:gd name="T15" fmla="*/ 1 h 65"/>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5"/>
                      <a:gd name="T26" fmla="*/ 200 w 200"/>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5">
                        <a:moveTo>
                          <a:pt x="0" y="14"/>
                        </a:moveTo>
                        <a:lnTo>
                          <a:pt x="43" y="0"/>
                        </a:lnTo>
                        <a:lnTo>
                          <a:pt x="151" y="40"/>
                        </a:lnTo>
                        <a:lnTo>
                          <a:pt x="200" y="29"/>
                        </a:lnTo>
                        <a:lnTo>
                          <a:pt x="174" y="65"/>
                        </a:lnTo>
                        <a:lnTo>
                          <a:pt x="49" y="65"/>
                        </a:lnTo>
                        <a:lnTo>
                          <a:pt x="99" y="55"/>
                        </a:lnTo>
                        <a:lnTo>
                          <a:pt x="0" y="14"/>
                        </a:lnTo>
                        <a:close/>
                      </a:path>
                    </a:pathLst>
                  </a:custGeom>
                  <a:solidFill>
                    <a:srgbClr val="FFFFFF"/>
                  </a:solidFill>
                  <a:ln w="9525">
                    <a:noFill/>
                    <a:round/>
                    <a:headEnd/>
                    <a:tailEnd/>
                  </a:ln>
                </p:spPr>
                <p:txBody>
                  <a:bodyPr/>
                  <a:lstStyle/>
                  <a:p>
                    <a:endParaRPr lang="zh-CN" altLang="en-US"/>
                  </a:p>
                </p:txBody>
              </p:sp>
              <p:sp>
                <p:nvSpPr>
                  <p:cNvPr id="433" name="Freeform 142"/>
                  <p:cNvSpPr>
                    <a:spLocks/>
                  </p:cNvSpPr>
                  <p:nvPr/>
                </p:nvSpPr>
                <p:spPr bwMode="auto">
                  <a:xfrm>
                    <a:off x="939" y="1308"/>
                    <a:ext cx="100" cy="34"/>
                  </a:xfrm>
                  <a:custGeom>
                    <a:avLst/>
                    <a:gdLst>
                      <a:gd name="T0" fmla="*/ 13 w 200"/>
                      <a:gd name="T1" fmla="*/ 4 h 66"/>
                      <a:gd name="T2" fmla="*/ 10 w 200"/>
                      <a:gd name="T3" fmla="*/ 5 h 66"/>
                      <a:gd name="T4" fmla="*/ 3 w 200"/>
                      <a:gd name="T5" fmla="*/ 2 h 66"/>
                      <a:gd name="T6" fmla="*/ 0 w 200"/>
                      <a:gd name="T7" fmla="*/ 3 h 66"/>
                      <a:gd name="T8" fmla="*/ 2 w 200"/>
                      <a:gd name="T9" fmla="*/ 0 h 66"/>
                      <a:gd name="T10" fmla="*/ 10 w 200"/>
                      <a:gd name="T11" fmla="*/ 0 h 66"/>
                      <a:gd name="T12" fmla="*/ 6 w 200"/>
                      <a:gd name="T13" fmla="*/ 1 h 66"/>
                      <a:gd name="T14" fmla="*/ 13 w 200"/>
                      <a:gd name="T15" fmla="*/ 4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200" y="52"/>
                        </a:moveTo>
                        <a:lnTo>
                          <a:pt x="156" y="66"/>
                        </a:lnTo>
                        <a:lnTo>
                          <a:pt x="52" y="22"/>
                        </a:lnTo>
                        <a:lnTo>
                          <a:pt x="0" y="37"/>
                        </a:lnTo>
                        <a:lnTo>
                          <a:pt x="26" y="0"/>
                        </a:lnTo>
                        <a:lnTo>
                          <a:pt x="156" y="0"/>
                        </a:lnTo>
                        <a:lnTo>
                          <a:pt x="100" y="11"/>
                        </a:lnTo>
                        <a:lnTo>
                          <a:pt x="200" y="52"/>
                        </a:lnTo>
                        <a:close/>
                      </a:path>
                    </a:pathLst>
                  </a:custGeom>
                  <a:solidFill>
                    <a:srgbClr val="FFFFFF"/>
                  </a:solidFill>
                  <a:ln w="9525">
                    <a:noFill/>
                    <a:round/>
                    <a:headEnd/>
                    <a:tailEnd/>
                  </a:ln>
                </p:spPr>
                <p:txBody>
                  <a:bodyPr/>
                  <a:lstStyle/>
                  <a:p>
                    <a:endParaRPr lang="zh-CN" altLang="en-US"/>
                  </a:p>
                </p:txBody>
              </p:sp>
              <p:sp>
                <p:nvSpPr>
                  <p:cNvPr id="434" name="Freeform 143"/>
                  <p:cNvSpPr>
                    <a:spLocks/>
                  </p:cNvSpPr>
                  <p:nvPr/>
                </p:nvSpPr>
                <p:spPr bwMode="auto">
                  <a:xfrm>
                    <a:off x="939" y="1308"/>
                    <a:ext cx="100" cy="34"/>
                  </a:xfrm>
                  <a:custGeom>
                    <a:avLst/>
                    <a:gdLst>
                      <a:gd name="T0" fmla="*/ 13 w 200"/>
                      <a:gd name="T1" fmla="*/ 4 h 66"/>
                      <a:gd name="T2" fmla="*/ 10 w 200"/>
                      <a:gd name="T3" fmla="*/ 5 h 66"/>
                      <a:gd name="T4" fmla="*/ 3 w 200"/>
                      <a:gd name="T5" fmla="*/ 2 h 66"/>
                      <a:gd name="T6" fmla="*/ 0 w 200"/>
                      <a:gd name="T7" fmla="*/ 3 h 66"/>
                      <a:gd name="T8" fmla="*/ 2 w 200"/>
                      <a:gd name="T9" fmla="*/ 0 h 66"/>
                      <a:gd name="T10" fmla="*/ 10 w 200"/>
                      <a:gd name="T11" fmla="*/ 0 h 66"/>
                      <a:gd name="T12" fmla="*/ 6 w 200"/>
                      <a:gd name="T13" fmla="*/ 1 h 66"/>
                      <a:gd name="T14" fmla="*/ 13 w 200"/>
                      <a:gd name="T15" fmla="*/ 4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200" y="52"/>
                        </a:moveTo>
                        <a:lnTo>
                          <a:pt x="156" y="66"/>
                        </a:lnTo>
                        <a:lnTo>
                          <a:pt x="52" y="22"/>
                        </a:lnTo>
                        <a:lnTo>
                          <a:pt x="0" y="37"/>
                        </a:lnTo>
                        <a:lnTo>
                          <a:pt x="26" y="0"/>
                        </a:lnTo>
                        <a:lnTo>
                          <a:pt x="156" y="0"/>
                        </a:lnTo>
                        <a:lnTo>
                          <a:pt x="100" y="11"/>
                        </a:lnTo>
                        <a:lnTo>
                          <a:pt x="200" y="52"/>
                        </a:lnTo>
                        <a:close/>
                      </a:path>
                    </a:pathLst>
                  </a:custGeom>
                  <a:solidFill>
                    <a:srgbClr val="FFFFFF"/>
                  </a:solidFill>
                  <a:ln w="9525">
                    <a:noFill/>
                    <a:round/>
                    <a:headEnd/>
                    <a:tailEnd/>
                  </a:ln>
                </p:spPr>
                <p:txBody>
                  <a:bodyPr/>
                  <a:lstStyle/>
                  <a:p>
                    <a:endParaRPr lang="zh-CN" altLang="en-US"/>
                  </a:p>
                </p:txBody>
              </p:sp>
            </p:grpSp>
          </p:grpSp>
          <p:sp>
            <p:nvSpPr>
              <p:cNvPr id="423" name="Line 144"/>
              <p:cNvSpPr>
                <a:spLocks noChangeShapeType="1"/>
              </p:cNvSpPr>
              <p:nvPr/>
            </p:nvSpPr>
            <p:spPr bwMode="auto">
              <a:xfrm>
                <a:off x="785" y="1301"/>
                <a:ext cx="1" cy="73"/>
              </a:xfrm>
              <a:prstGeom prst="line">
                <a:avLst/>
              </a:prstGeom>
              <a:noFill/>
              <a:ln w="3175">
                <a:solidFill>
                  <a:srgbClr val="AAE6FF"/>
                </a:solidFill>
                <a:round/>
                <a:headEnd/>
                <a:tailEnd/>
              </a:ln>
            </p:spPr>
            <p:txBody>
              <a:bodyPr/>
              <a:lstStyle/>
              <a:p>
                <a:endParaRPr lang="zh-CN" altLang="en-US"/>
              </a:p>
            </p:txBody>
          </p:sp>
          <p:sp>
            <p:nvSpPr>
              <p:cNvPr id="424" name="Line 145"/>
              <p:cNvSpPr>
                <a:spLocks noChangeShapeType="1"/>
              </p:cNvSpPr>
              <p:nvPr/>
            </p:nvSpPr>
            <p:spPr bwMode="auto">
              <a:xfrm>
                <a:off x="1089" y="1301"/>
                <a:ext cx="1" cy="73"/>
              </a:xfrm>
              <a:prstGeom prst="line">
                <a:avLst/>
              </a:prstGeom>
              <a:noFill/>
              <a:ln w="3175">
                <a:solidFill>
                  <a:srgbClr val="AAE6FF"/>
                </a:solidFill>
                <a:round/>
                <a:headEnd/>
                <a:tailEnd/>
              </a:ln>
            </p:spPr>
            <p:txBody>
              <a:bodyPr/>
              <a:lstStyle/>
              <a:p>
                <a:endParaRPr lang="zh-CN" altLang="en-US"/>
              </a:p>
            </p:txBody>
          </p:sp>
        </p:grpSp>
        <p:sp>
          <p:nvSpPr>
            <p:cNvPr id="63" name="Text Box 146"/>
            <p:cNvSpPr txBox="1">
              <a:spLocks noChangeArrowheads="1"/>
            </p:cNvSpPr>
            <p:nvPr/>
          </p:nvSpPr>
          <p:spPr bwMode="auto">
            <a:xfrm>
              <a:off x="2010" y="2756"/>
              <a:ext cx="759" cy="116"/>
            </a:xfrm>
            <a:prstGeom prst="rect">
              <a:avLst/>
            </a:prstGeom>
            <a:noFill/>
            <a:ln w="9525">
              <a:noFill/>
              <a:miter lim="800000"/>
              <a:headEnd/>
              <a:tailEnd/>
            </a:ln>
          </p:spPr>
          <p:txBody>
            <a:bodyPr anchor="ctr"/>
            <a:lstStyle/>
            <a:p>
              <a:pPr algn="ctr" eaLnBrk="0" hangingPunct="0">
                <a:lnSpc>
                  <a:spcPct val="80000"/>
                </a:lnSpc>
              </a:pPr>
              <a:r>
                <a:rPr lang="en-US" altLang="zh-CN" sz="1400" b="1" dirty="0" err="1">
                  <a:solidFill>
                    <a:srgbClr val="FFFFFF"/>
                  </a:solidFill>
                  <a:ea typeface="휴먼옛체"/>
                  <a:cs typeface="휴먼옛체"/>
                </a:rPr>
                <a:t>Wimax</a:t>
              </a:r>
              <a:endParaRPr lang="en-US" altLang="zh-CN" sz="1400" b="1" dirty="0">
                <a:solidFill>
                  <a:srgbClr val="FFFFFF"/>
                </a:solidFill>
                <a:ea typeface="휴먼옛체"/>
                <a:cs typeface="휴먼옛체"/>
              </a:endParaRPr>
            </a:p>
          </p:txBody>
        </p:sp>
        <p:grpSp>
          <p:nvGrpSpPr>
            <p:cNvPr id="64" name="Group 147"/>
            <p:cNvGrpSpPr>
              <a:grpSpLocks/>
            </p:cNvGrpSpPr>
            <p:nvPr/>
          </p:nvGrpSpPr>
          <p:grpSpPr bwMode="auto">
            <a:xfrm>
              <a:off x="3943" y="2136"/>
              <a:ext cx="272" cy="127"/>
              <a:chOff x="785" y="1251"/>
              <a:chExt cx="305" cy="176"/>
            </a:xfrm>
          </p:grpSpPr>
          <p:sp>
            <p:nvSpPr>
              <p:cNvPr id="393" name="Oval 148"/>
              <p:cNvSpPr>
                <a:spLocks noChangeArrowheads="1"/>
              </p:cNvSpPr>
              <p:nvPr/>
            </p:nvSpPr>
            <p:spPr bwMode="auto">
              <a:xfrm>
                <a:off x="786" y="1324"/>
                <a:ext cx="304" cy="103"/>
              </a:xfrm>
              <a:prstGeom prst="ellipse">
                <a:avLst/>
              </a:prstGeom>
              <a:solidFill>
                <a:srgbClr val="0078AA"/>
              </a:solidFill>
              <a:ln w="3175">
                <a:solidFill>
                  <a:srgbClr val="AAE6FF"/>
                </a:solidFill>
                <a:round/>
                <a:headEnd/>
                <a:tailEnd/>
              </a:ln>
            </p:spPr>
            <p:txBody>
              <a:bodyPr/>
              <a:lstStyle/>
              <a:p>
                <a:endParaRPr lang="zh-CN" altLang="zh-CN"/>
              </a:p>
            </p:txBody>
          </p:sp>
          <p:sp>
            <p:nvSpPr>
              <p:cNvPr id="394" name="Rectangle 149"/>
              <p:cNvSpPr>
                <a:spLocks noChangeArrowheads="1"/>
              </p:cNvSpPr>
              <p:nvPr/>
            </p:nvSpPr>
            <p:spPr bwMode="auto">
              <a:xfrm>
                <a:off x="785" y="1303"/>
                <a:ext cx="304" cy="74"/>
              </a:xfrm>
              <a:prstGeom prst="rect">
                <a:avLst/>
              </a:prstGeom>
              <a:solidFill>
                <a:srgbClr val="0078AA"/>
              </a:solidFill>
              <a:ln w="9525">
                <a:noFill/>
                <a:miter lim="800000"/>
                <a:headEnd/>
                <a:tailEnd/>
              </a:ln>
            </p:spPr>
            <p:txBody>
              <a:bodyPr/>
              <a:lstStyle/>
              <a:p>
                <a:endParaRPr lang="zh-CN" altLang="zh-CN"/>
              </a:p>
            </p:txBody>
          </p:sp>
          <p:sp>
            <p:nvSpPr>
              <p:cNvPr id="395" name="Rectangle 150"/>
              <p:cNvSpPr>
                <a:spLocks noChangeArrowheads="1"/>
              </p:cNvSpPr>
              <p:nvPr/>
            </p:nvSpPr>
            <p:spPr bwMode="auto">
              <a:xfrm>
                <a:off x="785" y="1303"/>
                <a:ext cx="304" cy="74"/>
              </a:xfrm>
              <a:prstGeom prst="rect">
                <a:avLst/>
              </a:prstGeom>
              <a:solidFill>
                <a:srgbClr val="0078AA"/>
              </a:solidFill>
              <a:ln w="9525">
                <a:noFill/>
                <a:miter lim="800000"/>
                <a:headEnd/>
                <a:tailEnd/>
              </a:ln>
            </p:spPr>
            <p:txBody>
              <a:bodyPr/>
              <a:lstStyle/>
              <a:p>
                <a:endParaRPr lang="zh-CN" altLang="zh-CN"/>
              </a:p>
            </p:txBody>
          </p:sp>
          <p:sp>
            <p:nvSpPr>
              <p:cNvPr id="396" name="Oval 151"/>
              <p:cNvSpPr>
                <a:spLocks noChangeArrowheads="1"/>
              </p:cNvSpPr>
              <p:nvPr/>
            </p:nvSpPr>
            <p:spPr bwMode="auto">
              <a:xfrm>
                <a:off x="786" y="1251"/>
                <a:ext cx="304" cy="103"/>
              </a:xfrm>
              <a:prstGeom prst="ellipse">
                <a:avLst/>
              </a:prstGeom>
              <a:solidFill>
                <a:srgbClr val="00B4FF"/>
              </a:solidFill>
              <a:ln w="3175">
                <a:solidFill>
                  <a:srgbClr val="AAE6FF"/>
                </a:solidFill>
                <a:round/>
                <a:headEnd/>
                <a:tailEnd/>
              </a:ln>
            </p:spPr>
            <p:txBody>
              <a:bodyPr/>
              <a:lstStyle/>
              <a:p>
                <a:endParaRPr lang="zh-CN" altLang="zh-CN"/>
              </a:p>
            </p:txBody>
          </p:sp>
          <p:grpSp>
            <p:nvGrpSpPr>
              <p:cNvPr id="397" name="Group 152"/>
              <p:cNvGrpSpPr>
                <a:grpSpLocks/>
              </p:cNvGrpSpPr>
              <p:nvPr/>
            </p:nvGrpSpPr>
            <p:grpSpPr bwMode="auto">
              <a:xfrm>
                <a:off x="831" y="1263"/>
                <a:ext cx="212" cy="79"/>
                <a:chOff x="831" y="1263"/>
                <a:chExt cx="212" cy="79"/>
              </a:xfrm>
            </p:grpSpPr>
            <p:grpSp>
              <p:nvGrpSpPr>
                <p:cNvPr id="400" name="Group 153"/>
                <p:cNvGrpSpPr>
                  <a:grpSpLocks/>
                </p:cNvGrpSpPr>
                <p:nvPr/>
              </p:nvGrpSpPr>
              <p:grpSpPr bwMode="auto">
                <a:xfrm>
                  <a:off x="831" y="1263"/>
                  <a:ext cx="210" cy="77"/>
                  <a:chOff x="831" y="1263"/>
                  <a:chExt cx="210" cy="77"/>
                </a:xfrm>
              </p:grpSpPr>
              <p:sp>
                <p:nvSpPr>
                  <p:cNvPr id="410" name="Freeform 154"/>
                  <p:cNvSpPr>
                    <a:spLocks/>
                  </p:cNvSpPr>
                  <p:nvPr/>
                </p:nvSpPr>
                <p:spPr bwMode="auto">
                  <a:xfrm>
                    <a:off x="941" y="1264"/>
                    <a:ext cx="100" cy="33"/>
                  </a:xfrm>
                  <a:custGeom>
                    <a:avLst/>
                    <a:gdLst>
                      <a:gd name="T0" fmla="*/ 0 w 201"/>
                      <a:gd name="T1" fmla="*/ 4 h 65"/>
                      <a:gd name="T2" fmla="*/ 2 w 201"/>
                      <a:gd name="T3" fmla="*/ 5 h 65"/>
                      <a:gd name="T4" fmla="*/ 9 w 201"/>
                      <a:gd name="T5" fmla="*/ 2 h 65"/>
                      <a:gd name="T6" fmla="*/ 12 w 201"/>
                      <a:gd name="T7" fmla="*/ 3 h 65"/>
                      <a:gd name="T8" fmla="*/ 10 w 201"/>
                      <a:gd name="T9" fmla="*/ 0 h 65"/>
                      <a:gd name="T10" fmla="*/ 3 w 201"/>
                      <a:gd name="T11" fmla="*/ 0 h 65"/>
                      <a:gd name="T12" fmla="*/ 6 w 201"/>
                      <a:gd name="T13" fmla="*/ 1 h 65"/>
                      <a:gd name="T14" fmla="*/ 0 w 201"/>
                      <a:gd name="T15" fmla="*/ 4 h 6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5"/>
                      <a:gd name="T26" fmla="*/ 201 w 20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5">
                        <a:moveTo>
                          <a:pt x="0" y="52"/>
                        </a:moveTo>
                        <a:lnTo>
                          <a:pt x="45" y="65"/>
                        </a:lnTo>
                        <a:lnTo>
                          <a:pt x="153" y="22"/>
                        </a:lnTo>
                        <a:lnTo>
                          <a:pt x="201" y="36"/>
                        </a:lnTo>
                        <a:lnTo>
                          <a:pt x="175" y="0"/>
                        </a:lnTo>
                        <a:lnTo>
                          <a:pt x="49" y="0"/>
                        </a:lnTo>
                        <a:lnTo>
                          <a:pt x="100" y="10"/>
                        </a:lnTo>
                        <a:lnTo>
                          <a:pt x="0" y="52"/>
                        </a:lnTo>
                        <a:close/>
                      </a:path>
                    </a:pathLst>
                  </a:custGeom>
                  <a:solidFill>
                    <a:srgbClr val="000000"/>
                  </a:solidFill>
                  <a:ln w="9525">
                    <a:noFill/>
                    <a:round/>
                    <a:headEnd/>
                    <a:tailEnd/>
                  </a:ln>
                </p:spPr>
                <p:txBody>
                  <a:bodyPr/>
                  <a:lstStyle/>
                  <a:p>
                    <a:endParaRPr lang="zh-CN" altLang="en-US"/>
                  </a:p>
                </p:txBody>
              </p:sp>
              <p:sp>
                <p:nvSpPr>
                  <p:cNvPr id="411" name="Freeform 155"/>
                  <p:cNvSpPr>
                    <a:spLocks/>
                  </p:cNvSpPr>
                  <p:nvPr/>
                </p:nvSpPr>
                <p:spPr bwMode="auto">
                  <a:xfrm>
                    <a:off x="941" y="1264"/>
                    <a:ext cx="100" cy="33"/>
                  </a:xfrm>
                  <a:custGeom>
                    <a:avLst/>
                    <a:gdLst>
                      <a:gd name="T0" fmla="*/ 0 w 201"/>
                      <a:gd name="T1" fmla="*/ 4 h 65"/>
                      <a:gd name="T2" fmla="*/ 2 w 201"/>
                      <a:gd name="T3" fmla="*/ 5 h 65"/>
                      <a:gd name="T4" fmla="*/ 9 w 201"/>
                      <a:gd name="T5" fmla="*/ 2 h 65"/>
                      <a:gd name="T6" fmla="*/ 12 w 201"/>
                      <a:gd name="T7" fmla="*/ 3 h 65"/>
                      <a:gd name="T8" fmla="*/ 10 w 201"/>
                      <a:gd name="T9" fmla="*/ 0 h 65"/>
                      <a:gd name="T10" fmla="*/ 3 w 201"/>
                      <a:gd name="T11" fmla="*/ 0 h 65"/>
                      <a:gd name="T12" fmla="*/ 6 w 201"/>
                      <a:gd name="T13" fmla="*/ 1 h 65"/>
                      <a:gd name="T14" fmla="*/ 0 w 201"/>
                      <a:gd name="T15" fmla="*/ 4 h 6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5"/>
                      <a:gd name="T26" fmla="*/ 201 w 20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5">
                        <a:moveTo>
                          <a:pt x="0" y="52"/>
                        </a:moveTo>
                        <a:lnTo>
                          <a:pt x="45" y="65"/>
                        </a:lnTo>
                        <a:lnTo>
                          <a:pt x="153" y="22"/>
                        </a:lnTo>
                        <a:lnTo>
                          <a:pt x="201" y="36"/>
                        </a:lnTo>
                        <a:lnTo>
                          <a:pt x="175" y="0"/>
                        </a:lnTo>
                        <a:lnTo>
                          <a:pt x="49" y="0"/>
                        </a:lnTo>
                        <a:lnTo>
                          <a:pt x="100" y="10"/>
                        </a:lnTo>
                        <a:lnTo>
                          <a:pt x="0" y="52"/>
                        </a:lnTo>
                        <a:close/>
                      </a:path>
                    </a:pathLst>
                  </a:custGeom>
                  <a:solidFill>
                    <a:srgbClr val="000000"/>
                  </a:solidFill>
                  <a:ln w="9525">
                    <a:noFill/>
                    <a:round/>
                    <a:headEnd/>
                    <a:tailEnd/>
                  </a:ln>
                </p:spPr>
                <p:txBody>
                  <a:bodyPr/>
                  <a:lstStyle/>
                  <a:p>
                    <a:endParaRPr lang="zh-CN" altLang="en-US"/>
                  </a:p>
                </p:txBody>
              </p:sp>
              <p:sp>
                <p:nvSpPr>
                  <p:cNvPr id="412" name="Freeform 156"/>
                  <p:cNvSpPr>
                    <a:spLocks/>
                  </p:cNvSpPr>
                  <p:nvPr/>
                </p:nvSpPr>
                <p:spPr bwMode="auto">
                  <a:xfrm>
                    <a:off x="831" y="1303"/>
                    <a:ext cx="101" cy="35"/>
                  </a:xfrm>
                  <a:custGeom>
                    <a:avLst/>
                    <a:gdLst>
                      <a:gd name="T0" fmla="*/ 13 w 201"/>
                      <a:gd name="T1" fmla="*/ 1 h 68"/>
                      <a:gd name="T2" fmla="*/ 10 w 201"/>
                      <a:gd name="T3" fmla="*/ 0 h 68"/>
                      <a:gd name="T4" fmla="*/ 4 w 201"/>
                      <a:gd name="T5" fmla="*/ 3 h 68"/>
                      <a:gd name="T6" fmla="*/ 0 w 201"/>
                      <a:gd name="T7" fmla="*/ 2 h 68"/>
                      <a:gd name="T8" fmla="*/ 2 w 201"/>
                      <a:gd name="T9" fmla="*/ 5 h 68"/>
                      <a:gd name="T10" fmla="*/ 10 w 201"/>
                      <a:gd name="T11" fmla="*/ 5 h 68"/>
                      <a:gd name="T12" fmla="*/ 7 w 201"/>
                      <a:gd name="T13" fmla="*/ 4 h 68"/>
                      <a:gd name="T14" fmla="*/ 13 w 201"/>
                      <a:gd name="T15" fmla="*/ 1 h 68"/>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8"/>
                      <a:gd name="T26" fmla="*/ 201 w 201"/>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8">
                        <a:moveTo>
                          <a:pt x="201" y="13"/>
                        </a:moveTo>
                        <a:lnTo>
                          <a:pt x="157" y="0"/>
                        </a:lnTo>
                        <a:lnTo>
                          <a:pt x="52" y="42"/>
                        </a:lnTo>
                        <a:lnTo>
                          <a:pt x="0" y="29"/>
                        </a:lnTo>
                        <a:lnTo>
                          <a:pt x="26" y="68"/>
                        </a:lnTo>
                        <a:lnTo>
                          <a:pt x="157" y="68"/>
                        </a:lnTo>
                        <a:lnTo>
                          <a:pt x="101" y="54"/>
                        </a:lnTo>
                        <a:lnTo>
                          <a:pt x="201" y="13"/>
                        </a:lnTo>
                        <a:close/>
                      </a:path>
                    </a:pathLst>
                  </a:custGeom>
                  <a:solidFill>
                    <a:srgbClr val="000000"/>
                  </a:solidFill>
                  <a:ln w="9525">
                    <a:noFill/>
                    <a:round/>
                    <a:headEnd/>
                    <a:tailEnd/>
                  </a:ln>
                </p:spPr>
                <p:txBody>
                  <a:bodyPr/>
                  <a:lstStyle/>
                  <a:p>
                    <a:endParaRPr lang="zh-CN" altLang="en-US"/>
                  </a:p>
                </p:txBody>
              </p:sp>
              <p:sp>
                <p:nvSpPr>
                  <p:cNvPr id="413" name="Freeform 157"/>
                  <p:cNvSpPr>
                    <a:spLocks/>
                  </p:cNvSpPr>
                  <p:nvPr/>
                </p:nvSpPr>
                <p:spPr bwMode="auto">
                  <a:xfrm>
                    <a:off x="831" y="1303"/>
                    <a:ext cx="101" cy="35"/>
                  </a:xfrm>
                  <a:custGeom>
                    <a:avLst/>
                    <a:gdLst>
                      <a:gd name="T0" fmla="*/ 13 w 201"/>
                      <a:gd name="T1" fmla="*/ 1 h 68"/>
                      <a:gd name="T2" fmla="*/ 10 w 201"/>
                      <a:gd name="T3" fmla="*/ 0 h 68"/>
                      <a:gd name="T4" fmla="*/ 4 w 201"/>
                      <a:gd name="T5" fmla="*/ 3 h 68"/>
                      <a:gd name="T6" fmla="*/ 0 w 201"/>
                      <a:gd name="T7" fmla="*/ 2 h 68"/>
                      <a:gd name="T8" fmla="*/ 2 w 201"/>
                      <a:gd name="T9" fmla="*/ 5 h 68"/>
                      <a:gd name="T10" fmla="*/ 10 w 201"/>
                      <a:gd name="T11" fmla="*/ 5 h 68"/>
                      <a:gd name="T12" fmla="*/ 7 w 201"/>
                      <a:gd name="T13" fmla="*/ 4 h 68"/>
                      <a:gd name="T14" fmla="*/ 13 w 201"/>
                      <a:gd name="T15" fmla="*/ 1 h 68"/>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8"/>
                      <a:gd name="T26" fmla="*/ 201 w 201"/>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8">
                        <a:moveTo>
                          <a:pt x="201" y="13"/>
                        </a:moveTo>
                        <a:lnTo>
                          <a:pt x="157" y="0"/>
                        </a:lnTo>
                        <a:lnTo>
                          <a:pt x="52" y="42"/>
                        </a:lnTo>
                        <a:lnTo>
                          <a:pt x="0" y="29"/>
                        </a:lnTo>
                        <a:lnTo>
                          <a:pt x="26" y="68"/>
                        </a:lnTo>
                        <a:lnTo>
                          <a:pt x="157" y="68"/>
                        </a:lnTo>
                        <a:lnTo>
                          <a:pt x="101" y="54"/>
                        </a:lnTo>
                        <a:lnTo>
                          <a:pt x="201" y="13"/>
                        </a:lnTo>
                        <a:close/>
                      </a:path>
                    </a:pathLst>
                  </a:custGeom>
                  <a:solidFill>
                    <a:srgbClr val="000000"/>
                  </a:solidFill>
                  <a:ln w="9525">
                    <a:noFill/>
                    <a:round/>
                    <a:headEnd/>
                    <a:tailEnd/>
                  </a:ln>
                </p:spPr>
                <p:txBody>
                  <a:bodyPr/>
                  <a:lstStyle/>
                  <a:p>
                    <a:endParaRPr lang="zh-CN" altLang="en-US"/>
                  </a:p>
                </p:txBody>
              </p:sp>
              <p:sp>
                <p:nvSpPr>
                  <p:cNvPr id="414" name="Freeform 158"/>
                  <p:cNvSpPr>
                    <a:spLocks/>
                  </p:cNvSpPr>
                  <p:nvPr/>
                </p:nvSpPr>
                <p:spPr bwMode="auto">
                  <a:xfrm>
                    <a:off x="837" y="1263"/>
                    <a:ext cx="100" cy="32"/>
                  </a:xfrm>
                  <a:custGeom>
                    <a:avLst/>
                    <a:gdLst>
                      <a:gd name="T0" fmla="*/ 0 w 200"/>
                      <a:gd name="T1" fmla="*/ 0 h 66"/>
                      <a:gd name="T2" fmla="*/ 3 w 200"/>
                      <a:gd name="T3" fmla="*/ 0 h 66"/>
                      <a:gd name="T4" fmla="*/ 10 w 200"/>
                      <a:gd name="T5" fmla="*/ 2 h 66"/>
                      <a:gd name="T6" fmla="*/ 13 w 200"/>
                      <a:gd name="T7" fmla="*/ 1 h 66"/>
                      <a:gd name="T8" fmla="*/ 11 w 200"/>
                      <a:gd name="T9" fmla="*/ 4 h 66"/>
                      <a:gd name="T10" fmla="*/ 3 w 200"/>
                      <a:gd name="T11" fmla="*/ 4 h 66"/>
                      <a:gd name="T12" fmla="*/ 6 w 200"/>
                      <a:gd name="T13" fmla="*/ 3 h 66"/>
                      <a:gd name="T14" fmla="*/ 0 w 200"/>
                      <a:gd name="T15" fmla="*/ 0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0" y="14"/>
                        </a:moveTo>
                        <a:lnTo>
                          <a:pt x="44" y="0"/>
                        </a:lnTo>
                        <a:lnTo>
                          <a:pt x="152" y="40"/>
                        </a:lnTo>
                        <a:lnTo>
                          <a:pt x="200" y="30"/>
                        </a:lnTo>
                        <a:lnTo>
                          <a:pt x="174" y="66"/>
                        </a:lnTo>
                        <a:lnTo>
                          <a:pt x="47" y="66"/>
                        </a:lnTo>
                        <a:lnTo>
                          <a:pt x="100" y="56"/>
                        </a:lnTo>
                        <a:lnTo>
                          <a:pt x="0" y="14"/>
                        </a:lnTo>
                        <a:close/>
                      </a:path>
                    </a:pathLst>
                  </a:custGeom>
                  <a:solidFill>
                    <a:srgbClr val="000000"/>
                  </a:solidFill>
                  <a:ln w="9525">
                    <a:noFill/>
                    <a:round/>
                    <a:headEnd/>
                    <a:tailEnd/>
                  </a:ln>
                </p:spPr>
                <p:txBody>
                  <a:bodyPr/>
                  <a:lstStyle/>
                  <a:p>
                    <a:endParaRPr lang="zh-CN" altLang="en-US"/>
                  </a:p>
                </p:txBody>
              </p:sp>
              <p:sp>
                <p:nvSpPr>
                  <p:cNvPr id="415" name="Freeform 159"/>
                  <p:cNvSpPr>
                    <a:spLocks/>
                  </p:cNvSpPr>
                  <p:nvPr/>
                </p:nvSpPr>
                <p:spPr bwMode="auto">
                  <a:xfrm>
                    <a:off x="837" y="1263"/>
                    <a:ext cx="100" cy="32"/>
                  </a:xfrm>
                  <a:custGeom>
                    <a:avLst/>
                    <a:gdLst>
                      <a:gd name="T0" fmla="*/ 0 w 200"/>
                      <a:gd name="T1" fmla="*/ 0 h 66"/>
                      <a:gd name="T2" fmla="*/ 3 w 200"/>
                      <a:gd name="T3" fmla="*/ 0 h 66"/>
                      <a:gd name="T4" fmla="*/ 10 w 200"/>
                      <a:gd name="T5" fmla="*/ 2 h 66"/>
                      <a:gd name="T6" fmla="*/ 13 w 200"/>
                      <a:gd name="T7" fmla="*/ 1 h 66"/>
                      <a:gd name="T8" fmla="*/ 11 w 200"/>
                      <a:gd name="T9" fmla="*/ 4 h 66"/>
                      <a:gd name="T10" fmla="*/ 3 w 200"/>
                      <a:gd name="T11" fmla="*/ 4 h 66"/>
                      <a:gd name="T12" fmla="*/ 6 w 200"/>
                      <a:gd name="T13" fmla="*/ 3 h 66"/>
                      <a:gd name="T14" fmla="*/ 0 w 200"/>
                      <a:gd name="T15" fmla="*/ 0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0" y="14"/>
                        </a:moveTo>
                        <a:lnTo>
                          <a:pt x="44" y="0"/>
                        </a:lnTo>
                        <a:lnTo>
                          <a:pt x="152" y="40"/>
                        </a:lnTo>
                        <a:lnTo>
                          <a:pt x="200" y="30"/>
                        </a:lnTo>
                        <a:lnTo>
                          <a:pt x="174" y="66"/>
                        </a:lnTo>
                        <a:lnTo>
                          <a:pt x="47" y="66"/>
                        </a:lnTo>
                        <a:lnTo>
                          <a:pt x="100" y="56"/>
                        </a:lnTo>
                        <a:lnTo>
                          <a:pt x="0" y="14"/>
                        </a:lnTo>
                        <a:close/>
                      </a:path>
                    </a:pathLst>
                  </a:custGeom>
                  <a:solidFill>
                    <a:srgbClr val="000000"/>
                  </a:solidFill>
                  <a:ln w="9525">
                    <a:noFill/>
                    <a:round/>
                    <a:headEnd/>
                    <a:tailEnd/>
                  </a:ln>
                </p:spPr>
                <p:txBody>
                  <a:bodyPr/>
                  <a:lstStyle/>
                  <a:p>
                    <a:endParaRPr lang="zh-CN" altLang="en-US"/>
                  </a:p>
                </p:txBody>
              </p:sp>
              <p:sp>
                <p:nvSpPr>
                  <p:cNvPr id="416" name="Freeform 160"/>
                  <p:cNvSpPr>
                    <a:spLocks/>
                  </p:cNvSpPr>
                  <p:nvPr/>
                </p:nvSpPr>
                <p:spPr bwMode="auto">
                  <a:xfrm>
                    <a:off x="937" y="1307"/>
                    <a:ext cx="100" cy="33"/>
                  </a:xfrm>
                  <a:custGeom>
                    <a:avLst/>
                    <a:gdLst>
                      <a:gd name="T0" fmla="*/ 13 w 200"/>
                      <a:gd name="T1" fmla="*/ 3 h 67"/>
                      <a:gd name="T2" fmla="*/ 10 w 200"/>
                      <a:gd name="T3" fmla="*/ 4 h 67"/>
                      <a:gd name="T4" fmla="*/ 3 w 200"/>
                      <a:gd name="T5" fmla="*/ 1 h 67"/>
                      <a:gd name="T6" fmla="*/ 0 w 200"/>
                      <a:gd name="T7" fmla="*/ 2 h 67"/>
                      <a:gd name="T8" fmla="*/ 2 w 200"/>
                      <a:gd name="T9" fmla="*/ 0 h 67"/>
                      <a:gd name="T10" fmla="*/ 10 w 200"/>
                      <a:gd name="T11" fmla="*/ 0 h 67"/>
                      <a:gd name="T12" fmla="*/ 6 w 200"/>
                      <a:gd name="T13" fmla="*/ 0 h 67"/>
                      <a:gd name="T14" fmla="*/ 13 w 200"/>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7"/>
                      <a:gd name="T26" fmla="*/ 200 w 20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7">
                        <a:moveTo>
                          <a:pt x="200" y="52"/>
                        </a:moveTo>
                        <a:lnTo>
                          <a:pt x="157" y="67"/>
                        </a:lnTo>
                        <a:lnTo>
                          <a:pt x="52" y="23"/>
                        </a:lnTo>
                        <a:lnTo>
                          <a:pt x="0" y="36"/>
                        </a:lnTo>
                        <a:lnTo>
                          <a:pt x="26" y="0"/>
                        </a:lnTo>
                        <a:lnTo>
                          <a:pt x="157" y="0"/>
                        </a:lnTo>
                        <a:lnTo>
                          <a:pt x="101" y="12"/>
                        </a:lnTo>
                        <a:lnTo>
                          <a:pt x="200" y="52"/>
                        </a:lnTo>
                        <a:close/>
                      </a:path>
                    </a:pathLst>
                  </a:custGeom>
                  <a:solidFill>
                    <a:srgbClr val="000000"/>
                  </a:solidFill>
                  <a:ln w="9525">
                    <a:noFill/>
                    <a:round/>
                    <a:headEnd/>
                    <a:tailEnd/>
                  </a:ln>
                </p:spPr>
                <p:txBody>
                  <a:bodyPr/>
                  <a:lstStyle/>
                  <a:p>
                    <a:endParaRPr lang="zh-CN" altLang="en-US"/>
                  </a:p>
                </p:txBody>
              </p:sp>
              <p:sp>
                <p:nvSpPr>
                  <p:cNvPr id="417" name="Freeform 161"/>
                  <p:cNvSpPr>
                    <a:spLocks/>
                  </p:cNvSpPr>
                  <p:nvPr/>
                </p:nvSpPr>
                <p:spPr bwMode="auto">
                  <a:xfrm>
                    <a:off x="937" y="1307"/>
                    <a:ext cx="100" cy="33"/>
                  </a:xfrm>
                  <a:custGeom>
                    <a:avLst/>
                    <a:gdLst>
                      <a:gd name="T0" fmla="*/ 13 w 200"/>
                      <a:gd name="T1" fmla="*/ 3 h 67"/>
                      <a:gd name="T2" fmla="*/ 10 w 200"/>
                      <a:gd name="T3" fmla="*/ 4 h 67"/>
                      <a:gd name="T4" fmla="*/ 3 w 200"/>
                      <a:gd name="T5" fmla="*/ 1 h 67"/>
                      <a:gd name="T6" fmla="*/ 0 w 200"/>
                      <a:gd name="T7" fmla="*/ 2 h 67"/>
                      <a:gd name="T8" fmla="*/ 2 w 200"/>
                      <a:gd name="T9" fmla="*/ 0 h 67"/>
                      <a:gd name="T10" fmla="*/ 10 w 200"/>
                      <a:gd name="T11" fmla="*/ 0 h 67"/>
                      <a:gd name="T12" fmla="*/ 6 w 200"/>
                      <a:gd name="T13" fmla="*/ 0 h 67"/>
                      <a:gd name="T14" fmla="*/ 13 w 200"/>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7"/>
                      <a:gd name="T26" fmla="*/ 200 w 20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7">
                        <a:moveTo>
                          <a:pt x="200" y="52"/>
                        </a:moveTo>
                        <a:lnTo>
                          <a:pt x="157" y="67"/>
                        </a:lnTo>
                        <a:lnTo>
                          <a:pt x="52" y="23"/>
                        </a:lnTo>
                        <a:lnTo>
                          <a:pt x="0" y="36"/>
                        </a:lnTo>
                        <a:lnTo>
                          <a:pt x="26" y="0"/>
                        </a:lnTo>
                        <a:lnTo>
                          <a:pt x="157" y="0"/>
                        </a:lnTo>
                        <a:lnTo>
                          <a:pt x="101" y="12"/>
                        </a:lnTo>
                        <a:lnTo>
                          <a:pt x="200" y="52"/>
                        </a:lnTo>
                        <a:close/>
                      </a:path>
                    </a:pathLst>
                  </a:custGeom>
                  <a:solidFill>
                    <a:srgbClr val="000000"/>
                  </a:solidFill>
                  <a:ln w="9525">
                    <a:noFill/>
                    <a:round/>
                    <a:headEnd/>
                    <a:tailEnd/>
                  </a:ln>
                </p:spPr>
                <p:txBody>
                  <a:bodyPr/>
                  <a:lstStyle/>
                  <a:p>
                    <a:endParaRPr lang="zh-CN" altLang="en-US"/>
                  </a:p>
                </p:txBody>
              </p:sp>
            </p:grpSp>
            <p:grpSp>
              <p:nvGrpSpPr>
                <p:cNvPr id="401" name="Group 162"/>
                <p:cNvGrpSpPr>
                  <a:grpSpLocks/>
                </p:cNvGrpSpPr>
                <p:nvPr/>
              </p:nvGrpSpPr>
              <p:grpSpPr bwMode="auto">
                <a:xfrm>
                  <a:off x="833" y="1264"/>
                  <a:ext cx="210" cy="78"/>
                  <a:chOff x="833" y="1264"/>
                  <a:chExt cx="210" cy="78"/>
                </a:xfrm>
              </p:grpSpPr>
              <p:sp>
                <p:nvSpPr>
                  <p:cNvPr id="402" name="Freeform 163"/>
                  <p:cNvSpPr>
                    <a:spLocks/>
                  </p:cNvSpPr>
                  <p:nvPr/>
                </p:nvSpPr>
                <p:spPr bwMode="auto">
                  <a:xfrm>
                    <a:off x="942" y="1266"/>
                    <a:ext cx="101" cy="33"/>
                  </a:xfrm>
                  <a:custGeom>
                    <a:avLst/>
                    <a:gdLst>
                      <a:gd name="T0" fmla="*/ 0 w 202"/>
                      <a:gd name="T1" fmla="*/ 3 h 67"/>
                      <a:gd name="T2" fmla="*/ 3 w 202"/>
                      <a:gd name="T3" fmla="*/ 4 h 67"/>
                      <a:gd name="T4" fmla="*/ 10 w 202"/>
                      <a:gd name="T5" fmla="*/ 1 h 67"/>
                      <a:gd name="T6" fmla="*/ 13 w 202"/>
                      <a:gd name="T7" fmla="*/ 2 h 67"/>
                      <a:gd name="T8" fmla="*/ 11 w 202"/>
                      <a:gd name="T9" fmla="*/ 0 h 67"/>
                      <a:gd name="T10" fmla="*/ 3 w 202"/>
                      <a:gd name="T11" fmla="*/ 0 h 67"/>
                      <a:gd name="T12" fmla="*/ 6 w 202"/>
                      <a:gd name="T13" fmla="*/ 0 h 67"/>
                      <a:gd name="T14" fmla="*/ 0 w 202"/>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0" y="52"/>
                        </a:moveTo>
                        <a:lnTo>
                          <a:pt x="46" y="67"/>
                        </a:lnTo>
                        <a:lnTo>
                          <a:pt x="154" y="23"/>
                        </a:lnTo>
                        <a:lnTo>
                          <a:pt x="202" y="37"/>
                        </a:lnTo>
                        <a:lnTo>
                          <a:pt x="176" y="0"/>
                        </a:lnTo>
                        <a:lnTo>
                          <a:pt x="49" y="0"/>
                        </a:lnTo>
                        <a:lnTo>
                          <a:pt x="102" y="11"/>
                        </a:lnTo>
                        <a:lnTo>
                          <a:pt x="0" y="52"/>
                        </a:lnTo>
                        <a:close/>
                      </a:path>
                    </a:pathLst>
                  </a:custGeom>
                  <a:solidFill>
                    <a:srgbClr val="FFFFFF"/>
                  </a:solidFill>
                  <a:ln w="9525">
                    <a:noFill/>
                    <a:round/>
                    <a:headEnd/>
                    <a:tailEnd/>
                  </a:ln>
                </p:spPr>
                <p:txBody>
                  <a:bodyPr/>
                  <a:lstStyle/>
                  <a:p>
                    <a:endParaRPr lang="zh-CN" altLang="en-US"/>
                  </a:p>
                </p:txBody>
              </p:sp>
              <p:sp>
                <p:nvSpPr>
                  <p:cNvPr id="403" name="Freeform 164"/>
                  <p:cNvSpPr>
                    <a:spLocks/>
                  </p:cNvSpPr>
                  <p:nvPr/>
                </p:nvSpPr>
                <p:spPr bwMode="auto">
                  <a:xfrm>
                    <a:off x="942" y="1266"/>
                    <a:ext cx="101" cy="33"/>
                  </a:xfrm>
                  <a:custGeom>
                    <a:avLst/>
                    <a:gdLst>
                      <a:gd name="T0" fmla="*/ 0 w 202"/>
                      <a:gd name="T1" fmla="*/ 3 h 67"/>
                      <a:gd name="T2" fmla="*/ 3 w 202"/>
                      <a:gd name="T3" fmla="*/ 4 h 67"/>
                      <a:gd name="T4" fmla="*/ 10 w 202"/>
                      <a:gd name="T5" fmla="*/ 1 h 67"/>
                      <a:gd name="T6" fmla="*/ 13 w 202"/>
                      <a:gd name="T7" fmla="*/ 2 h 67"/>
                      <a:gd name="T8" fmla="*/ 11 w 202"/>
                      <a:gd name="T9" fmla="*/ 0 h 67"/>
                      <a:gd name="T10" fmla="*/ 3 w 202"/>
                      <a:gd name="T11" fmla="*/ 0 h 67"/>
                      <a:gd name="T12" fmla="*/ 6 w 202"/>
                      <a:gd name="T13" fmla="*/ 0 h 67"/>
                      <a:gd name="T14" fmla="*/ 0 w 202"/>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0" y="52"/>
                        </a:moveTo>
                        <a:lnTo>
                          <a:pt x="46" y="67"/>
                        </a:lnTo>
                        <a:lnTo>
                          <a:pt x="154" y="23"/>
                        </a:lnTo>
                        <a:lnTo>
                          <a:pt x="202" y="37"/>
                        </a:lnTo>
                        <a:lnTo>
                          <a:pt x="176" y="0"/>
                        </a:lnTo>
                        <a:lnTo>
                          <a:pt x="49" y="0"/>
                        </a:lnTo>
                        <a:lnTo>
                          <a:pt x="102" y="11"/>
                        </a:lnTo>
                        <a:lnTo>
                          <a:pt x="0" y="52"/>
                        </a:lnTo>
                        <a:close/>
                      </a:path>
                    </a:pathLst>
                  </a:custGeom>
                  <a:solidFill>
                    <a:srgbClr val="FFFFFF"/>
                  </a:solidFill>
                  <a:ln w="9525">
                    <a:noFill/>
                    <a:round/>
                    <a:headEnd/>
                    <a:tailEnd/>
                  </a:ln>
                </p:spPr>
                <p:txBody>
                  <a:bodyPr/>
                  <a:lstStyle/>
                  <a:p>
                    <a:endParaRPr lang="zh-CN" altLang="en-US"/>
                  </a:p>
                </p:txBody>
              </p:sp>
              <p:sp>
                <p:nvSpPr>
                  <p:cNvPr id="404" name="Freeform 165"/>
                  <p:cNvSpPr>
                    <a:spLocks/>
                  </p:cNvSpPr>
                  <p:nvPr/>
                </p:nvSpPr>
                <p:spPr bwMode="auto">
                  <a:xfrm>
                    <a:off x="833" y="1305"/>
                    <a:ext cx="101" cy="35"/>
                  </a:xfrm>
                  <a:custGeom>
                    <a:avLst/>
                    <a:gdLst>
                      <a:gd name="T0" fmla="*/ 13 w 202"/>
                      <a:gd name="T1" fmla="*/ 1 h 70"/>
                      <a:gd name="T2" fmla="*/ 10 w 202"/>
                      <a:gd name="T3" fmla="*/ 0 h 70"/>
                      <a:gd name="T4" fmla="*/ 3 w 202"/>
                      <a:gd name="T5" fmla="*/ 2 h 70"/>
                      <a:gd name="T6" fmla="*/ 0 w 202"/>
                      <a:gd name="T7" fmla="*/ 1 h 70"/>
                      <a:gd name="T8" fmla="*/ 2 w 202"/>
                      <a:gd name="T9" fmla="*/ 4 h 70"/>
                      <a:gd name="T10" fmla="*/ 10 w 202"/>
                      <a:gd name="T11" fmla="*/ 4 h 70"/>
                      <a:gd name="T12" fmla="*/ 6 w 202"/>
                      <a:gd name="T13" fmla="*/ 3 h 70"/>
                      <a:gd name="T14" fmla="*/ 13 w 202"/>
                      <a:gd name="T15" fmla="*/ 1 h 70"/>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70"/>
                      <a:gd name="T26" fmla="*/ 202 w 202"/>
                      <a:gd name="T27" fmla="*/ 70 h 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70">
                        <a:moveTo>
                          <a:pt x="202" y="15"/>
                        </a:moveTo>
                        <a:lnTo>
                          <a:pt x="156" y="0"/>
                        </a:lnTo>
                        <a:lnTo>
                          <a:pt x="52" y="44"/>
                        </a:lnTo>
                        <a:lnTo>
                          <a:pt x="0" y="29"/>
                        </a:lnTo>
                        <a:lnTo>
                          <a:pt x="26" y="70"/>
                        </a:lnTo>
                        <a:lnTo>
                          <a:pt x="156" y="70"/>
                        </a:lnTo>
                        <a:lnTo>
                          <a:pt x="100" y="55"/>
                        </a:lnTo>
                        <a:lnTo>
                          <a:pt x="202" y="15"/>
                        </a:lnTo>
                        <a:close/>
                      </a:path>
                    </a:pathLst>
                  </a:custGeom>
                  <a:solidFill>
                    <a:srgbClr val="FFFFFF"/>
                  </a:solidFill>
                  <a:ln w="9525">
                    <a:noFill/>
                    <a:round/>
                    <a:headEnd/>
                    <a:tailEnd/>
                  </a:ln>
                </p:spPr>
                <p:txBody>
                  <a:bodyPr/>
                  <a:lstStyle/>
                  <a:p>
                    <a:endParaRPr lang="zh-CN" altLang="en-US"/>
                  </a:p>
                </p:txBody>
              </p:sp>
              <p:sp>
                <p:nvSpPr>
                  <p:cNvPr id="405" name="Freeform 166"/>
                  <p:cNvSpPr>
                    <a:spLocks/>
                  </p:cNvSpPr>
                  <p:nvPr/>
                </p:nvSpPr>
                <p:spPr bwMode="auto">
                  <a:xfrm>
                    <a:off x="833" y="1305"/>
                    <a:ext cx="101" cy="35"/>
                  </a:xfrm>
                  <a:custGeom>
                    <a:avLst/>
                    <a:gdLst>
                      <a:gd name="T0" fmla="*/ 13 w 202"/>
                      <a:gd name="T1" fmla="*/ 1 h 70"/>
                      <a:gd name="T2" fmla="*/ 10 w 202"/>
                      <a:gd name="T3" fmla="*/ 0 h 70"/>
                      <a:gd name="T4" fmla="*/ 3 w 202"/>
                      <a:gd name="T5" fmla="*/ 2 h 70"/>
                      <a:gd name="T6" fmla="*/ 0 w 202"/>
                      <a:gd name="T7" fmla="*/ 1 h 70"/>
                      <a:gd name="T8" fmla="*/ 2 w 202"/>
                      <a:gd name="T9" fmla="*/ 4 h 70"/>
                      <a:gd name="T10" fmla="*/ 10 w 202"/>
                      <a:gd name="T11" fmla="*/ 4 h 70"/>
                      <a:gd name="T12" fmla="*/ 6 w 202"/>
                      <a:gd name="T13" fmla="*/ 3 h 70"/>
                      <a:gd name="T14" fmla="*/ 13 w 202"/>
                      <a:gd name="T15" fmla="*/ 1 h 70"/>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70"/>
                      <a:gd name="T26" fmla="*/ 202 w 202"/>
                      <a:gd name="T27" fmla="*/ 70 h 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70">
                        <a:moveTo>
                          <a:pt x="202" y="15"/>
                        </a:moveTo>
                        <a:lnTo>
                          <a:pt x="156" y="0"/>
                        </a:lnTo>
                        <a:lnTo>
                          <a:pt x="52" y="44"/>
                        </a:lnTo>
                        <a:lnTo>
                          <a:pt x="0" y="29"/>
                        </a:lnTo>
                        <a:lnTo>
                          <a:pt x="26" y="70"/>
                        </a:lnTo>
                        <a:lnTo>
                          <a:pt x="156" y="70"/>
                        </a:lnTo>
                        <a:lnTo>
                          <a:pt x="100" y="55"/>
                        </a:lnTo>
                        <a:lnTo>
                          <a:pt x="202" y="15"/>
                        </a:lnTo>
                        <a:close/>
                      </a:path>
                    </a:pathLst>
                  </a:custGeom>
                  <a:solidFill>
                    <a:srgbClr val="FFFFFF"/>
                  </a:solidFill>
                  <a:ln w="9525">
                    <a:noFill/>
                    <a:round/>
                    <a:headEnd/>
                    <a:tailEnd/>
                  </a:ln>
                </p:spPr>
                <p:txBody>
                  <a:bodyPr/>
                  <a:lstStyle/>
                  <a:p>
                    <a:endParaRPr lang="zh-CN" altLang="en-US"/>
                  </a:p>
                </p:txBody>
              </p:sp>
              <p:sp>
                <p:nvSpPr>
                  <p:cNvPr id="406" name="Freeform 167"/>
                  <p:cNvSpPr>
                    <a:spLocks/>
                  </p:cNvSpPr>
                  <p:nvPr/>
                </p:nvSpPr>
                <p:spPr bwMode="auto">
                  <a:xfrm>
                    <a:off x="839" y="1264"/>
                    <a:ext cx="100" cy="33"/>
                  </a:xfrm>
                  <a:custGeom>
                    <a:avLst/>
                    <a:gdLst>
                      <a:gd name="T0" fmla="*/ 0 w 200"/>
                      <a:gd name="T1" fmla="*/ 1 h 65"/>
                      <a:gd name="T2" fmla="*/ 3 w 200"/>
                      <a:gd name="T3" fmla="*/ 0 h 65"/>
                      <a:gd name="T4" fmla="*/ 10 w 200"/>
                      <a:gd name="T5" fmla="*/ 3 h 65"/>
                      <a:gd name="T6" fmla="*/ 13 w 200"/>
                      <a:gd name="T7" fmla="*/ 2 h 65"/>
                      <a:gd name="T8" fmla="*/ 11 w 200"/>
                      <a:gd name="T9" fmla="*/ 5 h 65"/>
                      <a:gd name="T10" fmla="*/ 3 w 200"/>
                      <a:gd name="T11" fmla="*/ 5 h 65"/>
                      <a:gd name="T12" fmla="*/ 6 w 200"/>
                      <a:gd name="T13" fmla="*/ 4 h 65"/>
                      <a:gd name="T14" fmla="*/ 0 w 200"/>
                      <a:gd name="T15" fmla="*/ 1 h 65"/>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5"/>
                      <a:gd name="T26" fmla="*/ 200 w 200"/>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5">
                        <a:moveTo>
                          <a:pt x="0" y="14"/>
                        </a:moveTo>
                        <a:lnTo>
                          <a:pt x="43" y="0"/>
                        </a:lnTo>
                        <a:lnTo>
                          <a:pt x="151" y="40"/>
                        </a:lnTo>
                        <a:lnTo>
                          <a:pt x="200" y="29"/>
                        </a:lnTo>
                        <a:lnTo>
                          <a:pt x="174" y="65"/>
                        </a:lnTo>
                        <a:lnTo>
                          <a:pt x="49" y="65"/>
                        </a:lnTo>
                        <a:lnTo>
                          <a:pt x="99" y="55"/>
                        </a:lnTo>
                        <a:lnTo>
                          <a:pt x="0" y="14"/>
                        </a:lnTo>
                        <a:close/>
                      </a:path>
                    </a:pathLst>
                  </a:custGeom>
                  <a:solidFill>
                    <a:srgbClr val="FFFFFF"/>
                  </a:solidFill>
                  <a:ln w="9525">
                    <a:noFill/>
                    <a:round/>
                    <a:headEnd/>
                    <a:tailEnd/>
                  </a:ln>
                </p:spPr>
                <p:txBody>
                  <a:bodyPr/>
                  <a:lstStyle/>
                  <a:p>
                    <a:endParaRPr lang="zh-CN" altLang="en-US"/>
                  </a:p>
                </p:txBody>
              </p:sp>
              <p:sp>
                <p:nvSpPr>
                  <p:cNvPr id="407" name="Freeform 168"/>
                  <p:cNvSpPr>
                    <a:spLocks/>
                  </p:cNvSpPr>
                  <p:nvPr/>
                </p:nvSpPr>
                <p:spPr bwMode="auto">
                  <a:xfrm>
                    <a:off x="839" y="1264"/>
                    <a:ext cx="100" cy="33"/>
                  </a:xfrm>
                  <a:custGeom>
                    <a:avLst/>
                    <a:gdLst>
                      <a:gd name="T0" fmla="*/ 0 w 200"/>
                      <a:gd name="T1" fmla="*/ 1 h 65"/>
                      <a:gd name="T2" fmla="*/ 3 w 200"/>
                      <a:gd name="T3" fmla="*/ 0 h 65"/>
                      <a:gd name="T4" fmla="*/ 10 w 200"/>
                      <a:gd name="T5" fmla="*/ 3 h 65"/>
                      <a:gd name="T6" fmla="*/ 13 w 200"/>
                      <a:gd name="T7" fmla="*/ 2 h 65"/>
                      <a:gd name="T8" fmla="*/ 11 w 200"/>
                      <a:gd name="T9" fmla="*/ 5 h 65"/>
                      <a:gd name="T10" fmla="*/ 3 w 200"/>
                      <a:gd name="T11" fmla="*/ 5 h 65"/>
                      <a:gd name="T12" fmla="*/ 6 w 200"/>
                      <a:gd name="T13" fmla="*/ 4 h 65"/>
                      <a:gd name="T14" fmla="*/ 0 w 200"/>
                      <a:gd name="T15" fmla="*/ 1 h 65"/>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5"/>
                      <a:gd name="T26" fmla="*/ 200 w 200"/>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5">
                        <a:moveTo>
                          <a:pt x="0" y="14"/>
                        </a:moveTo>
                        <a:lnTo>
                          <a:pt x="43" y="0"/>
                        </a:lnTo>
                        <a:lnTo>
                          <a:pt x="151" y="40"/>
                        </a:lnTo>
                        <a:lnTo>
                          <a:pt x="200" y="29"/>
                        </a:lnTo>
                        <a:lnTo>
                          <a:pt x="174" y="65"/>
                        </a:lnTo>
                        <a:lnTo>
                          <a:pt x="49" y="65"/>
                        </a:lnTo>
                        <a:lnTo>
                          <a:pt x="99" y="55"/>
                        </a:lnTo>
                        <a:lnTo>
                          <a:pt x="0" y="14"/>
                        </a:lnTo>
                        <a:close/>
                      </a:path>
                    </a:pathLst>
                  </a:custGeom>
                  <a:solidFill>
                    <a:srgbClr val="FFFFFF"/>
                  </a:solidFill>
                  <a:ln w="9525">
                    <a:noFill/>
                    <a:round/>
                    <a:headEnd/>
                    <a:tailEnd/>
                  </a:ln>
                </p:spPr>
                <p:txBody>
                  <a:bodyPr/>
                  <a:lstStyle/>
                  <a:p>
                    <a:endParaRPr lang="zh-CN" altLang="en-US"/>
                  </a:p>
                </p:txBody>
              </p:sp>
              <p:sp>
                <p:nvSpPr>
                  <p:cNvPr id="408" name="Freeform 169"/>
                  <p:cNvSpPr>
                    <a:spLocks/>
                  </p:cNvSpPr>
                  <p:nvPr/>
                </p:nvSpPr>
                <p:spPr bwMode="auto">
                  <a:xfrm>
                    <a:off x="939" y="1308"/>
                    <a:ext cx="100" cy="34"/>
                  </a:xfrm>
                  <a:custGeom>
                    <a:avLst/>
                    <a:gdLst>
                      <a:gd name="T0" fmla="*/ 13 w 200"/>
                      <a:gd name="T1" fmla="*/ 4 h 66"/>
                      <a:gd name="T2" fmla="*/ 10 w 200"/>
                      <a:gd name="T3" fmla="*/ 5 h 66"/>
                      <a:gd name="T4" fmla="*/ 3 w 200"/>
                      <a:gd name="T5" fmla="*/ 2 h 66"/>
                      <a:gd name="T6" fmla="*/ 0 w 200"/>
                      <a:gd name="T7" fmla="*/ 3 h 66"/>
                      <a:gd name="T8" fmla="*/ 2 w 200"/>
                      <a:gd name="T9" fmla="*/ 0 h 66"/>
                      <a:gd name="T10" fmla="*/ 10 w 200"/>
                      <a:gd name="T11" fmla="*/ 0 h 66"/>
                      <a:gd name="T12" fmla="*/ 6 w 200"/>
                      <a:gd name="T13" fmla="*/ 1 h 66"/>
                      <a:gd name="T14" fmla="*/ 13 w 200"/>
                      <a:gd name="T15" fmla="*/ 4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200" y="52"/>
                        </a:moveTo>
                        <a:lnTo>
                          <a:pt x="156" y="66"/>
                        </a:lnTo>
                        <a:lnTo>
                          <a:pt x="52" y="22"/>
                        </a:lnTo>
                        <a:lnTo>
                          <a:pt x="0" y="37"/>
                        </a:lnTo>
                        <a:lnTo>
                          <a:pt x="26" y="0"/>
                        </a:lnTo>
                        <a:lnTo>
                          <a:pt x="156" y="0"/>
                        </a:lnTo>
                        <a:lnTo>
                          <a:pt x="100" y="11"/>
                        </a:lnTo>
                        <a:lnTo>
                          <a:pt x="200" y="52"/>
                        </a:lnTo>
                        <a:close/>
                      </a:path>
                    </a:pathLst>
                  </a:custGeom>
                  <a:solidFill>
                    <a:srgbClr val="FFFFFF"/>
                  </a:solidFill>
                  <a:ln w="9525">
                    <a:noFill/>
                    <a:round/>
                    <a:headEnd/>
                    <a:tailEnd/>
                  </a:ln>
                </p:spPr>
                <p:txBody>
                  <a:bodyPr/>
                  <a:lstStyle/>
                  <a:p>
                    <a:endParaRPr lang="zh-CN" altLang="en-US"/>
                  </a:p>
                </p:txBody>
              </p:sp>
              <p:sp>
                <p:nvSpPr>
                  <p:cNvPr id="409" name="Freeform 170"/>
                  <p:cNvSpPr>
                    <a:spLocks/>
                  </p:cNvSpPr>
                  <p:nvPr/>
                </p:nvSpPr>
                <p:spPr bwMode="auto">
                  <a:xfrm>
                    <a:off x="939" y="1308"/>
                    <a:ext cx="100" cy="34"/>
                  </a:xfrm>
                  <a:custGeom>
                    <a:avLst/>
                    <a:gdLst>
                      <a:gd name="T0" fmla="*/ 13 w 200"/>
                      <a:gd name="T1" fmla="*/ 4 h 66"/>
                      <a:gd name="T2" fmla="*/ 10 w 200"/>
                      <a:gd name="T3" fmla="*/ 5 h 66"/>
                      <a:gd name="T4" fmla="*/ 3 w 200"/>
                      <a:gd name="T5" fmla="*/ 2 h 66"/>
                      <a:gd name="T6" fmla="*/ 0 w 200"/>
                      <a:gd name="T7" fmla="*/ 3 h 66"/>
                      <a:gd name="T8" fmla="*/ 2 w 200"/>
                      <a:gd name="T9" fmla="*/ 0 h 66"/>
                      <a:gd name="T10" fmla="*/ 10 w 200"/>
                      <a:gd name="T11" fmla="*/ 0 h 66"/>
                      <a:gd name="T12" fmla="*/ 6 w 200"/>
                      <a:gd name="T13" fmla="*/ 1 h 66"/>
                      <a:gd name="T14" fmla="*/ 13 w 200"/>
                      <a:gd name="T15" fmla="*/ 4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200" y="52"/>
                        </a:moveTo>
                        <a:lnTo>
                          <a:pt x="156" y="66"/>
                        </a:lnTo>
                        <a:lnTo>
                          <a:pt x="52" y="22"/>
                        </a:lnTo>
                        <a:lnTo>
                          <a:pt x="0" y="37"/>
                        </a:lnTo>
                        <a:lnTo>
                          <a:pt x="26" y="0"/>
                        </a:lnTo>
                        <a:lnTo>
                          <a:pt x="156" y="0"/>
                        </a:lnTo>
                        <a:lnTo>
                          <a:pt x="100" y="11"/>
                        </a:lnTo>
                        <a:lnTo>
                          <a:pt x="200" y="52"/>
                        </a:lnTo>
                        <a:close/>
                      </a:path>
                    </a:pathLst>
                  </a:custGeom>
                  <a:solidFill>
                    <a:srgbClr val="FFFFFF"/>
                  </a:solidFill>
                  <a:ln w="9525">
                    <a:noFill/>
                    <a:round/>
                    <a:headEnd/>
                    <a:tailEnd/>
                  </a:ln>
                </p:spPr>
                <p:txBody>
                  <a:bodyPr/>
                  <a:lstStyle/>
                  <a:p>
                    <a:endParaRPr lang="zh-CN" altLang="en-US"/>
                  </a:p>
                </p:txBody>
              </p:sp>
            </p:grpSp>
          </p:grpSp>
          <p:sp>
            <p:nvSpPr>
              <p:cNvPr id="398" name="Line 171"/>
              <p:cNvSpPr>
                <a:spLocks noChangeShapeType="1"/>
              </p:cNvSpPr>
              <p:nvPr/>
            </p:nvSpPr>
            <p:spPr bwMode="auto">
              <a:xfrm>
                <a:off x="785" y="1301"/>
                <a:ext cx="1" cy="73"/>
              </a:xfrm>
              <a:prstGeom prst="line">
                <a:avLst/>
              </a:prstGeom>
              <a:noFill/>
              <a:ln w="3175">
                <a:solidFill>
                  <a:srgbClr val="AAE6FF"/>
                </a:solidFill>
                <a:round/>
                <a:headEnd/>
                <a:tailEnd/>
              </a:ln>
            </p:spPr>
            <p:txBody>
              <a:bodyPr/>
              <a:lstStyle/>
              <a:p>
                <a:endParaRPr lang="zh-CN" altLang="en-US"/>
              </a:p>
            </p:txBody>
          </p:sp>
          <p:sp>
            <p:nvSpPr>
              <p:cNvPr id="399" name="Line 172"/>
              <p:cNvSpPr>
                <a:spLocks noChangeShapeType="1"/>
              </p:cNvSpPr>
              <p:nvPr/>
            </p:nvSpPr>
            <p:spPr bwMode="auto">
              <a:xfrm>
                <a:off x="1089" y="1301"/>
                <a:ext cx="1" cy="73"/>
              </a:xfrm>
              <a:prstGeom prst="line">
                <a:avLst/>
              </a:prstGeom>
              <a:noFill/>
              <a:ln w="3175">
                <a:solidFill>
                  <a:srgbClr val="AAE6FF"/>
                </a:solidFill>
                <a:round/>
                <a:headEnd/>
                <a:tailEnd/>
              </a:ln>
            </p:spPr>
            <p:txBody>
              <a:bodyPr/>
              <a:lstStyle/>
              <a:p>
                <a:endParaRPr lang="zh-CN" altLang="en-US"/>
              </a:p>
            </p:txBody>
          </p:sp>
        </p:grpSp>
        <p:grpSp>
          <p:nvGrpSpPr>
            <p:cNvPr id="65" name="Group 173"/>
            <p:cNvGrpSpPr>
              <a:grpSpLocks/>
            </p:cNvGrpSpPr>
            <p:nvPr/>
          </p:nvGrpSpPr>
          <p:grpSpPr bwMode="auto">
            <a:xfrm>
              <a:off x="2823" y="2210"/>
              <a:ext cx="272" cy="127"/>
              <a:chOff x="785" y="1251"/>
              <a:chExt cx="305" cy="176"/>
            </a:xfrm>
          </p:grpSpPr>
          <p:sp>
            <p:nvSpPr>
              <p:cNvPr id="368" name="Oval 174"/>
              <p:cNvSpPr>
                <a:spLocks noChangeArrowheads="1"/>
              </p:cNvSpPr>
              <p:nvPr/>
            </p:nvSpPr>
            <p:spPr bwMode="auto">
              <a:xfrm>
                <a:off x="786" y="1324"/>
                <a:ext cx="304" cy="103"/>
              </a:xfrm>
              <a:prstGeom prst="ellipse">
                <a:avLst/>
              </a:prstGeom>
              <a:solidFill>
                <a:srgbClr val="0078AA"/>
              </a:solidFill>
              <a:ln w="3175">
                <a:solidFill>
                  <a:srgbClr val="AAE6FF"/>
                </a:solidFill>
                <a:round/>
                <a:headEnd/>
                <a:tailEnd/>
              </a:ln>
            </p:spPr>
            <p:txBody>
              <a:bodyPr/>
              <a:lstStyle/>
              <a:p>
                <a:endParaRPr lang="zh-CN" altLang="zh-CN"/>
              </a:p>
            </p:txBody>
          </p:sp>
          <p:sp>
            <p:nvSpPr>
              <p:cNvPr id="369" name="Rectangle 175"/>
              <p:cNvSpPr>
                <a:spLocks noChangeArrowheads="1"/>
              </p:cNvSpPr>
              <p:nvPr/>
            </p:nvSpPr>
            <p:spPr bwMode="auto">
              <a:xfrm>
                <a:off x="785" y="1303"/>
                <a:ext cx="304" cy="74"/>
              </a:xfrm>
              <a:prstGeom prst="rect">
                <a:avLst/>
              </a:prstGeom>
              <a:solidFill>
                <a:srgbClr val="0078AA"/>
              </a:solidFill>
              <a:ln w="9525">
                <a:noFill/>
                <a:miter lim="800000"/>
                <a:headEnd/>
                <a:tailEnd/>
              </a:ln>
            </p:spPr>
            <p:txBody>
              <a:bodyPr/>
              <a:lstStyle/>
              <a:p>
                <a:endParaRPr lang="zh-CN" altLang="zh-CN"/>
              </a:p>
            </p:txBody>
          </p:sp>
          <p:sp>
            <p:nvSpPr>
              <p:cNvPr id="370" name="Rectangle 176"/>
              <p:cNvSpPr>
                <a:spLocks noChangeArrowheads="1"/>
              </p:cNvSpPr>
              <p:nvPr/>
            </p:nvSpPr>
            <p:spPr bwMode="auto">
              <a:xfrm>
                <a:off x="785" y="1303"/>
                <a:ext cx="304" cy="74"/>
              </a:xfrm>
              <a:prstGeom prst="rect">
                <a:avLst/>
              </a:prstGeom>
              <a:solidFill>
                <a:srgbClr val="0078AA"/>
              </a:solidFill>
              <a:ln w="9525">
                <a:noFill/>
                <a:miter lim="800000"/>
                <a:headEnd/>
                <a:tailEnd/>
              </a:ln>
            </p:spPr>
            <p:txBody>
              <a:bodyPr/>
              <a:lstStyle/>
              <a:p>
                <a:endParaRPr lang="zh-CN" altLang="zh-CN"/>
              </a:p>
            </p:txBody>
          </p:sp>
          <p:sp>
            <p:nvSpPr>
              <p:cNvPr id="371" name="Oval 177"/>
              <p:cNvSpPr>
                <a:spLocks noChangeArrowheads="1"/>
              </p:cNvSpPr>
              <p:nvPr/>
            </p:nvSpPr>
            <p:spPr bwMode="auto">
              <a:xfrm>
                <a:off x="786" y="1251"/>
                <a:ext cx="304" cy="103"/>
              </a:xfrm>
              <a:prstGeom prst="ellipse">
                <a:avLst/>
              </a:prstGeom>
              <a:solidFill>
                <a:srgbClr val="00B4FF"/>
              </a:solidFill>
              <a:ln w="3175">
                <a:solidFill>
                  <a:srgbClr val="AAE6FF"/>
                </a:solidFill>
                <a:round/>
                <a:headEnd/>
                <a:tailEnd/>
              </a:ln>
            </p:spPr>
            <p:txBody>
              <a:bodyPr/>
              <a:lstStyle/>
              <a:p>
                <a:endParaRPr lang="zh-CN" altLang="zh-CN"/>
              </a:p>
            </p:txBody>
          </p:sp>
          <p:grpSp>
            <p:nvGrpSpPr>
              <p:cNvPr id="372" name="Group 178"/>
              <p:cNvGrpSpPr>
                <a:grpSpLocks/>
              </p:cNvGrpSpPr>
              <p:nvPr/>
            </p:nvGrpSpPr>
            <p:grpSpPr bwMode="auto">
              <a:xfrm>
                <a:off x="831" y="1263"/>
                <a:ext cx="212" cy="79"/>
                <a:chOff x="831" y="1263"/>
                <a:chExt cx="212" cy="79"/>
              </a:xfrm>
            </p:grpSpPr>
            <p:grpSp>
              <p:nvGrpSpPr>
                <p:cNvPr id="375" name="Group 179"/>
                <p:cNvGrpSpPr>
                  <a:grpSpLocks/>
                </p:cNvGrpSpPr>
                <p:nvPr/>
              </p:nvGrpSpPr>
              <p:grpSpPr bwMode="auto">
                <a:xfrm>
                  <a:off x="831" y="1263"/>
                  <a:ext cx="210" cy="77"/>
                  <a:chOff x="831" y="1263"/>
                  <a:chExt cx="210" cy="77"/>
                </a:xfrm>
              </p:grpSpPr>
              <p:sp>
                <p:nvSpPr>
                  <p:cNvPr id="385" name="Freeform 180"/>
                  <p:cNvSpPr>
                    <a:spLocks/>
                  </p:cNvSpPr>
                  <p:nvPr/>
                </p:nvSpPr>
                <p:spPr bwMode="auto">
                  <a:xfrm>
                    <a:off x="941" y="1264"/>
                    <a:ext cx="100" cy="33"/>
                  </a:xfrm>
                  <a:custGeom>
                    <a:avLst/>
                    <a:gdLst>
                      <a:gd name="T0" fmla="*/ 0 w 201"/>
                      <a:gd name="T1" fmla="*/ 4 h 65"/>
                      <a:gd name="T2" fmla="*/ 2 w 201"/>
                      <a:gd name="T3" fmla="*/ 5 h 65"/>
                      <a:gd name="T4" fmla="*/ 9 w 201"/>
                      <a:gd name="T5" fmla="*/ 2 h 65"/>
                      <a:gd name="T6" fmla="*/ 12 w 201"/>
                      <a:gd name="T7" fmla="*/ 3 h 65"/>
                      <a:gd name="T8" fmla="*/ 10 w 201"/>
                      <a:gd name="T9" fmla="*/ 0 h 65"/>
                      <a:gd name="T10" fmla="*/ 3 w 201"/>
                      <a:gd name="T11" fmla="*/ 0 h 65"/>
                      <a:gd name="T12" fmla="*/ 6 w 201"/>
                      <a:gd name="T13" fmla="*/ 1 h 65"/>
                      <a:gd name="T14" fmla="*/ 0 w 201"/>
                      <a:gd name="T15" fmla="*/ 4 h 6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5"/>
                      <a:gd name="T26" fmla="*/ 201 w 20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5">
                        <a:moveTo>
                          <a:pt x="0" y="52"/>
                        </a:moveTo>
                        <a:lnTo>
                          <a:pt x="45" y="65"/>
                        </a:lnTo>
                        <a:lnTo>
                          <a:pt x="153" y="22"/>
                        </a:lnTo>
                        <a:lnTo>
                          <a:pt x="201" y="36"/>
                        </a:lnTo>
                        <a:lnTo>
                          <a:pt x="175" y="0"/>
                        </a:lnTo>
                        <a:lnTo>
                          <a:pt x="49" y="0"/>
                        </a:lnTo>
                        <a:lnTo>
                          <a:pt x="100" y="10"/>
                        </a:lnTo>
                        <a:lnTo>
                          <a:pt x="0" y="52"/>
                        </a:lnTo>
                        <a:close/>
                      </a:path>
                    </a:pathLst>
                  </a:custGeom>
                  <a:solidFill>
                    <a:srgbClr val="000000"/>
                  </a:solidFill>
                  <a:ln w="9525">
                    <a:noFill/>
                    <a:round/>
                    <a:headEnd/>
                    <a:tailEnd/>
                  </a:ln>
                </p:spPr>
                <p:txBody>
                  <a:bodyPr/>
                  <a:lstStyle/>
                  <a:p>
                    <a:endParaRPr lang="zh-CN" altLang="en-US"/>
                  </a:p>
                </p:txBody>
              </p:sp>
              <p:sp>
                <p:nvSpPr>
                  <p:cNvPr id="386" name="Freeform 181"/>
                  <p:cNvSpPr>
                    <a:spLocks/>
                  </p:cNvSpPr>
                  <p:nvPr/>
                </p:nvSpPr>
                <p:spPr bwMode="auto">
                  <a:xfrm>
                    <a:off x="941" y="1264"/>
                    <a:ext cx="100" cy="33"/>
                  </a:xfrm>
                  <a:custGeom>
                    <a:avLst/>
                    <a:gdLst>
                      <a:gd name="T0" fmla="*/ 0 w 201"/>
                      <a:gd name="T1" fmla="*/ 4 h 65"/>
                      <a:gd name="T2" fmla="*/ 2 w 201"/>
                      <a:gd name="T3" fmla="*/ 5 h 65"/>
                      <a:gd name="T4" fmla="*/ 9 w 201"/>
                      <a:gd name="T5" fmla="*/ 2 h 65"/>
                      <a:gd name="T6" fmla="*/ 12 w 201"/>
                      <a:gd name="T7" fmla="*/ 3 h 65"/>
                      <a:gd name="T8" fmla="*/ 10 w 201"/>
                      <a:gd name="T9" fmla="*/ 0 h 65"/>
                      <a:gd name="T10" fmla="*/ 3 w 201"/>
                      <a:gd name="T11" fmla="*/ 0 h 65"/>
                      <a:gd name="T12" fmla="*/ 6 w 201"/>
                      <a:gd name="T13" fmla="*/ 1 h 65"/>
                      <a:gd name="T14" fmla="*/ 0 w 201"/>
                      <a:gd name="T15" fmla="*/ 4 h 6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5"/>
                      <a:gd name="T26" fmla="*/ 201 w 20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5">
                        <a:moveTo>
                          <a:pt x="0" y="52"/>
                        </a:moveTo>
                        <a:lnTo>
                          <a:pt x="45" y="65"/>
                        </a:lnTo>
                        <a:lnTo>
                          <a:pt x="153" y="22"/>
                        </a:lnTo>
                        <a:lnTo>
                          <a:pt x="201" y="36"/>
                        </a:lnTo>
                        <a:lnTo>
                          <a:pt x="175" y="0"/>
                        </a:lnTo>
                        <a:lnTo>
                          <a:pt x="49" y="0"/>
                        </a:lnTo>
                        <a:lnTo>
                          <a:pt x="100" y="10"/>
                        </a:lnTo>
                        <a:lnTo>
                          <a:pt x="0" y="52"/>
                        </a:lnTo>
                        <a:close/>
                      </a:path>
                    </a:pathLst>
                  </a:custGeom>
                  <a:solidFill>
                    <a:srgbClr val="000000"/>
                  </a:solidFill>
                  <a:ln w="9525">
                    <a:noFill/>
                    <a:round/>
                    <a:headEnd/>
                    <a:tailEnd/>
                  </a:ln>
                </p:spPr>
                <p:txBody>
                  <a:bodyPr/>
                  <a:lstStyle/>
                  <a:p>
                    <a:endParaRPr lang="zh-CN" altLang="en-US"/>
                  </a:p>
                </p:txBody>
              </p:sp>
              <p:sp>
                <p:nvSpPr>
                  <p:cNvPr id="387" name="Freeform 182"/>
                  <p:cNvSpPr>
                    <a:spLocks/>
                  </p:cNvSpPr>
                  <p:nvPr/>
                </p:nvSpPr>
                <p:spPr bwMode="auto">
                  <a:xfrm>
                    <a:off x="831" y="1303"/>
                    <a:ext cx="101" cy="35"/>
                  </a:xfrm>
                  <a:custGeom>
                    <a:avLst/>
                    <a:gdLst>
                      <a:gd name="T0" fmla="*/ 13 w 201"/>
                      <a:gd name="T1" fmla="*/ 1 h 68"/>
                      <a:gd name="T2" fmla="*/ 10 w 201"/>
                      <a:gd name="T3" fmla="*/ 0 h 68"/>
                      <a:gd name="T4" fmla="*/ 4 w 201"/>
                      <a:gd name="T5" fmla="*/ 3 h 68"/>
                      <a:gd name="T6" fmla="*/ 0 w 201"/>
                      <a:gd name="T7" fmla="*/ 2 h 68"/>
                      <a:gd name="T8" fmla="*/ 2 w 201"/>
                      <a:gd name="T9" fmla="*/ 5 h 68"/>
                      <a:gd name="T10" fmla="*/ 10 w 201"/>
                      <a:gd name="T11" fmla="*/ 5 h 68"/>
                      <a:gd name="T12" fmla="*/ 7 w 201"/>
                      <a:gd name="T13" fmla="*/ 4 h 68"/>
                      <a:gd name="T14" fmla="*/ 13 w 201"/>
                      <a:gd name="T15" fmla="*/ 1 h 68"/>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8"/>
                      <a:gd name="T26" fmla="*/ 201 w 201"/>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8">
                        <a:moveTo>
                          <a:pt x="201" y="13"/>
                        </a:moveTo>
                        <a:lnTo>
                          <a:pt x="157" y="0"/>
                        </a:lnTo>
                        <a:lnTo>
                          <a:pt x="52" y="42"/>
                        </a:lnTo>
                        <a:lnTo>
                          <a:pt x="0" y="29"/>
                        </a:lnTo>
                        <a:lnTo>
                          <a:pt x="26" y="68"/>
                        </a:lnTo>
                        <a:lnTo>
                          <a:pt x="157" y="68"/>
                        </a:lnTo>
                        <a:lnTo>
                          <a:pt x="101" y="54"/>
                        </a:lnTo>
                        <a:lnTo>
                          <a:pt x="201" y="13"/>
                        </a:lnTo>
                        <a:close/>
                      </a:path>
                    </a:pathLst>
                  </a:custGeom>
                  <a:solidFill>
                    <a:srgbClr val="000000"/>
                  </a:solidFill>
                  <a:ln w="9525">
                    <a:noFill/>
                    <a:round/>
                    <a:headEnd/>
                    <a:tailEnd/>
                  </a:ln>
                </p:spPr>
                <p:txBody>
                  <a:bodyPr/>
                  <a:lstStyle/>
                  <a:p>
                    <a:endParaRPr lang="zh-CN" altLang="en-US"/>
                  </a:p>
                </p:txBody>
              </p:sp>
              <p:sp>
                <p:nvSpPr>
                  <p:cNvPr id="388" name="Freeform 183"/>
                  <p:cNvSpPr>
                    <a:spLocks/>
                  </p:cNvSpPr>
                  <p:nvPr/>
                </p:nvSpPr>
                <p:spPr bwMode="auto">
                  <a:xfrm>
                    <a:off x="831" y="1303"/>
                    <a:ext cx="101" cy="35"/>
                  </a:xfrm>
                  <a:custGeom>
                    <a:avLst/>
                    <a:gdLst>
                      <a:gd name="T0" fmla="*/ 13 w 201"/>
                      <a:gd name="T1" fmla="*/ 1 h 68"/>
                      <a:gd name="T2" fmla="*/ 10 w 201"/>
                      <a:gd name="T3" fmla="*/ 0 h 68"/>
                      <a:gd name="T4" fmla="*/ 4 w 201"/>
                      <a:gd name="T5" fmla="*/ 3 h 68"/>
                      <a:gd name="T6" fmla="*/ 0 w 201"/>
                      <a:gd name="T7" fmla="*/ 2 h 68"/>
                      <a:gd name="T8" fmla="*/ 2 w 201"/>
                      <a:gd name="T9" fmla="*/ 5 h 68"/>
                      <a:gd name="T10" fmla="*/ 10 w 201"/>
                      <a:gd name="T11" fmla="*/ 5 h 68"/>
                      <a:gd name="T12" fmla="*/ 7 w 201"/>
                      <a:gd name="T13" fmla="*/ 4 h 68"/>
                      <a:gd name="T14" fmla="*/ 13 w 201"/>
                      <a:gd name="T15" fmla="*/ 1 h 68"/>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8"/>
                      <a:gd name="T26" fmla="*/ 201 w 201"/>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8">
                        <a:moveTo>
                          <a:pt x="201" y="13"/>
                        </a:moveTo>
                        <a:lnTo>
                          <a:pt x="157" y="0"/>
                        </a:lnTo>
                        <a:lnTo>
                          <a:pt x="52" y="42"/>
                        </a:lnTo>
                        <a:lnTo>
                          <a:pt x="0" y="29"/>
                        </a:lnTo>
                        <a:lnTo>
                          <a:pt x="26" y="68"/>
                        </a:lnTo>
                        <a:lnTo>
                          <a:pt x="157" y="68"/>
                        </a:lnTo>
                        <a:lnTo>
                          <a:pt x="101" y="54"/>
                        </a:lnTo>
                        <a:lnTo>
                          <a:pt x="201" y="13"/>
                        </a:lnTo>
                        <a:close/>
                      </a:path>
                    </a:pathLst>
                  </a:custGeom>
                  <a:solidFill>
                    <a:srgbClr val="000000"/>
                  </a:solidFill>
                  <a:ln w="9525">
                    <a:noFill/>
                    <a:round/>
                    <a:headEnd/>
                    <a:tailEnd/>
                  </a:ln>
                </p:spPr>
                <p:txBody>
                  <a:bodyPr/>
                  <a:lstStyle/>
                  <a:p>
                    <a:endParaRPr lang="zh-CN" altLang="en-US"/>
                  </a:p>
                </p:txBody>
              </p:sp>
              <p:sp>
                <p:nvSpPr>
                  <p:cNvPr id="389" name="Freeform 184"/>
                  <p:cNvSpPr>
                    <a:spLocks/>
                  </p:cNvSpPr>
                  <p:nvPr/>
                </p:nvSpPr>
                <p:spPr bwMode="auto">
                  <a:xfrm>
                    <a:off x="837" y="1263"/>
                    <a:ext cx="100" cy="32"/>
                  </a:xfrm>
                  <a:custGeom>
                    <a:avLst/>
                    <a:gdLst>
                      <a:gd name="T0" fmla="*/ 0 w 200"/>
                      <a:gd name="T1" fmla="*/ 0 h 66"/>
                      <a:gd name="T2" fmla="*/ 3 w 200"/>
                      <a:gd name="T3" fmla="*/ 0 h 66"/>
                      <a:gd name="T4" fmla="*/ 10 w 200"/>
                      <a:gd name="T5" fmla="*/ 2 h 66"/>
                      <a:gd name="T6" fmla="*/ 13 w 200"/>
                      <a:gd name="T7" fmla="*/ 1 h 66"/>
                      <a:gd name="T8" fmla="*/ 11 w 200"/>
                      <a:gd name="T9" fmla="*/ 4 h 66"/>
                      <a:gd name="T10" fmla="*/ 3 w 200"/>
                      <a:gd name="T11" fmla="*/ 4 h 66"/>
                      <a:gd name="T12" fmla="*/ 6 w 200"/>
                      <a:gd name="T13" fmla="*/ 3 h 66"/>
                      <a:gd name="T14" fmla="*/ 0 w 200"/>
                      <a:gd name="T15" fmla="*/ 0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0" y="14"/>
                        </a:moveTo>
                        <a:lnTo>
                          <a:pt x="44" y="0"/>
                        </a:lnTo>
                        <a:lnTo>
                          <a:pt x="152" y="40"/>
                        </a:lnTo>
                        <a:lnTo>
                          <a:pt x="200" y="30"/>
                        </a:lnTo>
                        <a:lnTo>
                          <a:pt x="174" y="66"/>
                        </a:lnTo>
                        <a:lnTo>
                          <a:pt x="47" y="66"/>
                        </a:lnTo>
                        <a:lnTo>
                          <a:pt x="100" y="56"/>
                        </a:lnTo>
                        <a:lnTo>
                          <a:pt x="0" y="14"/>
                        </a:lnTo>
                        <a:close/>
                      </a:path>
                    </a:pathLst>
                  </a:custGeom>
                  <a:solidFill>
                    <a:srgbClr val="000000"/>
                  </a:solidFill>
                  <a:ln w="9525">
                    <a:noFill/>
                    <a:round/>
                    <a:headEnd/>
                    <a:tailEnd/>
                  </a:ln>
                </p:spPr>
                <p:txBody>
                  <a:bodyPr/>
                  <a:lstStyle/>
                  <a:p>
                    <a:endParaRPr lang="zh-CN" altLang="en-US"/>
                  </a:p>
                </p:txBody>
              </p:sp>
              <p:sp>
                <p:nvSpPr>
                  <p:cNvPr id="390" name="Freeform 185"/>
                  <p:cNvSpPr>
                    <a:spLocks/>
                  </p:cNvSpPr>
                  <p:nvPr/>
                </p:nvSpPr>
                <p:spPr bwMode="auto">
                  <a:xfrm>
                    <a:off x="837" y="1263"/>
                    <a:ext cx="100" cy="32"/>
                  </a:xfrm>
                  <a:custGeom>
                    <a:avLst/>
                    <a:gdLst>
                      <a:gd name="T0" fmla="*/ 0 w 200"/>
                      <a:gd name="T1" fmla="*/ 0 h 66"/>
                      <a:gd name="T2" fmla="*/ 3 w 200"/>
                      <a:gd name="T3" fmla="*/ 0 h 66"/>
                      <a:gd name="T4" fmla="*/ 10 w 200"/>
                      <a:gd name="T5" fmla="*/ 2 h 66"/>
                      <a:gd name="T6" fmla="*/ 13 w 200"/>
                      <a:gd name="T7" fmla="*/ 1 h 66"/>
                      <a:gd name="T8" fmla="*/ 11 w 200"/>
                      <a:gd name="T9" fmla="*/ 4 h 66"/>
                      <a:gd name="T10" fmla="*/ 3 w 200"/>
                      <a:gd name="T11" fmla="*/ 4 h 66"/>
                      <a:gd name="T12" fmla="*/ 6 w 200"/>
                      <a:gd name="T13" fmla="*/ 3 h 66"/>
                      <a:gd name="T14" fmla="*/ 0 w 200"/>
                      <a:gd name="T15" fmla="*/ 0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0" y="14"/>
                        </a:moveTo>
                        <a:lnTo>
                          <a:pt x="44" y="0"/>
                        </a:lnTo>
                        <a:lnTo>
                          <a:pt x="152" y="40"/>
                        </a:lnTo>
                        <a:lnTo>
                          <a:pt x="200" y="30"/>
                        </a:lnTo>
                        <a:lnTo>
                          <a:pt x="174" y="66"/>
                        </a:lnTo>
                        <a:lnTo>
                          <a:pt x="47" y="66"/>
                        </a:lnTo>
                        <a:lnTo>
                          <a:pt x="100" y="56"/>
                        </a:lnTo>
                        <a:lnTo>
                          <a:pt x="0" y="14"/>
                        </a:lnTo>
                        <a:close/>
                      </a:path>
                    </a:pathLst>
                  </a:custGeom>
                  <a:solidFill>
                    <a:srgbClr val="000000"/>
                  </a:solidFill>
                  <a:ln w="9525">
                    <a:noFill/>
                    <a:round/>
                    <a:headEnd/>
                    <a:tailEnd/>
                  </a:ln>
                </p:spPr>
                <p:txBody>
                  <a:bodyPr/>
                  <a:lstStyle/>
                  <a:p>
                    <a:endParaRPr lang="zh-CN" altLang="en-US"/>
                  </a:p>
                </p:txBody>
              </p:sp>
              <p:sp>
                <p:nvSpPr>
                  <p:cNvPr id="391" name="Freeform 186"/>
                  <p:cNvSpPr>
                    <a:spLocks/>
                  </p:cNvSpPr>
                  <p:nvPr/>
                </p:nvSpPr>
                <p:spPr bwMode="auto">
                  <a:xfrm>
                    <a:off x="937" y="1307"/>
                    <a:ext cx="100" cy="33"/>
                  </a:xfrm>
                  <a:custGeom>
                    <a:avLst/>
                    <a:gdLst>
                      <a:gd name="T0" fmla="*/ 13 w 200"/>
                      <a:gd name="T1" fmla="*/ 3 h 67"/>
                      <a:gd name="T2" fmla="*/ 10 w 200"/>
                      <a:gd name="T3" fmla="*/ 4 h 67"/>
                      <a:gd name="T4" fmla="*/ 3 w 200"/>
                      <a:gd name="T5" fmla="*/ 1 h 67"/>
                      <a:gd name="T6" fmla="*/ 0 w 200"/>
                      <a:gd name="T7" fmla="*/ 2 h 67"/>
                      <a:gd name="T8" fmla="*/ 2 w 200"/>
                      <a:gd name="T9" fmla="*/ 0 h 67"/>
                      <a:gd name="T10" fmla="*/ 10 w 200"/>
                      <a:gd name="T11" fmla="*/ 0 h 67"/>
                      <a:gd name="T12" fmla="*/ 6 w 200"/>
                      <a:gd name="T13" fmla="*/ 0 h 67"/>
                      <a:gd name="T14" fmla="*/ 13 w 200"/>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7"/>
                      <a:gd name="T26" fmla="*/ 200 w 20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7">
                        <a:moveTo>
                          <a:pt x="200" y="52"/>
                        </a:moveTo>
                        <a:lnTo>
                          <a:pt x="157" y="67"/>
                        </a:lnTo>
                        <a:lnTo>
                          <a:pt x="52" y="23"/>
                        </a:lnTo>
                        <a:lnTo>
                          <a:pt x="0" y="36"/>
                        </a:lnTo>
                        <a:lnTo>
                          <a:pt x="26" y="0"/>
                        </a:lnTo>
                        <a:lnTo>
                          <a:pt x="157" y="0"/>
                        </a:lnTo>
                        <a:lnTo>
                          <a:pt x="101" y="12"/>
                        </a:lnTo>
                        <a:lnTo>
                          <a:pt x="200" y="52"/>
                        </a:lnTo>
                        <a:close/>
                      </a:path>
                    </a:pathLst>
                  </a:custGeom>
                  <a:solidFill>
                    <a:srgbClr val="000000"/>
                  </a:solidFill>
                  <a:ln w="9525">
                    <a:noFill/>
                    <a:round/>
                    <a:headEnd/>
                    <a:tailEnd/>
                  </a:ln>
                </p:spPr>
                <p:txBody>
                  <a:bodyPr/>
                  <a:lstStyle/>
                  <a:p>
                    <a:endParaRPr lang="zh-CN" altLang="en-US"/>
                  </a:p>
                </p:txBody>
              </p:sp>
              <p:sp>
                <p:nvSpPr>
                  <p:cNvPr id="392" name="Freeform 187"/>
                  <p:cNvSpPr>
                    <a:spLocks/>
                  </p:cNvSpPr>
                  <p:nvPr/>
                </p:nvSpPr>
                <p:spPr bwMode="auto">
                  <a:xfrm>
                    <a:off x="937" y="1307"/>
                    <a:ext cx="100" cy="33"/>
                  </a:xfrm>
                  <a:custGeom>
                    <a:avLst/>
                    <a:gdLst>
                      <a:gd name="T0" fmla="*/ 13 w 200"/>
                      <a:gd name="T1" fmla="*/ 3 h 67"/>
                      <a:gd name="T2" fmla="*/ 10 w 200"/>
                      <a:gd name="T3" fmla="*/ 4 h 67"/>
                      <a:gd name="T4" fmla="*/ 3 w 200"/>
                      <a:gd name="T5" fmla="*/ 1 h 67"/>
                      <a:gd name="T6" fmla="*/ 0 w 200"/>
                      <a:gd name="T7" fmla="*/ 2 h 67"/>
                      <a:gd name="T8" fmla="*/ 2 w 200"/>
                      <a:gd name="T9" fmla="*/ 0 h 67"/>
                      <a:gd name="T10" fmla="*/ 10 w 200"/>
                      <a:gd name="T11" fmla="*/ 0 h 67"/>
                      <a:gd name="T12" fmla="*/ 6 w 200"/>
                      <a:gd name="T13" fmla="*/ 0 h 67"/>
                      <a:gd name="T14" fmla="*/ 13 w 200"/>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7"/>
                      <a:gd name="T26" fmla="*/ 200 w 20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7">
                        <a:moveTo>
                          <a:pt x="200" y="52"/>
                        </a:moveTo>
                        <a:lnTo>
                          <a:pt x="157" y="67"/>
                        </a:lnTo>
                        <a:lnTo>
                          <a:pt x="52" y="23"/>
                        </a:lnTo>
                        <a:lnTo>
                          <a:pt x="0" y="36"/>
                        </a:lnTo>
                        <a:lnTo>
                          <a:pt x="26" y="0"/>
                        </a:lnTo>
                        <a:lnTo>
                          <a:pt x="157" y="0"/>
                        </a:lnTo>
                        <a:lnTo>
                          <a:pt x="101" y="12"/>
                        </a:lnTo>
                        <a:lnTo>
                          <a:pt x="200" y="52"/>
                        </a:lnTo>
                        <a:close/>
                      </a:path>
                    </a:pathLst>
                  </a:custGeom>
                  <a:solidFill>
                    <a:srgbClr val="000000"/>
                  </a:solidFill>
                  <a:ln w="9525">
                    <a:noFill/>
                    <a:round/>
                    <a:headEnd/>
                    <a:tailEnd/>
                  </a:ln>
                </p:spPr>
                <p:txBody>
                  <a:bodyPr/>
                  <a:lstStyle/>
                  <a:p>
                    <a:endParaRPr lang="zh-CN" altLang="en-US"/>
                  </a:p>
                </p:txBody>
              </p:sp>
            </p:grpSp>
            <p:grpSp>
              <p:nvGrpSpPr>
                <p:cNvPr id="376" name="Group 188"/>
                <p:cNvGrpSpPr>
                  <a:grpSpLocks/>
                </p:cNvGrpSpPr>
                <p:nvPr/>
              </p:nvGrpSpPr>
              <p:grpSpPr bwMode="auto">
                <a:xfrm>
                  <a:off x="833" y="1264"/>
                  <a:ext cx="210" cy="78"/>
                  <a:chOff x="833" y="1264"/>
                  <a:chExt cx="210" cy="78"/>
                </a:xfrm>
              </p:grpSpPr>
              <p:sp>
                <p:nvSpPr>
                  <p:cNvPr id="377" name="Freeform 189"/>
                  <p:cNvSpPr>
                    <a:spLocks/>
                  </p:cNvSpPr>
                  <p:nvPr/>
                </p:nvSpPr>
                <p:spPr bwMode="auto">
                  <a:xfrm>
                    <a:off x="942" y="1266"/>
                    <a:ext cx="101" cy="33"/>
                  </a:xfrm>
                  <a:custGeom>
                    <a:avLst/>
                    <a:gdLst>
                      <a:gd name="T0" fmla="*/ 0 w 202"/>
                      <a:gd name="T1" fmla="*/ 3 h 67"/>
                      <a:gd name="T2" fmla="*/ 3 w 202"/>
                      <a:gd name="T3" fmla="*/ 4 h 67"/>
                      <a:gd name="T4" fmla="*/ 10 w 202"/>
                      <a:gd name="T5" fmla="*/ 1 h 67"/>
                      <a:gd name="T6" fmla="*/ 13 w 202"/>
                      <a:gd name="T7" fmla="*/ 2 h 67"/>
                      <a:gd name="T8" fmla="*/ 11 w 202"/>
                      <a:gd name="T9" fmla="*/ 0 h 67"/>
                      <a:gd name="T10" fmla="*/ 3 w 202"/>
                      <a:gd name="T11" fmla="*/ 0 h 67"/>
                      <a:gd name="T12" fmla="*/ 6 w 202"/>
                      <a:gd name="T13" fmla="*/ 0 h 67"/>
                      <a:gd name="T14" fmla="*/ 0 w 202"/>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0" y="52"/>
                        </a:moveTo>
                        <a:lnTo>
                          <a:pt x="46" y="67"/>
                        </a:lnTo>
                        <a:lnTo>
                          <a:pt x="154" y="23"/>
                        </a:lnTo>
                        <a:lnTo>
                          <a:pt x="202" y="37"/>
                        </a:lnTo>
                        <a:lnTo>
                          <a:pt x="176" y="0"/>
                        </a:lnTo>
                        <a:lnTo>
                          <a:pt x="49" y="0"/>
                        </a:lnTo>
                        <a:lnTo>
                          <a:pt x="102" y="11"/>
                        </a:lnTo>
                        <a:lnTo>
                          <a:pt x="0" y="52"/>
                        </a:lnTo>
                        <a:close/>
                      </a:path>
                    </a:pathLst>
                  </a:custGeom>
                  <a:solidFill>
                    <a:srgbClr val="FFFFFF"/>
                  </a:solidFill>
                  <a:ln w="9525">
                    <a:noFill/>
                    <a:round/>
                    <a:headEnd/>
                    <a:tailEnd/>
                  </a:ln>
                </p:spPr>
                <p:txBody>
                  <a:bodyPr/>
                  <a:lstStyle/>
                  <a:p>
                    <a:endParaRPr lang="zh-CN" altLang="en-US"/>
                  </a:p>
                </p:txBody>
              </p:sp>
              <p:sp>
                <p:nvSpPr>
                  <p:cNvPr id="378" name="Freeform 190"/>
                  <p:cNvSpPr>
                    <a:spLocks/>
                  </p:cNvSpPr>
                  <p:nvPr/>
                </p:nvSpPr>
                <p:spPr bwMode="auto">
                  <a:xfrm>
                    <a:off x="942" y="1266"/>
                    <a:ext cx="101" cy="33"/>
                  </a:xfrm>
                  <a:custGeom>
                    <a:avLst/>
                    <a:gdLst>
                      <a:gd name="T0" fmla="*/ 0 w 202"/>
                      <a:gd name="T1" fmla="*/ 3 h 67"/>
                      <a:gd name="T2" fmla="*/ 3 w 202"/>
                      <a:gd name="T3" fmla="*/ 4 h 67"/>
                      <a:gd name="T4" fmla="*/ 10 w 202"/>
                      <a:gd name="T5" fmla="*/ 1 h 67"/>
                      <a:gd name="T6" fmla="*/ 13 w 202"/>
                      <a:gd name="T7" fmla="*/ 2 h 67"/>
                      <a:gd name="T8" fmla="*/ 11 w 202"/>
                      <a:gd name="T9" fmla="*/ 0 h 67"/>
                      <a:gd name="T10" fmla="*/ 3 w 202"/>
                      <a:gd name="T11" fmla="*/ 0 h 67"/>
                      <a:gd name="T12" fmla="*/ 6 w 202"/>
                      <a:gd name="T13" fmla="*/ 0 h 67"/>
                      <a:gd name="T14" fmla="*/ 0 w 202"/>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0" y="52"/>
                        </a:moveTo>
                        <a:lnTo>
                          <a:pt x="46" y="67"/>
                        </a:lnTo>
                        <a:lnTo>
                          <a:pt x="154" y="23"/>
                        </a:lnTo>
                        <a:lnTo>
                          <a:pt x="202" y="37"/>
                        </a:lnTo>
                        <a:lnTo>
                          <a:pt x="176" y="0"/>
                        </a:lnTo>
                        <a:lnTo>
                          <a:pt x="49" y="0"/>
                        </a:lnTo>
                        <a:lnTo>
                          <a:pt x="102" y="11"/>
                        </a:lnTo>
                        <a:lnTo>
                          <a:pt x="0" y="52"/>
                        </a:lnTo>
                        <a:close/>
                      </a:path>
                    </a:pathLst>
                  </a:custGeom>
                  <a:solidFill>
                    <a:srgbClr val="FFFFFF"/>
                  </a:solidFill>
                  <a:ln w="9525">
                    <a:noFill/>
                    <a:round/>
                    <a:headEnd/>
                    <a:tailEnd/>
                  </a:ln>
                </p:spPr>
                <p:txBody>
                  <a:bodyPr/>
                  <a:lstStyle/>
                  <a:p>
                    <a:endParaRPr lang="zh-CN" altLang="en-US"/>
                  </a:p>
                </p:txBody>
              </p:sp>
              <p:sp>
                <p:nvSpPr>
                  <p:cNvPr id="379" name="Freeform 191"/>
                  <p:cNvSpPr>
                    <a:spLocks/>
                  </p:cNvSpPr>
                  <p:nvPr/>
                </p:nvSpPr>
                <p:spPr bwMode="auto">
                  <a:xfrm>
                    <a:off x="833" y="1305"/>
                    <a:ext cx="101" cy="35"/>
                  </a:xfrm>
                  <a:custGeom>
                    <a:avLst/>
                    <a:gdLst>
                      <a:gd name="T0" fmla="*/ 13 w 202"/>
                      <a:gd name="T1" fmla="*/ 1 h 70"/>
                      <a:gd name="T2" fmla="*/ 10 w 202"/>
                      <a:gd name="T3" fmla="*/ 0 h 70"/>
                      <a:gd name="T4" fmla="*/ 3 w 202"/>
                      <a:gd name="T5" fmla="*/ 2 h 70"/>
                      <a:gd name="T6" fmla="*/ 0 w 202"/>
                      <a:gd name="T7" fmla="*/ 1 h 70"/>
                      <a:gd name="T8" fmla="*/ 2 w 202"/>
                      <a:gd name="T9" fmla="*/ 4 h 70"/>
                      <a:gd name="T10" fmla="*/ 10 w 202"/>
                      <a:gd name="T11" fmla="*/ 4 h 70"/>
                      <a:gd name="T12" fmla="*/ 6 w 202"/>
                      <a:gd name="T13" fmla="*/ 3 h 70"/>
                      <a:gd name="T14" fmla="*/ 13 w 202"/>
                      <a:gd name="T15" fmla="*/ 1 h 70"/>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70"/>
                      <a:gd name="T26" fmla="*/ 202 w 202"/>
                      <a:gd name="T27" fmla="*/ 70 h 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70">
                        <a:moveTo>
                          <a:pt x="202" y="15"/>
                        </a:moveTo>
                        <a:lnTo>
                          <a:pt x="156" y="0"/>
                        </a:lnTo>
                        <a:lnTo>
                          <a:pt x="52" y="44"/>
                        </a:lnTo>
                        <a:lnTo>
                          <a:pt x="0" y="29"/>
                        </a:lnTo>
                        <a:lnTo>
                          <a:pt x="26" y="70"/>
                        </a:lnTo>
                        <a:lnTo>
                          <a:pt x="156" y="70"/>
                        </a:lnTo>
                        <a:lnTo>
                          <a:pt x="100" y="55"/>
                        </a:lnTo>
                        <a:lnTo>
                          <a:pt x="202" y="15"/>
                        </a:lnTo>
                        <a:close/>
                      </a:path>
                    </a:pathLst>
                  </a:custGeom>
                  <a:solidFill>
                    <a:srgbClr val="FFFFFF"/>
                  </a:solidFill>
                  <a:ln w="9525">
                    <a:noFill/>
                    <a:round/>
                    <a:headEnd/>
                    <a:tailEnd/>
                  </a:ln>
                </p:spPr>
                <p:txBody>
                  <a:bodyPr/>
                  <a:lstStyle/>
                  <a:p>
                    <a:endParaRPr lang="zh-CN" altLang="en-US"/>
                  </a:p>
                </p:txBody>
              </p:sp>
              <p:sp>
                <p:nvSpPr>
                  <p:cNvPr id="380" name="Freeform 192"/>
                  <p:cNvSpPr>
                    <a:spLocks/>
                  </p:cNvSpPr>
                  <p:nvPr/>
                </p:nvSpPr>
                <p:spPr bwMode="auto">
                  <a:xfrm>
                    <a:off x="833" y="1305"/>
                    <a:ext cx="101" cy="35"/>
                  </a:xfrm>
                  <a:custGeom>
                    <a:avLst/>
                    <a:gdLst>
                      <a:gd name="T0" fmla="*/ 13 w 202"/>
                      <a:gd name="T1" fmla="*/ 1 h 70"/>
                      <a:gd name="T2" fmla="*/ 10 w 202"/>
                      <a:gd name="T3" fmla="*/ 0 h 70"/>
                      <a:gd name="T4" fmla="*/ 3 w 202"/>
                      <a:gd name="T5" fmla="*/ 2 h 70"/>
                      <a:gd name="T6" fmla="*/ 0 w 202"/>
                      <a:gd name="T7" fmla="*/ 1 h 70"/>
                      <a:gd name="T8" fmla="*/ 2 w 202"/>
                      <a:gd name="T9" fmla="*/ 4 h 70"/>
                      <a:gd name="T10" fmla="*/ 10 w 202"/>
                      <a:gd name="T11" fmla="*/ 4 h 70"/>
                      <a:gd name="T12" fmla="*/ 6 w 202"/>
                      <a:gd name="T13" fmla="*/ 3 h 70"/>
                      <a:gd name="T14" fmla="*/ 13 w 202"/>
                      <a:gd name="T15" fmla="*/ 1 h 70"/>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70"/>
                      <a:gd name="T26" fmla="*/ 202 w 202"/>
                      <a:gd name="T27" fmla="*/ 70 h 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70">
                        <a:moveTo>
                          <a:pt x="202" y="15"/>
                        </a:moveTo>
                        <a:lnTo>
                          <a:pt x="156" y="0"/>
                        </a:lnTo>
                        <a:lnTo>
                          <a:pt x="52" y="44"/>
                        </a:lnTo>
                        <a:lnTo>
                          <a:pt x="0" y="29"/>
                        </a:lnTo>
                        <a:lnTo>
                          <a:pt x="26" y="70"/>
                        </a:lnTo>
                        <a:lnTo>
                          <a:pt x="156" y="70"/>
                        </a:lnTo>
                        <a:lnTo>
                          <a:pt x="100" y="55"/>
                        </a:lnTo>
                        <a:lnTo>
                          <a:pt x="202" y="15"/>
                        </a:lnTo>
                        <a:close/>
                      </a:path>
                    </a:pathLst>
                  </a:custGeom>
                  <a:solidFill>
                    <a:srgbClr val="FFFFFF"/>
                  </a:solidFill>
                  <a:ln w="9525">
                    <a:noFill/>
                    <a:round/>
                    <a:headEnd/>
                    <a:tailEnd/>
                  </a:ln>
                </p:spPr>
                <p:txBody>
                  <a:bodyPr/>
                  <a:lstStyle/>
                  <a:p>
                    <a:endParaRPr lang="zh-CN" altLang="en-US"/>
                  </a:p>
                </p:txBody>
              </p:sp>
              <p:sp>
                <p:nvSpPr>
                  <p:cNvPr id="381" name="Freeform 193"/>
                  <p:cNvSpPr>
                    <a:spLocks/>
                  </p:cNvSpPr>
                  <p:nvPr/>
                </p:nvSpPr>
                <p:spPr bwMode="auto">
                  <a:xfrm>
                    <a:off x="839" y="1264"/>
                    <a:ext cx="100" cy="33"/>
                  </a:xfrm>
                  <a:custGeom>
                    <a:avLst/>
                    <a:gdLst>
                      <a:gd name="T0" fmla="*/ 0 w 200"/>
                      <a:gd name="T1" fmla="*/ 1 h 65"/>
                      <a:gd name="T2" fmla="*/ 3 w 200"/>
                      <a:gd name="T3" fmla="*/ 0 h 65"/>
                      <a:gd name="T4" fmla="*/ 10 w 200"/>
                      <a:gd name="T5" fmla="*/ 3 h 65"/>
                      <a:gd name="T6" fmla="*/ 13 w 200"/>
                      <a:gd name="T7" fmla="*/ 2 h 65"/>
                      <a:gd name="T8" fmla="*/ 11 w 200"/>
                      <a:gd name="T9" fmla="*/ 5 h 65"/>
                      <a:gd name="T10" fmla="*/ 3 w 200"/>
                      <a:gd name="T11" fmla="*/ 5 h 65"/>
                      <a:gd name="T12" fmla="*/ 6 w 200"/>
                      <a:gd name="T13" fmla="*/ 4 h 65"/>
                      <a:gd name="T14" fmla="*/ 0 w 200"/>
                      <a:gd name="T15" fmla="*/ 1 h 65"/>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5"/>
                      <a:gd name="T26" fmla="*/ 200 w 200"/>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5">
                        <a:moveTo>
                          <a:pt x="0" y="14"/>
                        </a:moveTo>
                        <a:lnTo>
                          <a:pt x="43" y="0"/>
                        </a:lnTo>
                        <a:lnTo>
                          <a:pt x="151" y="40"/>
                        </a:lnTo>
                        <a:lnTo>
                          <a:pt x="200" y="29"/>
                        </a:lnTo>
                        <a:lnTo>
                          <a:pt x="174" y="65"/>
                        </a:lnTo>
                        <a:lnTo>
                          <a:pt x="49" y="65"/>
                        </a:lnTo>
                        <a:lnTo>
                          <a:pt x="99" y="55"/>
                        </a:lnTo>
                        <a:lnTo>
                          <a:pt x="0" y="14"/>
                        </a:lnTo>
                        <a:close/>
                      </a:path>
                    </a:pathLst>
                  </a:custGeom>
                  <a:solidFill>
                    <a:srgbClr val="FFFFFF"/>
                  </a:solidFill>
                  <a:ln w="9525">
                    <a:noFill/>
                    <a:round/>
                    <a:headEnd/>
                    <a:tailEnd/>
                  </a:ln>
                </p:spPr>
                <p:txBody>
                  <a:bodyPr/>
                  <a:lstStyle/>
                  <a:p>
                    <a:endParaRPr lang="zh-CN" altLang="en-US"/>
                  </a:p>
                </p:txBody>
              </p:sp>
              <p:sp>
                <p:nvSpPr>
                  <p:cNvPr id="382" name="Freeform 194"/>
                  <p:cNvSpPr>
                    <a:spLocks/>
                  </p:cNvSpPr>
                  <p:nvPr/>
                </p:nvSpPr>
                <p:spPr bwMode="auto">
                  <a:xfrm>
                    <a:off x="839" y="1264"/>
                    <a:ext cx="100" cy="33"/>
                  </a:xfrm>
                  <a:custGeom>
                    <a:avLst/>
                    <a:gdLst>
                      <a:gd name="T0" fmla="*/ 0 w 200"/>
                      <a:gd name="T1" fmla="*/ 1 h 65"/>
                      <a:gd name="T2" fmla="*/ 3 w 200"/>
                      <a:gd name="T3" fmla="*/ 0 h 65"/>
                      <a:gd name="T4" fmla="*/ 10 w 200"/>
                      <a:gd name="T5" fmla="*/ 3 h 65"/>
                      <a:gd name="T6" fmla="*/ 13 w 200"/>
                      <a:gd name="T7" fmla="*/ 2 h 65"/>
                      <a:gd name="T8" fmla="*/ 11 w 200"/>
                      <a:gd name="T9" fmla="*/ 5 h 65"/>
                      <a:gd name="T10" fmla="*/ 3 w 200"/>
                      <a:gd name="T11" fmla="*/ 5 h 65"/>
                      <a:gd name="T12" fmla="*/ 6 w 200"/>
                      <a:gd name="T13" fmla="*/ 4 h 65"/>
                      <a:gd name="T14" fmla="*/ 0 w 200"/>
                      <a:gd name="T15" fmla="*/ 1 h 65"/>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5"/>
                      <a:gd name="T26" fmla="*/ 200 w 200"/>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5">
                        <a:moveTo>
                          <a:pt x="0" y="14"/>
                        </a:moveTo>
                        <a:lnTo>
                          <a:pt x="43" y="0"/>
                        </a:lnTo>
                        <a:lnTo>
                          <a:pt x="151" y="40"/>
                        </a:lnTo>
                        <a:lnTo>
                          <a:pt x="200" y="29"/>
                        </a:lnTo>
                        <a:lnTo>
                          <a:pt x="174" y="65"/>
                        </a:lnTo>
                        <a:lnTo>
                          <a:pt x="49" y="65"/>
                        </a:lnTo>
                        <a:lnTo>
                          <a:pt x="99" y="55"/>
                        </a:lnTo>
                        <a:lnTo>
                          <a:pt x="0" y="14"/>
                        </a:lnTo>
                        <a:close/>
                      </a:path>
                    </a:pathLst>
                  </a:custGeom>
                  <a:solidFill>
                    <a:srgbClr val="FFFFFF"/>
                  </a:solidFill>
                  <a:ln w="9525">
                    <a:noFill/>
                    <a:round/>
                    <a:headEnd/>
                    <a:tailEnd/>
                  </a:ln>
                </p:spPr>
                <p:txBody>
                  <a:bodyPr/>
                  <a:lstStyle/>
                  <a:p>
                    <a:endParaRPr lang="zh-CN" altLang="en-US"/>
                  </a:p>
                </p:txBody>
              </p:sp>
              <p:sp>
                <p:nvSpPr>
                  <p:cNvPr id="383" name="Freeform 195"/>
                  <p:cNvSpPr>
                    <a:spLocks/>
                  </p:cNvSpPr>
                  <p:nvPr/>
                </p:nvSpPr>
                <p:spPr bwMode="auto">
                  <a:xfrm>
                    <a:off x="939" y="1308"/>
                    <a:ext cx="100" cy="34"/>
                  </a:xfrm>
                  <a:custGeom>
                    <a:avLst/>
                    <a:gdLst>
                      <a:gd name="T0" fmla="*/ 13 w 200"/>
                      <a:gd name="T1" fmla="*/ 4 h 66"/>
                      <a:gd name="T2" fmla="*/ 10 w 200"/>
                      <a:gd name="T3" fmla="*/ 5 h 66"/>
                      <a:gd name="T4" fmla="*/ 3 w 200"/>
                      <a:gd name="T5" fmla="*/ 2 h 66"/>
                      <a:gd name="T6" fmla="*/ 0 w 200"/>
                      <a:gd name="T7" fmla="*/ 3 h 66"/>
                      <a:gd name="T8" fmla="*/ 2 w 200"/>
                      <a:gd name="T9" fmla="*/ 0 h 66"/>
                      <a:gd name="T10" fmla="*/ 10 w 200"/>
                      <a:gd name="T11" fmla="*/ 0 h 66"/>
                      <a:gd name="T12" fmla="*/ 6 w 200"/>
                      <a:gd name="T13" fmla="*/ 1 h 66"/>
                      <a:gd name="T14" fmla="*/ 13 w 200"/>
                      <a:gd name="T15" fmla="*/ 4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200" y="52"/>
                        </a:moveTo>
                        <a:lnTo>
                          <a:pt x="156" y="66"/>
                        </a:lnTo>
                        <a:lnTo>
                          <a:pt x="52" y="22"/>
                        </a:lnTo>
                        <a:lnTo>
                          <a:pt x="0" y="37"/>
                        </a:lnTo>
                        <a:lnTo>
                          <a:pt x="26" y="0"/>
                        </a:lnTo>
                        <a:lnTo>
                          <a:pt x="156" y="0"/>
                        </a:lnTo>
                        <a:lnTo>
                          <a:pt x="100" y="11"/>
                        </a:lnTo>
                        <a:lnTo>
                          <a:pt x="200" y="52"/>
                        </a:lnTo>
                        <a:close/>
                      </a:path>
                    </a:pathLst>
                  </a:custGeom>
                  <a:solidFill>
                    <a:srgbClr val="FFFFFF"/>
                  </a:solidFill>
                  <a:ln w="9525">
                    <a:noFill/>
                    <a:round/>
                    <a:headEnd/>
                    <a:tailEnd/>
                  </a:ln>
                </p:spPr>
                <p:txBody>
                  <a:bodyPr/>
                  <a:lstStyle/>
                  <a:p>
                    <a:endParaRPr lang="zh-CN" altLang="en-US"/>
                  </a:p>
                </p:txBody>
              </p:sp>
              <p:sp>
                <p:nvSpPr>
                  <p:cNvPr id="384" name="Freeform 196"/>
                  <p:cNvSpPr>
                    <a:spLocks/>
                  </p:cNvSpPr>
                  <p:nvPr/>
                </p:nvSpPr>
                <p:spPr bwMode="auto">
                  <a:xfrm>
                    <a:off x="939" y="1308"/>
                    <a:ext cx="100" cy="34"/>
                  </a:xfrm>
                  <a:custGeom>
                    <a:avLst/>
                    <a:gdLst>
                      <a:gd name="T0" fmla="*/ 13 w 200"/>
                      <a:gd name="T1" fmla="*/ 4 h 66"/>
                      <a:gd name="T2" fmla="*/ 10 w 200"/>
                      <a:gd name="T3" fmla="*/ 5 h 66"/>
                      <a:gd name="T4" fmla="*/ 3 w 200"/>
                      <a:gd name="T5" fmla="*/ 2 h 66"/>
                      <a:gd name="T6" fmla="*/ 0 w 200"/>
                      <a:gd name="T7" fmla="*/ 3 h 66"/>
                      <a:gd name="T8" fmla="*/ 2 w 200"/>
                      <a:gd name="T9" fmla="*/ 0 h 66"/>
                      <a:gd name="T10" fmla="*/ 10 w 200"/>
                      <a:gd name="T11" fmla="*/ 0 h 66"/>
                      <a:gd name="T12" fmla="*/ 6 w 200"/>
                      <a:gd name="T13" fmla="*/ 1 h 66"/>
                      <a:gd name="T14" fmla="*/ 13 w 200"/>
                      <a:gd name="T15" fmla="*/ 4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200" y="52"/>
                        </a:moveTo>
                        <a:lnTo>
                          <a:pt x="156" y="66"/>
                        </a:lnTo>
                        <a:lnTo>
                          <a:pt x="52" y="22"/>
                        </a:lnTo>
                        <a:lnTo>
                          <a:pt x="0" y="37"/>
                        </a:lnTo>
                        <a:lnTo>
                          <a:pt x="26" y="0"/>
                        </a:lnTo>
                        <a:lnTo>
                          <a:pt x="156" y="0"/>
                        </a:lnTo>
                        <a:lnTo>
                          <a:pt x="100" y="11"/>
                        </a:lnTo>
                        <a:lnTo>
                          <a:pt x="200" y="52"/>
                        </a:lnTo>
                        <a:close/>
                      </a:path>
                    </a:pathLst>
                  </a:custGeom>
                  <a:solidFill>
                    <a:srgbClr val="FFFFFF"/>
                  </a:solidFill>
                  <a:ln w="9525">
                    <a:noFill/>
                    <a:round/>
                    <a:headEnd/>
                    <a:tailEnd/>
                  </a:ln>
                </p:spPr>
                <p:txBody>
                  <a:bodyPr/>
                  <a:lstStyle/>
                  <a:p>
                    <a:endParaRPr lang="zh-CN" altLang="en-US"/>
                  </a:p>
                </p:txBody>
              </p:sp>
            </p:grpSp>
          </p:grpSp>
          <p:sp>
            <p:nvSpPr>
              <p:cNvPr id="373" name="Line 197"/>
              <p:cNvSpPr>
                <a:spLocks noChangeShapeType="1"/>
              </p:cNvSpPr>
              <p:nvPr/>
            </p:nvSpPr>
            <p:spPr bwMode="auto">
              <a:xfrm>
                <a:off x="785" y="1301"/>
                <a:ext cx="1" cy="73"/>
              </a:xfrm>
              <a:prstGeom prst="line">
                <a:avLst/>
              </a:prstGeom>
              <a:noFill/>
              <a:ln w="3175">
                <a:solidFill>
                  <a:srgbClr val="AAE6FF"/>
                </a:solidFill>
                <a:round/>
                <a:headEnd/>
                <a:tailEnd/>
              </a:ln>
            </p:spPr>
            <p:txBody>
              <a:bodyPr/>
              <a:lstStyle/>
              <a:p>
                <a:endParaRPr lang="zh-CN" altLang="en-US"/>
              </a:p>
            </p:txBody>
          </p:sp>
          <p:sp>
            <p:nvSpPr>
              <p:cNvPr id="374" name="Line 198"/>
              <p:cNvSpPr>
                <a:spLocks noChangeShapeType="1"/>
              </p:cNvSpPr>
              <p:nvPr/>
            </p:nvSpPr>
            <p:spPr bwMode="auto">
              <a:xfrm>
                <a:off x="1089" y="1301"/>
                <a:ext cx="1" cy="73"/>
              </a:xfrm>
              <a:prstGeom prst="line">
                <a:avLst/>
              </a:prstGeom>
              <a:noFill/>
              <a:ln w="3175">
                <a:solidFill>
                  <a:srgbClr val="AAE6FF"/>
                </a:solidFill>
                <a:round/>
                <a:headEnd/>
                <a:tailEnd/>
              </a:ln>
            </p:spPr>
            <p:txBody>
              <a:bodyPr/>
              <a:lstStyle/>
              <a:p>
                <a:endParaRPr lang="zh-CN" altLang="en-US"/>
              </a:p>
            </p:txBody>
          </p:sp>
        </p:grpSp>
        <p:grpSp>
          <p:nvGrpSpPr>
            <p:cNvPr id="66" name="Group 199"/>
            <p:cNvGrpSpPr>
              <a:grpSpLocks/>
            </p:cNvGrpSpPr>
            <p:nvPr/>
          </p:nvGrpSpPr>
          <p:grpSpPr bwMode="auto">
            <a:xfrm>
              <a:off x="4155" y="1686"/>
              <a:ext cx="272" cy="127"/>
              <a:chOff x="785" y="1251"/>
              <a:chExt cx="305" cy="176"/>
            </a:xfrm>
          </p:grpSpPr>
          <p:sp>
            <p:nvSpPr>
              <p:cNvPr id="343" name="Oval 200"/>
              <p:cNvSpPr>
                <a:spLocks noChangeArrowheads="1"/>
              </p:cNvSpPr>
              <p:nvPr/>
            </p:nvSpPr>
            <p:spPr bwMode="auto">
              <a:xfrm>
                <a:off x="786" y="1324"/>
                <a:ext cx="304" cy="103"/>
              </a:xfrm>
              <a:prstGeom prst="ellipse">
                <a:avLst/>
              </a:prstGeom>
              <a:solidFill>
                <a:srgbClr val="0078AA"/>
              </a:solidFill>
              <a:ln w="3175">
                <a:solidFill>
                  <a:srgbClr val="AAE6FF"/>
                </a:solidFill>
                <a:round/>
                <a:headEnd/>
                <a:tailEnd/>
              </a:ln>
            </p:spPr>
            <p:txBody>
              <a:bodyPr/>
              <a:lstStyle/>
              <a:p>
                <a:endParaRPr lang="zh-CN" altLang="zh-CN"/>
              </a:p>
            </p:txBody>
          </p:sp>
          <p:sp>
            <p:nvSpPr>
              <p:cNvPr id="344" name="Rectangle 201"/>
              <p:cNvSpPr>
                <a:spLocks noChangeArrowheads="1"/>
              </p:cNvSpPr>
              <p:nvPr/>
            </p:nvSpPr>
            <p:spPr bwMode="auto">
              <a:xfrm>
                <a:off x="785" y="1303"/>
                <a:ext cx="304" cy="74"/>
              </a:xfrm>
              <a:prstGeom prst="rect">
                <a:avLst/>
              </a:prstGeom>
              <a:solidFill>
                <a:srgbClr val="0078AA"/>
              </a:solidFill>
              <a:ln w="9525">
                <a:noFill/>
                <a:miter lim="800000"/>
                <a:headEnd/>
                <a:tailEnd/>
              </a:ln>
            </p:spPr>
            <p:txBody>
              <a:bodyPr/>
              <a:lstStyle/>
              <a:p>
                <a:endParaRPr lang="zh-CN" altLang="zh-CN"/>
              </a:p>
            </p:txBody>
          </p:sp>
          <p:sp>
            <p:nvSpPr>
              <p:cNvPr id="345" name="Rectangle 202"/>
              <p:cNvSpPr>
                <a:spLocks noChangeArrowheads="1"/>
              </p:cNvSpPr>
              <p:nvPr/>
            </p:nvSpPr>
            <p:spPr bwMode="auto">
              <a:xfrm>
                <a:off x="785" y="1303"/>
                <a:ext cx="304" cy="74"/>
              </a:xfrm>
              <a:prstGeom prst="rect">
                <a:avLst/>
              </a:prstGeom>
              <a:solidFill>
                <a:srgbClr val="0078AA"/>
              </a:solidFill>
              <a:ln w="9525">
                <a:noFill/>
                <a:miter lim="800000"/>
                <a:headEnd/>
                <a:tailEnd/>
              </a:ln>
            </p:spPr>
            <p:txBody>
              <a:bodyPr/>
              <a:lstStyle/>
              <a:p>
                <a:endParaRPr lang="zh-CN" altLang="zh-CN"/>
              </a:p>
            </p:txBody>
          </p:sp>
          <p:sp>
            <p:nvSpPr>
              <p:cNvPr id="346" name="Oval 203"/>
              <p:cNvSpPr>
                <a:spLocks noChangeArrowheads="1"/>
              </p:cNvSpPr>
              <p:nvPr/>
            </p:nvSpPr>
            <p:spPr bwMode="auto">
              <a:xfrm>
                <a:off x="786" y="1251"/>
                <a:ext cx="304" cy="103"/>
              </a:xfrm>
              <a:prstGeom prst="ellipse">
                <a:avLst/>
              </a:prstGeom>
              <a:solidFill>
                <a:srgbClr val="00B4FF"/>
              </a:solidFill>
              <a:ln w="3175">
                <a:solidFill>
                  <a:srgbClr val="AAE6FF"/>
                </a:solidFill>
                <a:round/>
                <a:headEnd/>
                <a:tailEnd/>
              </a:ln>
            </p:spPr>
            <p:txBody>
              <a:bodyPr/>
              <a:lstStyle/>
              <a:p>
                <a:endParaRPr lang="zh-CN" altLang="zh-CN"/>
              </a:p>
            </p:txBody>
          </p:sp>
          <p:grpSp>
            <p:nvGrpSpPr>
              <p:cNvPr id="347" name="Group 204"/>
              <p:cNvGrpSpPr>
                <a:grpSpLocks/>
              </p:cNvGrpSpPr>
              <p:nvPr/>
            </p:nvGrpSpPr>
            <p:grpSpPr bwMode="auto">
              <a:xfrm>
                <a:off x="831" y="1263"/>
                <a:ext cx="212" cy="79"/>
                <a:chOff x="831" y="1263"/>
                <a:chExt cx="212" cy="79"/>
              </a:xfrm>
            </p:grpSpPr>
            <p:grpSp>
              <p:nvGrpSpPr>
                <p:cNvPr id="350" name="Group 205"/>
                <p:cNvGrpSpPr>
                  <a:grpSpLocks/>
                </p:cNvGrpSpPr>
                <p:nvPr/>
              </p:nvGrpSpPr>
              <p:grpSpPr bwMode="auto">
                <a:xfrm>
                  <a:off x="831" y="1263"/>
                  <a:ext cx="210" cy="77"/>
                  <a:chOff x="831" y="1263"/>
                  <a:chExt cx="210" cy="77"/>
                </a:xfrm>
              </p:grpSpPr>
              <p:sp>
                <p:nvSpPr>
                  <p:cNvPr id="360" name="Freeform 206"/>
                  <p:cNvSpPr>
                    <a:spLocks/>
                  </p:cNvSpPr>
                  <p:nvPr/>
                </p:nvSpPr>
                <p:spPr bwMode="auto">
                  <a:xfrm>
                    <a:off x="941" y="1264"/>
                    <a:ext cx="100" cy="33"/>
                  </a:xfrm>
                  <a:custGeom>
                    <a:avLst/>
                    <a:gdLst>
                      <a:gd name="T0" fmla="*/ 0 w 201"/>
                      <a:gd name="T1" fmla="*/ 4 h 65"/>
                      <a:gd name="T2" fmla="*/ 2 w 201"/>
                      <a:gd name="T3" fmla="*/ 5 h 65"/>
                      <a:gd name="T4" fmla="*/ 9 w 201"/>
                      <a:gd name="T5" fmla="*/ 2 h 65"/>
                      <a:gd name="T6" fmla="*/ 12 w 201"/>
                      <a:gd name="T7" fmla="*/ 3 h 65"/>
                      <a:gd name="T8" fmla="*/ 10 w 201"/>
                      <a:gd name="T9" fmla="*/ 0 h 65"/>
                      <a:gd name="T10" fmla="*/ 3 w 201"/>
                      <a:gd name="T11" fmla="*/ 0 h 65"/>
                      <a:gd name="T12" fmla="*/ 6 w 201"/>
                      <a:gd name="T13" fmla="*/ 1 h 65"/>
                      <a:gd name="T14" fmla="*/ 0 w 201"/>
                      <a:gd name="T15" fmla="*/ 4 h 6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5"/>
                      <a:gd name="T26" fmla="*/ 201 w 20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5">
                        <a:moveTo>
                          <a:pt x="0" y="52"/>
                        </a:moveTo>
                        <a:lnTo>
                          <a:pt x="45" y="65"/>
                        </a:lnTo>
                        <a:lnTo>
                          <a:pt x="153" y="22"/>
                        </a:lnTo>
                        <a:lnTo>
                          <a:pt x="201" y="36"/>
                        </a:lnTo>
                        <a:lnTo>
                          <a:pt x="175" y="0"/>
                        </a:lnTo>
                        <a:lnTo>
                          <a:pt x="49" y="0"/>
                        </a:lnTo>
                        <a:lnTo>
                          <a:pt x="100" y="10"/>
                        </a:lnTo>
                        <a:lnTo>
                          <a:pt x="0" y="52"/>
                        </a:lnTo>
                        <a:close/>
                      </a:path>
                    </a:pathLst>
                  </a:custGeom>
                  <a:solidFill>
                    <a:srgbClr val="000000"/>
                  </a:solidFill>
                  <a:ln w="9525">
                    <a:noFill/>
                    <a:round/>
                    <a:headEnd/>
                    <a:tailEnd/>
                  </a:ln>
                </p:spPr>
                <p:txBody>
                  <a:bodyPr/>
                  <a:lstStyle/>
                  <a:p>
                    <a:endParaRPr lang="zh-CN" altLang="en-US"/>
                  </a:p>
                </p:txBody>
              </p:sp>
              <p:sp>
                <p:nvSpPr>
                  <p:cNvPr id="361" name="Freeform 207"/>
                  <p:cNvSpPr>
                    <a:spLocks/>
                  </p:cNvSpPr>
                  <p:nvPr/>
                </p:nvSpPr>
                <p:spPr bwMode="auto">
                  <a:xfrm>
                    <a:off x="941" y="1264"/>
                    <a:ext cx="100" cy="33"/>
                  </a:xfrm>
                  <a:custGeom>
                    <a:avLst/>
                    <a:gdLst>
                      <a:gd name="T0" fmla="*/ 0 w 201"/>
                      <a:gd name="T1" fmla="*/ 4 h 65"/>
                      <a:gd name="T2" fmla="*/ 2 w 201"/>
                      <a:gd name="T3" fmla="*/ 5 h 65"/>
                      <a:gd name="T4" fmla="*/ 9 w 201"/>
                      <a:gd name="T5" fmla="*/ 2 h 65"/>
                      <a:gd name="T6" fmla="*/ 12 w 201"/>
                      <a:gd name="T7" fmla="*/ 3 h 65"/>
                      <a:gd name="T8" fmla="*/ 10 w 201"/>
                      <a:gd name="T9" fmla="*/ 0 h 65"/>
                      <a:gd name="T10" fmla="*/ 3 w 201"/>
                      <a:gd name="T11" fmla="*/ 0 h 65"/>
                      <a:gd name="T12" fmla="*/ 6 w 201"/>
                      <a:gd name="T13" fmla="*/ 1 h 65"/>
                      <a:gd name="T14" fmla="*/ 0 w 201"/>
                      <a:gd name="T15" fmla="*/ 4 h 6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5"/>
                      <a:gd name="T26" fmla="*/ 201 w 20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5">
                        <a:moveTo>
                          <a:pt x="0" y="52"/>
                        </a:moveTo>
                        <a:lnTo>
                          <a:pt x="45" y="65"/>
                        </a:lnTo>
                        <a:lnTo>
                          <a:pt x="153" y="22"/>
                        </a:lnTo>
                        <a:lnTo>
                          <a:pt x="201" y="36"/>
                        </a:lnTo>
                        <a:lnTo>
                          <a:pt x="175" y="0"/>
                        </a:lnTo>
                        <a:lnTo>
                          <a:pt x="49" y="0"/>
                        </a:lnTo>
                        <a:lnTo>
                          <a:pt x="100" y="10"/>
                        </a:lnTo>
                        <a:lnTo>
                          <a:pt x="0" y="52"/>
                        </a:lnTo>
                        <a:close/>
                      </a:path>
                    </a:pathLst>
                  </a:custGeom>
                  <a:solidFill>
                    <a:srgbClr val="000000"/>
                  </a:solidFill>
                  <a:ln w="9525">
                    <a:noFill/>
                    <a:round/>
                    <a:headEnd/>
                    <a:tailEnd/>
                  </a:ln>
                </p:spPr>
                <p:txBody>
                  <a:bodyPr/>
                  <a:lstStyle/>
                  <a:p>
                    <a:endParaRPr lang="zh-CN" altLang="en-US"/>
                  </a:p>
                </p:txBody>
              </p:sp>
              <p:sp>
                <p:nvSpPr>
                  <p:cNvPr id="362" name="Freeform 208"/>
                  <p:cNvSpPr>
                    <a:spLocks/>
                  </p:cNvSpPr>
                  <p:nvPr/>
                </p:nvSpPr>
                <p:spPr bwMode="auto">
                  <a:xfrm>
                    <a:off x="831" y="1303"/>
                    <a:ext cx="101" cy="35"/>
                  </a:xfrm>
                  <a:custGeom>
                    <a:avLst/>
                    <a:gdLst>
                      <a:gd name="T0" fmla="*/ 13 w 201"/>
                      <a:gd name="T1" fmla="*/ 1 h 68"/>
                      <a:gd name="T2" fmla="*/ 10 w 201"/>
                      <a:gd name="T3" fmla="*/ 0 h 68"/>
                      <a:gd name="T4" fmla="*/ 4 w 201"/>
                      <a:gd name="T5" fmla="*/ 3 h 68"/>
                      <a:gd name="T6" fmla="*/ 0 w 201"/>
                      <a:gd name="T7" fmla="*/ 2 h 68"/>
                      <a:gd name="T8" fmla="*/ 2 w 201"/>
                      <a:gd name="T9" fmla="*/ 5 h 68"/>
                      <a:gd name="T10" fmla="*/ 10 w 201"/>
                      <a:gd name="T11" fmla="*/ 5 h 68"/>
                      <a:gd name="T12" fmla="*/ 7 w 201"/>
                      <a:gd name="T13" fmla="*/ 4 h 68"/>
                      <a:gd name="T14" fmla="*/ 13 w 201"/>
                      <a:gd name="T15" fmla="*/ 1 h 68"/>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8"/>
                      <a:gd name="T26" fmla="*/ 201 w 201"/>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8">
                        <a:moveTo>
                          <a:pt x="201" y="13"/>
                        </a:moveTo>
                        <a:lnTo>
                          <a:pt x="157" y="0"/>
                        </a:lnTo>
                        <a:lnTo>
                          <a:pt x="52" y="42"/>
                        </a:lnTo>
                        <a:lnTo>
                          <a:pt x="0" y="29"/>
                        </a:lnTo>
                        <a:lnTo>
                          <a:pt x="26" y="68"/>
                        </a:lnTo>
                        <a:lnTo>
                          <a:pt x="157" y="68"/>
                        </a:lnTo>
                        <a:lnTo>
                          <a:pt x="101" y="54"/>
                        </a:lnTo>
                        <a:lnTo>
                          <a:pt x="201" y="13"/>
                        </a:lnTo>
                        <a:close/>
                      </a:path>
                    </a:pathLst>
                  </a:custGeom>
                  <a:solidFill>
                    <a:srgbClr val="000000"/>
                  </a:solidFill>
                  <a:ln w="9525">
                    <a:noFill/>
                    <a:round/>
                    <a:headEnd/>
                    <a:tailEnd/>
                  </a:ln>
                </p:spPr>
                <p:txBody>
                  <a:bodyPr/>
                  <a:lstStyle/>
                  <a:p>
                    <a:endParaRPr lang="zh-CN" altLang="en-US"/>
                  </a:p>
                </p:txBody>
              </p:sp>
              <p:sp>
                <p:nvSpPr>
                  <p:cNvPr id="363" name="Freeform 209"/>
                  <p:cNvSpPr>
                    <a:spLocks/>
                  </p:cNvSpPr>
                  <p:nvPr/>
                </p:nvSpPr>
                <p:spPr bwMode="auto">
                  <a:xfrm>
                    <a:off x="831" y="1303"/>
                    <a:ext cx="101" cy="35"/>
                  </a:xfrm>
                  <a:custGeom>
                    <a:avLst/>
                    <a:gdLst>
                      <a:gd name="T0" fmla="*/ 13 w 201"/>
                      <a:gd name="T1" fmla="*/ 1 h 68"/>
                      <a:gd name="T2" fmla="*/ 10 w 201"/>
                      <a:gd name="T3" fmla="*/ 0 h 68"/>
                      <a:gd name="T4" fmla="*/ 4 w 201"/>
                      <a:gd name="T5" fmla="*/ 3 h 68"/>
                      <a:gd name="T6" fmla="*/ 0 w 201"/>
                      <a:gd name="T7" fmla="*/ 2 h 68"/>
                      <a:gd name="T8" fmla="*/ 2 w 201"/>
                      <a:gd name="T9" fmla="*/ 5 h 68"/>
                      <a:gd name="T10" fmla="*/ 10 w 201"/>
                      <a:gd name="T11" fmla="*/ 5 h 68"/>
                      <a:gd name="T12" fmla="*/ 7 w 201"/>
                      <a:gd name="T13" fmla="*/ 4 h 68"/>
                      <a:gd name="T14" fmla="*/ 13 w 201"/>
                      <a:gd name="T15" fmla="*/ 1 h 68"/>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8"/>
                      <a:gd name="T26" fmla="*/ 201 w 201"/>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8">
                        <a:moveTo>
                          <a:pt x="201" y="13"/>
                        </a:moveTo>
                        <a:lnTo>
                          <a:pt x="157" y="0"/>
                        </a:lnTo>
                        <a:lnTo>
                          <a:pt x="52" y="42"/>
                        </a:lnTo>
                        <a:lnTo>
                          <a:pt x="0" y="29"/>
                        </a:lnTo>
                        <a:lnTo>
                          <a:pt x="26" y="68"/>
                        </a:lnTo>
                        <a:lnTo>
                          <a:pt x="157" y="68"/>
                        </a:lnTo>
                        <a:lnTo>
                          <a:pt x="101" y="54"/>
                        </a:lnTo>
                        <a:lnTo>
                          <a:pt x="201" y="13"/>
                        </a:lnTo>
                        <a:close/>
                      </a:path>
                    </a:pathLst>
                  </a:custGeom>
                  <a:solidFill>
                    <a:srgbClr val="000000"/>
                  </a:solidFill>
                  <a:ln w="9525">
                    <a:noFill/>
                    <a:round/>
                    <a:headEnd/>
                    <a:tailEnd/>
                  </a:ln>
                </p:spPr>
                <p:txBody>
                  <a:bodyPr/>
                  <a:lstStyle/>
                  <a:p>
                    <a:endParaRPr lang="zh-CN" altLang="en-US"/>
                  </a:p>
                </p:txBody>
              </p:sp>
              <p:sp>
                <p:nvSpPr>
                  <p:cNvPr id="364" name="Freeform 210"/>
                  <p:cNvSpPr>
                    <a:spLocks/>
                  </p:cNvSpPr>
                  <p:nvPr/>
                </p:nvSpPr>
                <p:spPr bwMode="auto">
                  <a:xfrm>
                    <a:off x="837" y="1263"/>
                    <a:ext cx="100" cy="32"/>
                  </a:xfrm>
                  <a:custGeom>
                    <a:avLst/>
                    <a:gdLst>
                      <a:gd name="T0" fmla="*/ 0 w 200"/>
                      <a:gd name="T1" fmla="*/ 0 h 66"/>
                      <a:gd name="T2" fmla="*/ 3 w 200"/>
                      <a:gd name="T3" fmla="*/ 0 h 66"/>
                      <a:gd name="T4" fmla="*/ 10 w 200"/>
                      <a:gd name="T5" fmla="*/ 2 h 66"/>
                      <a:gd name="T6" fmla="*/ 13 w 200"/>
                      <a:gd name="T7" fmla="*/ 1 h 66"/>
                      <a:gd name="T8" fmla="*/ 11 w 200"/>
                      <a:gd name="T9" fmla="*/ 4 h 66"/>
                      <a:gd name="T10" fmla="*/ 3 w 200"/>
                      <a:gd name="T11" fmla="*/ 4 h 66"/>
                      <a:gd name="T12" fmla="*/ 6 w 200"/>
                      <a:gd name="T13" fmla="*/ 3 h 66"/>
                      <a:gd name="T14" fmla="*/ 0 w 200"/>
                      <a:gd name="T15" fmla="*/ 0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0" y="14"/>
                        </a:moveTo>
                        <a:lnTo>
                          <a:pt x="44" y="0"/>
                        </a:lnTo>
                        <a:lnTo>
                          <a:pt x="152" y="40"/>
                        </a:lnTo>
                        <a:lnTo>
                          <a:pt x="200" y="30"/>
                        </a:lnTo>
                        <a:lnTo>
                          <a:pt x="174" y="66"/>
                        </a:lnTo>
                        <a:lnTo>
                          <a:pt x="47" y="66"/>
                        </a:lnTo>
                        <a:lnTo>
                          <a:pt x="100" y="56"/>
                        </a:lnTo>
                        <a:lnTo>
                          <a:pt x="0" y="14"/>
                        </a:lnTo>
                        <a:close/>
                      </a:path>
                    </a:pathLst>
                  </a:custGeom>
                  <a:solidFill>
                    <a:srgbClr val="000000"/>
                  </a:solidFill>
                  <a:ln w="9525">
                    <a:noFill/>
                    <a:round/>
                    <a:headEnd/>
                    <a:tailEnd/>
                  </a:ln>
                </p:spPr>
                <p:txBody>
                  <a:bodyPr/>
                  <a:lstStyle/>
                  <a:p>
                    <a:endParaRPr lang="zh-CN" altLang="en-US"/>
                  </a:p>
                </p:txBody>
              </p:sp>
              <p:sp>
                <p:nvSpPr>
                  <p:cNvPr id="365" name="Freeform 211"/>
                  <p:cNvSpPr>
                    <a:spLocks/>
                  </p:cNvSpPr>
                  <p:nvPr/>
                </p:nvSpPr>
                <p:spPr bwMode="auto">
                  <a:xfrm>
                    <a:off x="837" y="1263"/>
                    <a:ext cx="100" cy="32"/>
                  </a:xfrm>
                  <a:custGeom>
                    <a:avLst/>
                    <a:gdLst>
                      <a:gd name="T0" fmla="*/ 0 w 200"/>
                      <a:gd name="T1" fmla="*/ 0 h 66"/>
                      <a:gd name="T2" fmla="*/ 3 w 200"/>
                      <a:gd name="T3" fmla="*/ 0 h 66"/>
                      <a:gd name="T4" fmla="*/ 10 w 200"/>
                      <a:gd name="T5" fmla="*/ 2 h 66"/>
                      <a:gd name="T6" fmla="*/ 13 w 200"/>
                      <a:gd name="T7" fmla="*/ 1 h 66"/>
                      <a:gd name="T8" fmla="*/ 11 w 200"/>
                      <a:gd name="T9" fmla="*/ 4 h 66"/>
                      <a:gd name="T10" fmla="*/ 3 w 200"/>
                      <a:gd name="T11" fmla="*/ 4 h 66"/>
                      <a:gd name="T12" fmla="*/ 6 w 200"/>
                      <a:gd name="T13" fmla="*/ 3 h 66"/>
                      <a:gd name="T14" fmla="*/ 0 w 200"/>
                      <a:gd name="T15" fmla="*/ 0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0" y="14"/>
                        </a:moveTo>
                        <a:lnTo>
                          <a:pt x="44" y="0"/>
                        </a:lnTo>
                        <a:lnTo>
                          <a:pt x="152" y="40"/>
                        </a:lnTo>
                        <a:lnTo>
                          <a:pt x="200" y="30"/>
                        </a:lnTo>
                        <a:lnTo>
                          <a:pt x="174" y="66"/>
                        </a:lnTo>
                        <a:lnTo>
                          <a:pt x="47" y="66"/>
                        </a:lnTo>
                        <a:lnTo>
                          <a:pt x="100" y="56"/>
                        </a:lnTo>
                        <a:lnTo>
                          <a:pt x="0" y="14"/>
                        </a:lnTo>
                        <a:close/>
                      </a:path>
                    </a:pathLst>
                  </a:custGeom>
                  <a:solidFill>
                    <a:srgbClr val="000000"/>
                  </a:solidFill>
                  <a:ln w="9525">
                    <a:noFill/>
                    <a:round/>
                    <a:headEnd/>
                    <a:tailEnd/>
                  </a:ln>
                </p:spPr>
                <p:txBody>
                  <a:bodyPr/>
                  <a:lstStyle/>
                  <a:p>
                    <a:endParaRPr lang="zh-CN" altLang="en-US"/>
                  </a:p>
                </p:txBody>
              </p:sp>
              <p:sp>
                <p:nvSpPr>
                  <p:cNvPr id="366" name="Freeform 212"/>
                  <p:cNvSpPr>
                    <a:spLocks/>
                  </p:cNvSpPr>
                  <p:nvPr/>
                </p:nvSpPr>
                <p:spPr bwMode="auto">
                  <a:xfrm>
                    <a:off x="937" y="1307"/>
                    <a:ext cx="100" cy="33"/>
                  </a:xfrm>
                  <a:custGeom>
                    <a:avLst/>
                    <a:gdLst>
                      <a:gd name="T0" fmla="*/ 13 w 200"/>
                      <a:gd name="T1" fmla="*/ 3 h 67"/>
                      <a:gd name="T2" fmla="*/ 10 w 200"/>
                      <a:gd name="T3" fmla="*/ 4 h 67"/>
                      <a:gd name="T4" fmla="*/ 3 w 200"/>
                      <a:gd name="T5" fmla="*/ 1 h 67"/>
                      <a:gd name="T6" fmla="*/ 0 w 200"/>
                      <a:gd name="T7" fmla="*/ 2 h 67"/>
                      <a:gd name="T8" fmla="*/ 2 w 200"/>
                      <a:gd name="T9" fmla="*/ 0 h 67"/>
                      <a:gd name="T10" fmla="*/ 10 w 200"/>
                      <a:gd name="T11" fmla="*/ 0 h 67"/>
                      <a:gd name="T12" fmla="*/ 6 w 200"/>
                      <a:gd name="T13" fmla="*/ 0 h 67"/>
                      <a:gd name="T14" fmla="*/ 13 w 200"/>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7"/>
                      <a:gd name="T26" fmla="*/ 200 w 20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7">
                        <a:moveTo>
                          <a:pt x="200" y="52"/>
                        </a:moveTo>
                        <a:lnTo>
                          <a:pt x="157" y="67"/>
                        </a:lnTo>
                        <a:lnTo>
                          <a:pt x="52" y="23"/>
                        </a:lnTo>
                        <a:lnTo>
                          <a:pt x="0" y="36"/>
                        </a:lnTo>
                        <a:lnTo>
                          <a:pt x="26" y="0"/>
                        </a:lnTo>
                        <a:lnTo>
                          <a:pt x="157" y="0"/>
                        </a:lnTo>
                        <a:lnTo>
                          <a:pt x="101" y="12"/>
                        </a:lnTo>
                        <a:lnTo>
                          <a:pt x="200" y="52"/>
                        </a:lnTo>
                        <a:close/>
                      </a:path>
                    </a:pathLst>
                  </a:custGeom>
                  <a:solidFill>
                    <a:srgbClr val="000000"/>
                  </a:solidFill>
                  <a:ln w="9525">
                    <a:noFill/>
                    <a:round/>
                    <a:headEnd/>
                    <a:tailEnd/>
                  </a:ln>
                </p:spPr>
                <p:txBody>
                  <a:bodyPr/>
                  <a:lstStyle/>
                  <a:p>
                    <a:endParaRPr lang="zh-CN" altLang="en-US"/>
                  </a:p>
                </p:txBody>
              </p:sp>
              <p:sp>
                <p:nvSpPr>
                  <p:cNvPr id="367" name="Freeform 213"/>
                  <p:cNvSpPr>
                    <a:spLocks/>
                  </p:cNvSpPr>
                  <p:nvPr/>
                </p:nvSpPr>
                <p:spPr bwMode="auto">
                  <a:xfrm>
                    <a:off x="937" y="1307"/>
                    <a:ext cx="100" cy="33"/>
                  </a:xfrm>
                  <a:custGeom>
                    <a:avLst/>
                    <a:gdLst>
                      <a:gd name="T0" fmla="*/ 13 w 200"/>
                      <a:gd name="T1" fmla="*/ 3 h 67"/>
                      <a:gd name="T2" fmla="*/ 10 w 200"/>
                      <a:gd name="T3" fmla="*/ 4 h 67"/>
                      <a:gd name="T4" fmla="*/ 3 w 200"/>
                      <a:gd name="T5" fmla="*/ 1 h 67"/>
                      <a:gd name="T6" fmla="*/ 0 w 200"/>
                      <a:gd name="T7" fmla="*/ 2 h 67"/>
                      <a:gd name="T8" fmla="*/ 2 w 200"/>
                      <a:gd name="T9" fmla="*/ 0 h 67"/>
                      <a:gd name="T10" fmla="*/ 10 w 200"/>
                      <a:gd name="T11" fmla="*/ 0 h 67"/>
                      <a:gd name="T12" fmla="*/ 6 w 200"/>
                      <a:gd name="T13" fmla="*/ 0 h 67"/>
                      <a:gd name="T14" fmla="*/ 13 w 200"/>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7"/>
                      <a:gd name="T26" fmla="*/ 200 w 20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7">
                        <a:moveTo>
                          <a:pt x="200" y="52"/>
                        </a:moveTo>
                        <a:lnTo>
                          <a:pt x="157" y="67"/>
                        </a:lnTo>
                        <a:lnTo>
                          <a:pt x="52" y="23"/>
                        </a:lnTo>
                        <a:lnTo>
                          <a:pt x="0" y="36"/>
                        </a:lnTo>
                        <a:lnTo>
                          <a:pt x="26" y="0"/>
                        </a:lnTo>
                        <a:lnTo>
                          <a:pt x="157" y="0"/>
                        </a:lnTo>
                        <a:lnTo>
                          <a:pt x="101" y="12"/>
                        </a:lnTo>
                        <a:lnTo>
                          <a:pt x="200" y="52"/>
                        </a:lnTo>
                        <a:close/>
                      </a:path>
                    </a:pathLst>
                  </a:custGeom>
                  <a:solidFill>
                    <a:srgbClr val="000000"/>
                  </a:solidFill>
                  <a:ln w="9525">
                    <a:noFill/>
                    <a:round/>
                    <a:headEnd/>
                    <a:tailEnd/>
                  </a:ln>
                </p:spPr>
                <p:txBody>
                  <a:bodyPr/>
                  <a:lstStyle/>
                  <a:p>
                    <a:endParaRPr lang="zh-CN" altLang="en-US"/>
                  </a:p>
                </p:txBody>
              </p:sp>
            </p:grpSp>
            <p:grpSp>
              <p:nvGrpSpPr>
                <p:cNvPr id="351" name="Group 214"/>
                <p:cNvGrpSpPr>
                  <a:grpSpLocks/>
                </p:cNvGrpSpPr>
                <p:nvPr/>
              </p:nvGrpSpPr>
              <p:grpSpPr bwMode="auto">
                <a:xfrm>
                  <a:off x="833" y="1264"/>
                  <a:ext cx="210" cy="78"/>
                  <a:chOff x="833" y="1264"/>
                  <a:chExt cx="210" cy="78"/>
                </a:xfrm>
              </p:grpSpPr>
              <p:sp>
                <p:nvSpPr>
                  <p:cNvPr id="352" name="Freeform 215"/>
                  <p:cNvSpPr>
                    <a:spLocks/>
                  </p:cNvSpPr>
                  <p:nvPr/>
                </p:nvSpPr>
                <p:spPr bwMode="auto">
                  <a:xfrm>
                    <a:off x="942" y="1266"/>
                    <a:ext cx="101" cy="33"/>
                  </a:xfrm>
                  <a:custGeom>
                    <a:avLst/>
                    <a:gdLst>
                      <a:gd name="T0" fmla="*/ 0 w 202"/>
                      <a:gd name="T1" fmla="*/ 3 h 67"/>
                      <a:gd name="T2" fmla="*/ 3 w 202"/>
                      <a:gd name="T3" fmla="*/ 4 h 67"/>
                      <a:gd name="T4" fmla="*/ 10 w 202"/>
                      <a:gd name="T5" fmla="*/ 1 h 67"/>
                      <a:gd name="T6" fmla="*/ 13 w 202"/>
                      <a:gd name="T7" fmla="*/ 2 h 67"/>
                      <a:gd name="T8" fmla="*/ 11 w 202"/>
                      <a:gd name="T9" fmla="*/ 0 h 67"/>
                      <a:gd name="T10" fmla="*/ 3 w 202"/>
                      <a:gd name="T11" fmla="*/ 0 h 67"/>
                      <a:gd name="T12" fmla="*/ 6 w 202"/>
                      <a:gd name="T13" fmla="*/ 0 h 67"/>
                      <a:gd name="T14" fmla="*/ 0 w 202"/>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0" y="52"/>
                        </a:moveTo>
                        <a:lnTo>
                          <a:pt x="46" y="67"/>
                        </a:lnTo>
                        <a:lnTo>
                          <a:pt x="154" y="23"/>
                        </a:lnTo>
                        <a:lnTo>
                          <a:pt x="202" y="37"/>
                        </a:lnTo>
                        <a:lnTo>
                          <a:pt x="176" y="0"/>
                        </a:lnTo>
                        <a:lnTo>
                          <a:pt x="49" y="0"/>
                        </a:lnTo>
                        <a:lnTo>
                          <a:pt x="102" y="11"/>
                        </a:lnTo>
                        <a:lnTo>
                          <a:pt x="0" y="52"/>
                        </a:lnTo>
                        <a:close/>
                      </a:path>
                    </a:pathLst>
                  </a:custGeom>
                  <a:solidFill>
                    <a:srgbClr val="FFFFFF"/>
                  </a:solidFill>
                  <a:ln w="9525">
                    <a:noFill/>
                    <a:round/>
                    <a:headEnd/>
                    <a:tailEnd/>
                  </a:ln>
                </p:spPr>
                <p:txBody>
                  <a:bodyPr/>
                  <a:lstStyle/>
                  <a:p>
                    <a:endParaRPr lang="zh-CN" altLang="en-US"/>
                  </a:p>
                </p:txBody>
              </p:sp>
              <p:sp>
                <p:nvSpPr>
                  <p:cNvPr id="353" name="Freeform 216"/>
                  <p:cNvSpPr>
                    <a:spLocks/>
                  </p:cNvSpPr>
                  <p:nvPr/>
                </p:nvSpPr>
                <p:spPr bwMode="auto">
                  <a:xfrm>
                    <a:off x="942" y="1266"/>
                    <a:ext cx="101" cy="33"/>
                  </a:xfrm>
                  <a:custGeom>
                    <a:avLst/>
                    <a:gdLst>
                      <a:gd name="T0" fmla="*/ 0 w 202"/>
                      <a:gd name="T1" fmla="*/ 3 h 67"/>
                      <a:gd name="T2" fmla="*/ 3 w 202"/>
                      <a:gd name="T3" fmla="*/ 4 h 67"/>
                      <a:gd name="T4" fmla="*/ 10 w 202"/>
                      <a:gd name="T5" fmla="*/ 1 h 67"/>
                      <a:gd name="T6" fmla="*/ 13 w 202"/>
                      <a:gd name="T7" fmla="*/ 2 h 67"/>
                      <a:gd name="T8" fmla="*/ 11 w 202"/>
                      <a:gd name="T9" fmla="*/ 0 h 67"/>
                      <a:gd name="T10" fmla="*/ 3 w 202"/>
                      <a:gd name="T11" fmla="*/ 0 h 67"/>
                      <a:gd name="T12" fmla="*/ 6 w 202"/>
                      <a:gd name="T13" fmla="*/ 0 h 67"/>
                      <a:gd name="T14" fmla="*/ 0 w 202"/>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0" y="52"/>
                        </a:moveTo>
                        <a:lnTo>
                          <a:pt x="46" y="67"/>
                        </a:lnTo>
                        <a:lnTo>
                          <a:pt x="154" y="23"/>
                        </a:lnTo>
                        <a:lnTo>
                          <a:pt x="202" y="37"/>
                        </a:lnTo>
                        <a:lnTo>
                          <a:pt x="176" y="0"/>
                        </a:lnTo>
                        <a:lnTo>
                          <a:pt x="49" y="0"/>
                        </a:lnTo>
                        <a:lnTo>
                          <a:pt x="102" y="11"/>
                        </a:lnTo>
                        <a:lnTo>
                          <a:pt x="0" y="52"/>
                        </a:lnTo>
                        <a:close/>
                      </a:path>
                    </a:pathLst>
                  </a:custGeom>
                  <a:solidFill>
                    <a:srgbClr val="FFFFFF"/>
                  </a:solidFill>
                  <a:ln w="9525">
                    <a:noFill/>
                    <a:round/>
                    <a:headEnd/>
                    <a:tailEnd/>
                  </a:ln>
                </p:spPr>
                <p:txBody>
                  <a:bodyPr/>
                  <a:lstStyle/>
                  <a:p>
                    <a:endParaRPr lang="zh-CN" altLang="en-US"/>
                  </a:p>
                </p:txBody>
              </p:sp>
              <p:sp>
                <p:nvSpPr>
                  <p:cNvPr id="354" name="Freeform 217"/>
                  <p:cNvSpPr>
                    <a:spLocks/>
                  </p:cNvSpPr>
                  <p:nvPr/>
                </p:nvSpPr>
                <p:spPr bwMode="auto">
                  <a:xfrm>
                    <a:off x="833" y="1305"/>
                    <a:ext cx="101" cy="35"/>
                  </a:xfrm>
                  <a:custGeom>
                    <a:avLst/>
                    <a:gdLst>
                      <a:gd name="T0" fmla="*/ 13 w 202"/>
                      <a:gd name="T1" fmla="*/ 1 h 70"/>
                      <a:gd name="T2" fmla="*/ 10 w 202"/>
                      <a:gd name="T3" fmla="*/ 0 h 70"/>
                      <a:gd name="T4" fmla="*/ 3 w 202"/>
                      <a:gd name="T5" fmla="*/ 2 h 70"/>
                      <a:gd name="T6" fmla="*/ 0 w 202"/>
                      <a:gd name="T7" fmla="*/ 1 h 70"/>
                      <a:gd name="T8" fmla="*/ 2 w 202"/>
                      <a:gd name="T9" fmla="*/ 4 h 70"/>
                      <a:gd name="T10" fmla="*/ 10 w 202"/>
                      <a:gd name="T11" fmla="*/ 4 h 70"/>
                      <a:gd name="T12" fmla="*/ 6 w 202"/>
                      <a:gd name="T13" fmla="*/ 3 h 70"/>
                      <a:gd name="T14" fmla="*/ 13 w 202"/>
                      <a:gd name="T15" fmla="*/ 1 h 70"/>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70"/>
                      <a:gd name="T26" fmla="*/ 202 w 202"/>
                      <a:gd name="T27" fmla="*/ 70 h 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70">
                        <a:moveTo>
                          <a:pt x="202" y="15"/>
                        </a:moveTo>
                        <a:lnTo>
                          <a:pt x="156" y="0"/>
                        </a:lnTo>
                        <a:lnTo>
                          <a:pt x="52" y="44"/>
                        </a:lnTo>
                        <a:lnTo>
                          <a:pt x="0" y="29"/>
                        </a:lnTo>
                        <a:lnTo>
                          <a:pt x="26" y="70"/>
                        </a:lnTo>
                        <a:lnTo>
                          <a:pt x="156" y="70"/>
                        </a:lnTo>
                        <a:lnTo>
                          <a:pt x="100" y="55"/>
                        </a:lnTo>
                        <a:lnTo>
                          <a:pt x="202" y="15"/>
                        </a:lnTo>
                        <a:close/>
                      </a:path>
                    </a:pathLst>
                  </a:custGeom>
                  <a:solidFill>
                    <a:srgbClr val="FFFFFF"/>
                  </a:solidFill>
                  <a:ln w="9525">
                    <a:noFill/>
                    <a:round/>
                    <a:headEnd/>
                    <a:tailEnd/>
                  </a:ln>
                </p:spPr>
                <p:txBody>
                  <a:bodyPr/>
                  <a:lstStyle/>
                  <a:p>
                    <a:endParaRPr lang="zh-CN" altLang="en-US"/>
                  </a:p>
                </p:txBody>
              </p:sp>
              <p:sp>
                <p:nvSpPr>
                  <p:cNvPr id="355" name="Freeform 218"/>
                  <p:cNvSpPr>
                    <a:spLocks/>
                  </p:cNvSpPr>
                  <p:nvPr/>
                </p:nvSpPr>
                <p:spPr bwMode="auto">
                  <a:xfrm>
                    <a:off x="833" y="1305"/>
                    <a:ext cx="101" cy="35"/>
                  </a:xfrm>
                  <a:custGeom>
                    <a:avLst/>
                    <a:gdLst>
                      <a:gd name="T0" fmla="*/ 13 w 202"/>
                      <a:gd name="T1" fmla="*/ 1 h 70"/>
                      <a:gd name="T2" fmla="*/ 10 w 202"/>
                      <a:gd name="T3" fmla="*/ 0 h 70"/>
                      <a:gd name="T4" fmla="*/ 3 w 202"/>
                      <a:gd name="T5" fmla="*/ 2 h 70"/>
                      <a:gd name="T6" fmla="*/ 0 w 202"/>
                      <a:gd name="T7" fmla="*/ 1 h 70"/>
                      <a:gd name="T8" fmla="*/ 2 w 202"/>
                      <a:gd name="T9" fmla="*/ 4 h 70"/>
                      <a:gd name="T10" fmla="*/ 10 w 202"/>
                      <a:gd name="T11" fmla="*/ 4 h 70"/>
                      <a:gd name="T12" fmla="*/ 6 w 202"/>
                      <a:gd name="T13" fmla="*/ 3 h 70"/>
                      <a:gd name="T14" fmla="*/ 13 w 202"/>
                      <a:gd name="T15" fmla="*/ 1 h 70"/>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70"/>
                      <a:gd name="T26" fmla="*/ 202 w 202"/>
                      <a:gd name="T27" fmla="*/ 70 h 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70">
                        <a:moveTo>
                          <a:pt x="202" y="15"/>
                        </a:moveTo>
                        <a:lnTo>
                          <a:pt x="156" y="0"/>
                        </a:lnTo>
                        <a:lnTo>
                          <a:pt x="52" y="44"/>
                        </a:lnTo>
                        <a:lnTo>
                          <a:pt x="0" y="29"/>
                        </a:lnTo>
                        <a:lnTo>
                          <a:pt x="26" y="70"/>
                        </a:lnTo>
                        <a:lnTo>
                          <a:pt x="156" y="70"/>
                        </a:lnTo>
                        <a:lnTo>
                          <a:pt x="100" y="55"/>
                        </a:lnTo>
                        <a:lnTo>
                          <a:pt x="202" y="15"/>
                        </a:lnTo>
                        <a:close/>
                      </a:path>
                    </a:pathLst>
                  </a:custGeom>
                  <a:solidFill>
                    <a:srgbClr val="FFFFFF"/>
                  </a:solidFill>
                  <a:ln w="9525">
                    <a:noFill/>
                    <a:round/>
                    <a:headEnd/>
                    <a:tailEnd/>
                  </a:ln>
                </p:spPr>
                <p:txBody>
                  <a:bodyPr/>
                  <a:lstStyle/>
                  <a:p>
                    <a:endParaRPr lang="zh-CN" altLang="en-US"/>
                  </a:p>
                </p:txBody>
              </p:sp>
              <p:sp>
                <p:nvSpPr>
                  <p:cNvPr id="356" name="Freeform 219"/>
                  <p:cNvSpPr>
                    <a:spLocks/>
                  </p:cNvSpPr>
                  <p:nvPr/>
                </p:nvSpPr>
                <p:spPr bwMode="auto">
                  <a:xfrm>
                    <a:off x="839" y="1264"/>
                    <a:ext cx="100" cy="33"/>
                  </a:xfrm>
                  <a:custGeom>
                    <a:avLst/>
                    <a:gdLst>
                      <a:gd name="T0" fmla="*/ 0 w 200"/>
                      <a:gd name="T1" fmla="*/ 1 h 65"/>
                      <a:gd name="T2" fmla="*/ 3 w 200"/>
                      <a:gd name="T3" fmla="*/ 0 h 65"/>
                      <a:gd name="T4" fmla="*/ 10 w 200"/>
                      <a:gd name="T5" fmla="*/ 3 h 65"/>
                      <a:gd name="T6" fmla="*/ 13 w 200"/>
                      <a:gd name="T7" fmla="*/ 2 h 65"/>
                      <a:gd name="T8" fmla="*/ 11 w 200"/>
                      <a:gd name="T9" fmla="*/ 5 h 65"/>
                      <a:gd name="T10" fmla="*/ 3 w 200"/>
                      <a:gd name="T11" fmla="*/ 5 h 65"/>
                      <a:gd name="T12" fmla="*/ 6 w 200"/>
                      <a:gd name="T13" fmla="*/ 4 h 65"/>
                      <a:gd name="T14" fmla="*/ 0 w 200"/>
                      <a:gd name="T15" fmla="*/ 1 h 65"/>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5"/>
                      <a:gd name="T26" fmla="*/ 200 w 200"/>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5">
                        <a:moveTo>
                          <a:pt x="0" y="14"/>
                        </a:moveTo>
                        <a:lnTo>
                          <a:pt x="43" y="0"/>
                        </a:lnTo>
                        <a:lnTo>
                          <a:pt x="151" y="40"/>
                        </a:lnTo>
                        <a:lnTo>
                          <a:pt x="200" y="29"/>
                        </a:lnTo>
                        <a:lnTo>
                          <a:pt x="174" y="65"/>
                        </a:lnTo>
                        <a:lnTo>
                          <a:pt x="49" y="65"/>
                        </a:lnTo>
                        <a:lnTo>
                          <a:pt x="99" y="55"/>
                        </a:lnTo>
                        <a:lnTo>
                          <a:pt x="0" y="14"/>
                        </a:lnTo>
                        <a:close/>
                      </a:path>
                    </a:pathLst>
                  </a:custGeom>
                  <a:solidFill>
                    <a:srgbClr val="FFFFFF"/>
                  </a:solidFill>
                  <a:ln w="9525">
                    <a:noFill/>
                    <a:round/>
                    <a:headEnd/>
                    <a:tailEnd/>
                  </a:ln>
                </p:spPr>
                <p:txBody>
                  <a:bodyPr/>
                  <a:lstStyle/>
                  <a:p>
                    <a:endParaRPr lang="zh-CN" altLang="en-US"/>
                  </a:p>
                </p:txBody>
              </p:sp>
              <p:sp>
                <p:nvSpPr>
                  <p:cNvPr id="357" name="Freeform 220"/>
                  <p:cNvSpPr>
                    <a:spLocks/>
                  </p:cNvSpPr>
                  <p:nvPr/>
                </p:nvSpPr>
                <p:spPr bwMode="auto">
                  <a:xfrm>
                    <a:off x="839" y="1264"/>
                    <a:ext cx="100" cy="33"/>
                  </a:xfrm>
                  <a:custGeom>
                    <a:avLst/>
                    <a:gdLst>
                      <a:gd name="T0" fmla="*/ 0 w 200"/>
                      <a:gd name="T1" fmla="*/ 1 h 65"/>
                      <a:gd name="T2" fmla="*/ 3 w 200"/>
                      <a:gd name="T3" fmla="*/ 0 h 65"/>
                      <a:gd name="T4" fmla="*/ 10 w 200"/>
                      <a:gd name="T5" fmla="*/ 3 h 65"/>
                      <a:gd name="T6" fmla="*/ 13 w 200"/>
                      <a:gd name="T7" fmla="*/ 2 h 65"/>
                      <a:gd name="T8" fmla="*/ 11 w 200"/>
                      <a:gd name="T9" fmla="*/ 5 h 65"/>
                      <a:gd name="T10" fmla="*/ 3 w 200"/>
                      <a:gd name="T11" fmla="*/ 5 h 65"/>
                      <a:gd name="T12" fmla="*/ 6 w 200"/>
                      <a:gd name="T13" fmla="*/ 4 h 65"/>
                      <a:gd name="T14" fmla="*/ 0 w 200"/>
                      <a:gd name="T15" fmla="*/ 1 h 65"/>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5"/>
                      <a:gd name="T26" fmla="*/ 200 w 200"/>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5">
                        <a:moveTo>
                          <a:pt x="0" y="14"/>
                        </a:moveTo>
                        <a:lnTo>
                          <a:pt x="43" y="0"/>
                        </a:lnTo>
                        <a:lnTo>
                          <a:pt x="151" y="40"/>
                        </a:lnTo>
                        <a:lnTo>
                          <a:pt x="200" y="29"/>
                        </a:lnTo>
                        <a:lnTo>
                          <a:pt x="174" y="65"/>
                        </a:lnTo>
                        <a:lnTo>
                          <a:pt x="49" y="65"/>
                        </a:lnTo>
                        <a:lnTo>
                          <a:pt x="99" y="55"/>
                        </a:lnTo>
                        <a:lnTo>
                          <a:pt x="0" y="14"/>
                        </a:lnTo>
                        <a:close/>
                      </a:path>
                    </a:pathLst>
                  </a:custGeom>
                  <a:solidFill>
                    <a:srgbClr val="FFFFFF"/>
                  </a:solidFill>
                  <a:ln w="9525">
                    <a:noFill/>
                    <a:round/>
                    <a:headEnd/>
                    <a:tailEnd/>
                  </a:ln>
                </p:spPr>
                <p:txBody>
                  <a:bodyPr/>
                  <a:lstStyle/>
                  <a:p>
                    <a:endParaRPr lang="zh-CN" altLang="en-US"/>
                  </a:p>
                </p:txBody>
              </p:sp>
              <p:sp>
                <p:nvSpPr>
                  <p:cNvPr id="358" name="Freeform 221"/>
                  <p:cNvSpPr>
                    <a:spLocks/>
                  </p:cNvSpPr>
                  <p:nvPr/>
                </p:nvSpPr>
                <p:spPr bwMode="auto">
                  <a:xfrm>
                    <a:off x="939" y="1308"/>
                    <a:ext cx="100" cy="34"/>
                  </a:xfrm>
                  <a:custGeom>
                    <a:avLst/>
                    <a:gdLst>
                      <a:gd name="T0" fmla="*/ 13 w 200"/>
                      <a:gd name="T1" fmla="*/ 4 h 66"/>
                      <a:gd name="T2" fmla="*/ 10 w 200"/>
                      <a:gd name="T3" fmla="*/ 5 h 66"/>
                      <a:gd name="T4" fmla="*/ 3 w 200"/>
                      <a:gd name="T5" fmla="*/ 2 h 66"/>
                      <a:gd name="T6" fmla="*/ 0 w 200"/>
                      <a:gd name="T7" fmla="*/ 3 h 66"/>
                      <a:gd name="T8" fmla="*/ 2 w 200"/>
                      <a:gd name="T9" fmla="*/ 0 h 66"/>
                      <a:gd name="T10" fmla="*/ 10 w 200"/>
                      <a:gd name="T11" fmla="*/ 0 h 66"/>
                      <a:gd name="T12" fmla="*/ 6 w 200"/>
                      <a:gd name="T13" fmla="*/ 1 h 66"/>
                      <a:gd name="T14" fmla="*/ 13 w 200"/>
                      <a:gd name="T15" fmla="*/ 4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200" y="52"/>
                        </a:moveTo>
                        <a:lnTo>
                          <a:pt x="156" y="66"/>
                        </a:lnTo>
                        <a:lnTo>
                          <a:pt x="52" y="22"/>
                        </a:lnTo>
                        <a:lnTo>
                          <a:pt x="0" y="37"/>
                        </a:lnTo>
                        <a:lnTo>
                          <a:pt x="26" y="0"/>
                        </a:lnTo>
                        <a:lnTo>
                          <a:pt x="156" y="0"/>
                        </a:lnTo>
                        <a:lnTo>
                          <a:pt x="100" y="11"/>
                        </a:lnTo>
                        <a:lnTo>
                          <a:pt x="200" y="52"/>
                        </a:lnTo>
                        <a:close/>
                      </a:path>
                    </a:pathLst>
                  </a:custGeom>
                  <a:solidFill>
                    <a:srgbClr val="FFFFFF"/>
                  </a:solidFill>
                  <a:ln w="9525">
                    <a:noFill/>
                    <a:round/>
                    <a:headEnd/>
                    <a:tailEnd/>
                  </a:ln>
                </p:spPr>
                <p:txBody>
                  <a:bodyPr/>
                  <a:lstStyle/>
                  <a:p>
                    <a:endParaRPr lang="zh-CN" altLang="en-US"/>
                  </a:p>
                </p:txBody>
              </p:sp>
              <p:sp>
                <p:nvSpPr>
                  <p:cNvPr id="359" name="Freeform 222"/>
                  <p:cNvSpPr>
                    <a:spLocks/>
                  </p:cNvSpPr>
                  <p:nvPr/>
                </p:nvSpPr>
                <p:spPr bwMode="auto">
                  <a:xfrm>
                    <a:off x="939" y="1308"/>
                    <a:ext cx="100" cy="34"/>
                  </a:xfrm>
                  <a:custGeom>
                    <a:avLst/>
                    <a:gdLst>
                      <a:gd name="T0" fmla="*/ 13 w 200"/>
                      <a:gd name="T1" fmla="*/ 4 h 66"/>
                      <a:gd name="T2" fmla="*/ 10 w 200"/>
                      <a:gd name="T3" fmla="*/ 5 h 66"/>
                      <a:gd name="T4" fmla="*/ 3 w 200"/>
                      <a:gd name="T5" fmla="*/ 2 h 66"/>
                      <a:gd name="T6" fmla="*/ 0 w 200"/>
                      <a:gd name="T7" fmla="*/ 3 h 66"/>
                      <a:gd name="T8" fmla="*/ 2 w 200"/>
                      <a:gd name="T9" fmla="*/ 0 h 66"/>
                      <a:gd name="T10" fmla="*/ 10 w 200"/>
                      <a:gd name="T11" fmla="*/ 0 h 66"/>
                      <a:gd name="T12" fmla="*/ 6 w 200"/>
                      <a:gd name="T13" fmla="*/ 1 h 66"/>
                      <a:gd name="T14" fmla="*/ 13 w 200"/>
                      <a:gd name="T15" fmla="*/ 4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200" y="52"/>
                        </a:moveTo>
                        <a:lnTo>
                          <a:pt x="156" y="66"/>
                        </a:lnTo>
                        <a:lnTo>
                          <a:pt x="52" y="22"/>
                        </a:lnTo>
                        <a:lnTo>
                          <a:pt x="0" y="37"/>
                        </a:lnTo>
                        <a:lnTo>
                          <a:pt x="26" y="0"/>
                        </a:lnTo>
                        <a:lnTo>
                          <a:pt x="156" y="0"/>
                        </a:lnTo>
                        <a:lnTo>
                          <a:pt x="100" y="11"/>
                        </a:lnTo>
                        <a:lnTo>
                          <a:pt x="200" y="52"/>
                        </a:lnTo>
                        <a:close/>
                      </a:path>
                    </a:pathLst>
                  </a:custGeom>
                  <a:solidFill>
                    <a:srgbClr val="FFFFFF"/>
                  </a:solidFill>
                  <a:ln w="9525">
                    <a:noFill/>
                    <a:round/>
                    <a:headEnd/>
                    <a:tailEnd/>
                  </a:ln>
                </p:spPr>
                <p:txBody>
                  <a:bodyPr/>
                  <a:lstStyle/>
                  <a:p>
                    <a:endParaRPr lang="zh-CN" altLang="en-US"/>
                  </a:p>
                </p:txBody>
              </p:sp>
            </p:grpSp>
          </p:grpSp>
          <p:sp>
            <p:nvSpPr>
              <p:cNvPr id="348" name="Line 223"/>
              <p:cNvSpPr>
                <a:spLocks noChangeShapeType="1"/>
              </p:cNvSpPr>
              <p:nvPr/>
            </p:nvSpPr>
            <p:spPr bwMode="auto">
              <a:xfrm>
                <a:off x="785" y="1301"/>
                <a:ext cx="1" cy="73"/>
              </a:xfrm>
              <a:prstGeom prst="line">
                <a:avLst/>
              </a:prstGeom>
              <a:noFill/>
              <a:ln w="3175">
                <a:solidFill>
                  <a:srgbClr val="AAE6FF"/>
                </a:solidFill>
                <a:round/>
                <a:headEnd/>
                <a:tailEnd/>
              </a:ln>
            </p:spPr>
            <p:txBody>
              <a:bodyPr/>
              <a:lstStyle/>
              <a:p>
                <a:endParaRPr lang="zh-CN" altLang="en-US"/>
              </a:p>
            </p:txBody>
          </p:sp>
          <p:sp>
            <p:nvSpPr>
              <p:cNvPr id="349" name="Line 224"/>
              <p:cNvSpPr>
                <a:spLocks noChangeShapeType="1"/>
              </p:cNvSpPr>
              <p:nvPr/>
            </p:nvSpPr>
            <p:spPr bwMode="auto">
              <a:xfrm>
                <a:off x="1089" y="1301"/>
                <a:ext cx="1" cy="73"/>
              </a:xfrm>
              <a:prstGeom prst="line">
                <a:avLst/>
              </a:prstGeom>
              <a:noFill/>
              <a:ln w="3175">
                <a:solidFill>
                  <a:srgbClr val="AAE6FF"/>
                </a:solidFill>
                <a:round/>
                <a:headEnd/>
                <a:tailEnd/>
              </a:ln>
            </p:spPr>
            <p:txBody>
              <a:bodyPr/>
              <a:lstStyle/>
              <a:p>
                <a:endParaRPr lang="zh-CN" altLang="en-US"/>
              </a:p>
            </p:txBody>
          </p:sp>
        </p:grpSp>
        <p:sp>
          <p:nvSpPr>
            <p:cNvPr id="67" name="Line 225"/>
            <p:cNvSpPr>
              <a:spLocks noChangeShapeType="1"/>
            </p:cNvSpPr>
            <p:nvPr/>
          </p:nvSpPr>
          <p:spPr bwMode="auto">
            <a:xfrm flipH="1" flipV="1">
              <a:off x="4337" y="1790"/>
              <a:ext cx="289" cy="159"/>
            </a:xfrm>
            <a:prstGeom prst="line">
              <a:avLst/>
            </a:prstGeom>
            <a:noFill/>
            <a:ln w="19050">
              <a:solidFill>
                <a:schemeClr val="tx1"/>
              </a:solidFill>
              <a:round/>
              <a:headEnd/>
              <a:tailEnd/>
            </a:ln>
          </p:spPr>
          <p:txBody>
            <a:bodyPr/>
            <a:lstStyle/>
            <a:p>
              <a:endParaRPr lang="zh-CN" altLang="en-US"/>
            </a:p>
          </p:txBody>
        </p:sp>
        <p:grpSp>
          <p:nvGrpSpPr>
            <p:cNvPr id="68" name="Group 226"/>
            <p:cNvGrpSpPr>
              <a:grpSpLocks/>
            </p:cNvGrpSpPr>
            <p:nvPr/>
          </p:nvGrpSpPr>
          <p:grpSpPr bwMode="auto">
            <a:xfrm>
              <a:off x="4392" y="1826"/>
              <a:ext cx="1119" cy="532"/>
              <a:chOff x="4273" y="2018"/>
              <a:chExt cx="1407" cy="696"/>
            </a:xfrm>
          </p:grpSpPr>
          <p:pic>
            <p:nvPicPr>
              <p:cNvPr id="333" name="Picture 22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273" y="2199"/>
                <a:ext cx="908" cy="453"/>
              </a:xfrm>
              <a:prstGeom prst="rect">
                <a:avLst/>
              </a:prstGeom>
              <a:noFill/>
              <a:ln w="9525">
                <a:noFill/>
                <a:miter lim="800000"/>
                <a:headEnd/>
                <a:tailEnd/>
              </a:ln>
            </p:spPr>
          </p:pic>
          <p:pic>
            <p:nvPicPr>
              <p:cNvPr id="334" name="Picture 228" descr="위성"/>
              <p:cNvPicPr>
                <a:picLocks noChangeAspect="1" noChangeArrowheads="1"/>
              </p:cNvPicPr>
              <p:nvPr/>
            </p:nvPicPr>
            <p:blipFill>
              <a:blip r:embed="rId5" cstate="print"/>
              <a:srcRect/>
              <a:stretch>
                <a:fillRect/>
              </a:stretch>
            </p:blipFill>
            <p:spPr bwMode="auto">
              <a:xfrm>
                <a:off x="4771" y="2018"/>
                <a:ext cx="317" cy="222"/>
              </a:xfrm>
              <a:prstGeom prst="rect">
                <a:avLst/>
              </a:prstGeom>
              <a:noFill/>
              <a:ln w="9525">
                <a:noFill/>
                <a:miter lim="800000"/>
                <a:headEnd/>
                <a:tailEnd/>
              </a:ln>
            </p:spPr>
          </p:pic>
          <p:sp>
            <p:nvSpPr>
              <p:cNvPr id="335" name="Freeform 229"/>
              <p:cNvSpPr>
                <a:spLocks noChangeAspect="1"/>
              </p:cNvSpPr>
              <p:nvPr/>
            </p:nvSpPr>
            <p:spPr bwMode="auto">
              <a:xfrm rot="4128489" flipH="1">
                <a:off x="4774" y="2287"/>
                <a:ext cx="182" cy="95"/>
              </a:xfrm>
              <a:custGeom>
                <a:avLst/>
                <a:gdLst>
                  <a:gd name="T0" fmla="*/ 0 w 2880"/>
                  <a:gd name="T1" fmla="*/ 0 h 2456"/>
                  <a:gd name="T2" fmla="*/ 0 w 2880"/>
                  <a:gd name="T3" fmla="*/ 0 h 2456"/>
                  <a:gd name="T4" fmla="*/ 0 w 2880"/>
                  <a:gd name="T5" fmla="*/ 0 h 2456"/>
                  <a:gd name="T6" fmla="*/ 0 w 2880"/>
                  <a:gd name="T7" fmla="*/ 0 h 2456"/>
                  <a:gd name="T8" fmla="*/ 0 w 2880"/>
                  <a:gd name="T9" fmla="*/ 0 h 2456"/>
                  <a:gd name="T10" fmla="*/ 0 w 2880"/>
                  <a:gd name="T11" fmla="*/ 0 h 2456"/>
                  <a:gd name="T12" fmla="*/ 0 w 2880"/>
                  <a:gd name="T13" fmla="*/ 0 h 2456"/>
                  <a:gd name="T14" fmla="*/ 0 w 2880"/>
                  <a:gd name="T15" fmla="*/ 0 h 2456"/>
                  <a:gd name="T16" fmla="*/ 0 w 2880"/>
                  <a:gd name="T17" fmla="*/ 0 h 2456"/>
                  <a:gd name="T18" fmla="*/ 0 w 2880"/>
                  <a:gd name="T19" fmla="*/ 0 h 2456"/>
                  <a:gd name="T20" fmla="*/ 0 w 2880"/>
                  <a:gd name="T21" fmla="*/ 0 h 24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80"/>
                  <a:gd name="T34" fmla="*/ 0 h 2456"/>
                  <a:gd name="T35" fmla="*/ 2880 w 2880"/>
                  <a:gd name="T36" fmla="*/ 2456 h 24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80" h="2456">
                    <a:moveTo>
                      <a:pt x="0" y="2456"/>
                    </a:moveTo>
                    <a:lnTo>
                      <a:pt x="1131" y="1218"/>
                    </a:lnTo>
                    <a:lnTo>
                      <a:pt x="1131" y="1532"/>
                    </a:lnTo>
                    <a:lnTo>
                      <a:pt x="1949" y="648"/>
                    </a:lnTo>
                    <a:lnTo>
                      <a:pt x="1949" y="923"/>
                    </a:lnTo>
                    <a:lnTo>
                      <a:pt x="2880" y="0"/>
                    </a:lnTo>
                    <a:lnTo>
                      <a:pt x="1832" y="1395"/>
                    </a:lnTo>
                    <a:lnTo>
                      <a:pt x="1832" y="1133"/>
                    </a:lnTo>
                    <a:lnTo>
                      <a:pt x="999" y="2024"/>
                    </a:lnTo>
                    <a:lnTo>
                      <a:pt x="999" y="1591"/>
                    </a:lnTo>
                    <a:lnTo>
                      <a:pt x="0" y="2456"/>
                    </a:lnTo>
                    <a:close/>
                  </a:path>
                </a:pathLst>
              </a:custGeom>
              <a:solidFill>
                <a:srgbClr val="0000FF"/>
              </a:solidFill>
              <a:ln w="9525">
                <a:noFill/>
                <a:round/>
                <a:headEnd/>
                <a:tailEnd/>
              </a:ln>
            </p:spPr>
            <p:txBody>
              <a:bodyPr/>
              <a:lstStyle/>
              <a:p>
                <a:endParaRPr lang="zh-CN" altLang="en-US"/>
              </a:p>
            </p:txBody>
          </p:sp>
          <p:pic>
            <p:nvPicPr>
              <p:cNvPr id="336" name="Picture 230" descr="핸폰2"/>
              <p:cNvPicPr>
                <a:picLocks noChangeAspect="1" noChangeArrowheads="1"/>
              </p:cNvPicPr>
              <p:nvPr/>
            </p:nvPicPr>
            <p:blipFill>
              <a:blip r:embed="rId6" cstate="print"/>
              <a:srcRect/>
              <a:stretch>
                <a:fillRect/>
              </a:stretch>
            </p:blipFill>
            <p:spPr bwMode="auto">
              <a:xfrm>
                <a:off x="4682" y="2471"/>
                <a:ext cx="136" cy="243"/>
              </a:xfrm>
              <a:prstGeom prst="rect">
                <a:avLst/>
              </a:prstGeom>
              <a:noFill/>
              <a:ln w="9525">
                <a:noFill/>
                <a:miter lim="800000"/>
                <a:headEnd/>
                <a:tailEnd/>
              </a:ln>
            </p:spPr>
          </p:pic>
          <p:pic>
            <p:nvPicPr>
              <p:cNvPr id="337" name="Picture 231" descr="tv"/>
              <p:cNvPicPr>
                <a:picLocks noChangeAspect="1" noChangeArrowheads="1"/>
              </p:cNvPicPr>
              <p:nvPr/>
            </p:nvPicPr>
            <p:blipFill>
              <a:blip r:embed="rId7" cstate="print"/>
              <a:srcRect/>
              <a:stretch>
                <a:fillRect/>
              </a:stretch>
            </p:blipFill>
            <p:spPr bwMode="auto">
              <a:xfrm>
                <a:off x="4863" y="2516"/>
                <a:ext cx="154" cy="118"/>
              </a:xfrm>
              <a:prstGeom prst="rect">
                <a:avLst/>
              </a:prstGeom>
              <a:noFill/>
              <a:ln w="9525">
                <a:noFill/>
                <a:miter lim="800000"/>
                <a:headEnd/>
                <a:tailEnd/>
              </a:ln>
            </p:spPr>
          </p:pic>
          <p:sp>
            <p:nvSpPr>
              <p:cNvPr id="338" name="Freeform 232"/>
              <p:cNvSpPr>
                <a:spLocks noChangeAspect="1"/>
              </p:cNvSpPr>
              <p:nvPr/>
            </p:nvSpPr>
            <p:spPr bwMode="auto">
              <a:xfrm rot="20770711" flipH="1">
                <a:off x="4364" y="2426"/>
                <a:ext cx="227" cy="119"/>
              </a:xfrm>
              <a:custGeom>
                <a:avLst/>
                <a:gdLst>
                  <a:gd name="T0" fmla="*/ 0 w 2880"/>
                  <a:gd name="T1" fmla="*/ 0 h 2456"/>
                  <a:gd name="T2" fmla="*/ 0 w 2880"/>
                  <a:gd name="T3" fmla="*/ 0 h 2456"/>
                  <a:gd name="T4" fmla="*/ 0 w 2880"/>
                  <a:gd name="T5" fmla="*/ 0 h 2456"/>
                  <a:gd name="T6" fmla="*/ 0 w 2880"/>
                  <a:gd name="T7" fmla="*/ 0 h 2456"/>
                  <a:gd name="T8" fmla="*/ 0 w 2880"/>
                  <a:gd name="T9" fmla="*/ 0 h 2456"/>
                  <a:gd name="T10" fmla="*/ 0 w 2880"/>
                  <a:gd name="T11" fmla="*/ 0 h 2456"/>
                  <a:gd name="T12" fmla="*/ 0 w 2880"/>
                  <a:gd name="T13" fmla="*/ 0 h 2456"/>
                  <a:gd name="T14" fmla="*/ 0 w 2880"/>
                  <a:gd name="T15" fmla="*/ 0 h 2456"/>
                  <a:gd name="T16" fmla="*/ 0 w 2880"/>
                  <a:gd name="T17" fmla="*/ 0 h 2456"/>
                  <a:gd name="T18" fmla="*/ 0 w 2880"/>
                  <a:gd name="T19" fmla="*/ 0 h 2456"/>
                  <a:gd name="T20" fmla="*/ 0 w 2880"/>
                  <a:gd name="T21" fmla="*/ 0 h 24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80"/>
                  <a:gd name="T34" fmla="*/ 0 h 2456"/>
                  <a:gd name="T35" fmla="*/ 2880 w 2880"/>
                  <a:gd name="T36" fmla="*/ 2456 h 24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80" h="2456">
                    <a:moveTo>
                      <a:pt x="0" y="2456"/>
                    </a:moveTo>
                    <a:lnTo>
                      <a:pt x="1131" y="1218"/>
                    </a:lnTo>
                    <a:lnTo>
                      <a:pt x="1131" y="1532"/>
                    </a:lnTo>
                    <a:lnTo>
                      <a:pt x="1949" y="648"/>
                    </a:lnTo>
                    <a:lnTo>
                      <a:pt x="1949" y="923"/>
                    </a:lnTo>
                    <a:lnTo>
                      <a:pt x="2880" y="0"/>
                    </a:lnTo>
                    <a:lnTo>
                      <a:pt x="1832" y="1395"/>
                    </a:lnTo>
                    <a:lnTo>
                      <a:pt x="1832" y="1133"/>
                    </a:lnTo>
                    <a:lnTo>
                      <a:pt x="999" y="2024"/>
                    </a:lnTo>
                    <a:lnTo>
                      <a:pt x="999" y="1591"/>
                    </a:lnTo>
                    <a:lnTo>
                      <a:pt x="0" y="2456"/>
                    </a:lnTo>
                    <a:close/>
                  </a:path>
                </a:pathLst>
              </a:custGeom>
              <a:solidFill>
                <a:srgbClr val="0000FF"/>
              </a:solidFill>
              <a:ln w="9525">
                <a:noFill/>
                <a:round/>
                <a:headEnd/>
                <a:tailEnd/>
              </a:ln>
            </p:spPr>
            <p:txBody>
              <a:bodyPr/>
              <a:lstStyle/>
              <a:p>
                <a:endParaRPr lang="zh-CN" altLang="en-US"/>
              </a:p>
            </p:txBody>
          </p:sp>
          <p:sp>
            <p:nvSpPr>
              <p:cNvPr id="339" name="Freeform 233"/>
              <p:cNvSpPr>
                <a:spLocks noChangeAspect="1"/>
              </p:cNvSpPr>
              <p:nvPr/>
            </p:nvSpPr>
            <p:spPr bwMode="auto">
              <a:xfrm rot="1734205" flipH="1">
                <a:off x="4546" y="2289"/>
                <a:ext cx="181" cy="94"/>
              </a:xfrm>
              <a:custGeom>
                <a:avLst/>
                <a:gdLst>
                  <a:gd name="T0" fmla="*/ 0 w 2880"/>
                  <a:gd name="T1" fmla="*/ 0 h 2456"/>
                  <a:gd name="T2" fmla="*/ 0 w 2880"/>
                  <a:gd name="T3" fmla="*/ 0 h 2456"/>
                  <a:gd name="T4" fmla="*/ 0 w 2880"/>
                  <a:gd name="T5" fmla="*/ 0 h 2456"/>
                  <a:gd name="T6" fmla="*/ 0 w 2880"/>
                  <a:gd name="T7" fmla="*/ 0 h 2456"/>
                  <a:gd name="T8" fmla="*/ 0 w 2880"/>
                  <a:gd name="T9" fmla="*/ 0 h 2456"/>
                  <a:gd name="T10" fmla="*/ 0 w 2880"/>
                  <a:gd name="T11" fmla="*/ 0 h 2456"/>
                  <a:gd name="T12" fmla="*/ 0 w 2880"/>
                  <a:gd name="T13" fmla="*/ 0 h 2456"/>
                  <a:gd name="T14" fmla="*/ 0 w 2880"/>
                  <a:gd name="T15" fmla="*/ 0 h 2456"/>
                  <a:gd name="T16" fmla="*/ 0 w 2880"/>
                  <a:gd name="T17" fmla="*/ 0 h 2456"/>
                  <a:gd name="T18" fmla="*/ 0 w 2880"/>
                  <a:gd name="T19" fmla="*/ 0 h 2456"/>
                  <a:gd name="T20" fmla="*/ 0 w 2880"/>
                  <a:gd name="T21" fmla="*/ 0 h 24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80"/>
                  <a:gd name="T34" fmla="*/ 0 h 2456"/>
                  <a:gd name="T35" fmla="*/ 2880 w 2880"/>
                  <a:gd name="T36" fmla="*/ 2456 h 24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80" h="2456">
                    <a:moveTo>
                      <a:pt x="0" y="2456"/>
                    </a:moveTo>
                    <a:lnTo>
                      <a:pt x="1131" y="1218"/>
                    </a:lnTo>
                    <a:lnTo>
                      <a:pt x="1131" y="1532"/>
                    </a:lnTo>
                    <a:lnTo>
                      <a:pt x="1949" y="648"/>
                    </a:lnTo>
                    <a:lnTo>
                      <a:pt x="1949" y="923"/>
                    </a:lnTo>
                    <a:lnTo>
                      <a:pt x="2880" y="0"/>
                    </a:lnTo>
                    <a:lnTo>
                      <a:pt x="1832" y="1395"/>
                    </a:lnTo>
                    <a:lnTo>
                      <a:pt x="1832" y="1133"/>
                    </a:lnTo>
                    <a:lnTo>
                      <a:pt x="999" y="2024"/>
                    </a:lnTo>
                    <a:lnTo>
                      <a:pt x="999" y="1591"/>
                    </a:lnTo>
                    <a:lnTo>
                      <a:pt x="0" y="2456"/>
                    </a:lnTo>
                    <a:close/>
                  </a:path>
                </a:pathLst>
              </a:custGeom>
              <a:solidFill>
                <a:srgbClr val="0000FF"/>
              </a:solidFill>
              <a:ln w="9525">
                <a:noFill/>
                <a:round/>
                <a:headEnd/>
                <a:tailEnd/>
              </a:ln>
            </p:spPr>
            <p:txBody>
              <a:bodyPr/>
              <a:lstStyle/>
              <a:p>
                <a:endParaRPr lang="zh-CN" altLang="en-US"/>
              </a:p>
            </p:txBody>
          </p:sp>
          <p:pic>
            <p:nvPicPr>
              <p:cNvPr id="340" name="Picture 234" descr="송출기"/>
              <p:cNvPicPr>
                <a:picLocks noChangeAspect="1" noChangeArrowheads="1"/>
              </p:cNvPicPr>
              <p:nvPr/>
            </p:nvPicPr>
            <p:blipFill>
              <a:blip r:embed="rId8" cstate="print"/>
              <a:srcRect/>
              <a:stretch>
                <a:fillRect/>
              </a:stretch>
            </p:blipFill>
            <p:spPr bwMode="auto">
              <a:xfrm>
                <a:off x="4410" y="2153"/>
                <a:ext cx="169" cy="238"/>
              </a:xfrm>
              <a:prstGeom prst="rect">
                <a:avLst/>
              </a:prstGeom>
              <a:noFill/>
              <a:ln w="9525">
                <a:noFill/>
                <a:miter lim="800000"/>
                <a:headEnd/>
                <a:tailEnd/>
              </a:ln>
            </p:spPr>
          </p:pic>
          <p:sp>
            <p:nvSpPr>
              <p:cNvPr id="341" name="Freeform 235"/>
              <p:cNvSpPr>
                <a:spLocks noChangeAspect="1"/>
              </p:cNvSpPr>
              <p:nvPr/>
            </p:nvSpPr>
            <p:spPr bwMode="auto">
              <a:xfrm rot="18539628" flipH="1">
                <a:off x="4630" y="2140"/>
                <a:ext cx="136" cy="71"/>
              </a:xfrm>
              <a:custGeom>
                <a:avLst/>
                <a:gdLst>
                  <a:gd name="T0" fmla="*/ 0 w 2880"/>
                  <a:gd name="T1" fmla="*/ 0 h 2456"/>
                  <a:gd name="T2" fmla="*/ 0 w 2880"/>
                  <a:gd name="T3" fmla="*/ 0 h 2456"/>
                  <a:gd name="T4" fmla="*/ 0 w 2880"/>
                  <a:gd name="T5" fmla="*/ 0 h 2456"/>
                  <a:gd name="T6" fmla="*/ 0 w 2880"/>
                  <a:gd name="T7" fmla="*/ 0 h 2456"/>
                  <a:gd name="T8" fmla="*/ 0 w 2880"/>
                  <a:gd name="T9" fmla="*/ 0 h 2456"/>
                  <a:gd name="T10" fmla="*/ 0 w 2880"/>
                  <a:gd name="T11" fmla="*/ 0 h 2456"/>
                  <a:gd name="T12" fmla="*/ 0 w 2880"/>
                  <a:gd name="T13" fmla="*/ 0 h 2456"/>
                  <a:gd name="T14" fmla="*/ 0 w 2880"/>
                  <a:gd name="T15" fmla="*/ 0 h 2456"/>
                  <a:gd name="T16" fmla="*/ 0 w 2880"/>
                  <a:gd name="T17" fmla="*/ 0 h 2456"/>
                  <a:gd name="T18" fmla="*/ 0 w 2880"/>
                  <a:gd name="T19" fmla="*/ 0 h 2456"/>
                  <a:gd name="T20" fmla="*/ 0 w 2880"/>
                  <a:gd name="T21" fmla="*/ 0 h 24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80"/>
                  <a:gd name="T34" fmla="*/ 0 h 2456"/>
                  <a:gd name="T35" fmla="*/ 2880 w 2880"/>
                  <a:gd name="T36" fmla="*/ 2456 h 24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80" h="2456">
                    <a:moveTo>
                      <a:pt x="0" y="2456"/>
                    </a:moveTo>
                    <a:lnTo>
                      <a:pt x="1131" y="1218"/>
                    </a:lnTo>
                    <a:lnTo>
                      <a:pt x="1131" y="1532"/>
                    </a:lnTo>
                    <a:lnTo>
                      <a:pt x="1949" y="648"/>
                    </a:lnTo>
                    <a:lnTo>
                      <a:pt x="1949" y="923"/>
                    </a:lnTo>
                    <a:lnTo>
                      <a:pt x="2880" y="0"/>
                    </a:lnTo>
                    <a:lnTo>
                      <a:pt x="1832" y="1395"/>
                    </a:lnTo>
                    <a:lnTo>
                      <a:pt x="1832" y="1133"/>
                    </a:lnTo>
                    <a:lnTo>
                      <a:pt x="999" y="2024"/>
                    </a:lnTo>
                    <a:lnTo>
                      <a:pt x="999" y="1591"/>
                    </a:lnTo>
                    <a:lnTo>
                      <a:pt x="0" y="2456"/>
                    </a:lnTo>
                    <a:close/>
                  </a:path>
                </a:pathLst>
              </a:custGeom>
              <a:solidFill>
                <a:srgbClr val="0000FF"/>
              </a:solidFill>
              <a:ln w="9525">
                <a:noFill/>
                <a:round/>
                <a:headEnd/>
                <a:tailEnd/>
              </a:ln>
            </p:spPr>
            <p:txBody>
              <a:bodyPr/>
              <a:lstStyle/>
              <a:p>
                <a:endParaRPr lang="zh-CN" altLang="en-US"/>
              </a:p>
            </p:txBody>
          </p:sp>
          <p:sp>
            <p:nvSpPr>
              <p:cNvPr id="342" name="Text Box 236"/>
              <p:cNvSpPr txBox="1">
                <a:spLocks noChangeArrowheads="1"/>
              </p:cNvSpPr>
              <p:nvPr/>
            </p:nvSpPr>
            <p:spPr bwMode="auto">
              <a:xfrm>
                <a:off x="5045" y="2335"/>
                <a:ext cx="635" cy="151"/>
              </a:xfrm>
              <a:prstGeom prst="rect">
                <a:avLst/>
              </a:prstGeom>
              <a:noFill/>
              <a:ln w="9525">
                <a:noFill/>
                <a:miter lim="800000"/>
                <a:headEnd/>
                <a:tailEnd/>
              </a:ln>
            </p:spPr>
            <p:txBody>
              <a:bodyPr anchor="ctr"/>
              <a:lstStyle/>
              <a:p>
                <a:pPr algn="ctr" eaLnBrk="0" hangingPunct="0"/>
                <a:r>
                  <a:rPr lang="en-US" altLang="ko-KR" sz="1600" b="1" dirty="0">
                    <a:solidFill>
                      <a:srgbClr val="FFFFFF"/>
                    </a:solidFill>
                    <a:ea typeface="휴먼옛체"/>
                    <a:cs typeface="휴먼옛체"/>
                  </a:rPr>
                  <a:t>DMB</a:t>
                </a:r>
              </a:p>
            </p:txBody>
          </p:sp>
        </p:grpSp>
        <p:grpSp>
          <p:nvGrpSpPr>
            <p:cNvPr id="69" name="Group 237"/>
            <p:cNvGrpSpPr>
              <a:grpSpLocks/>
            </p:cNvGrpSpPr>
            <p:nvPr/>
          </p:nvGrpSpPr>
          <p:grpSpPr bwMode="auto">
            <a:xfrm>
              <a:off x="2146" y="1792"/>
              <a:ext cx="273" cy="128"/>
              <a:chOff x="785" y="1251"/>
              <a:chExt cx="305" cy="176"/>
            </a:xfrm>
          </p:grpSpPr>
          <p:sp>
            <p:nvSpPr>
              <p:cNvPr id="308" name="Oval 238"/>
              <p:cNvSpPr>
                <a:spLocks noChangeArrowheads="1"/>
              </p:cNvSpPr>
              <p:nvPr/>
            </p:nvSpPr>
            <p:spPr bwMode="auto">
              <a:xfrm>
                <a:off x="786" y="1324"/>
                <a:ext cx="304" cy="103"/>
              </a:xfrm>
              <a:prstGeom prst="ellipse">
                <a:avLst/>
              </a:prstGeom>
              <a:solidFill>
                <a:srgbClr val="0078AA"/>
              </a:solidFill>
              <a:ln w="3175">
                <a:solidFill>
                  <a:srgbClr val="AAE6FF"/>
                </a:solidFill>
                <a:round/>
                <a:headEnd/>
                <a:tailEnd/>
              </a:ln>
            </p:spPr>
            <p:txBody>
              <a:bodyPr/>
              <a:lstStyle/>
              <a:p>
                <a:endParaRPr lang="zh-CN" altLang="zh-CN"/>
              </a:p>
            </p:txBody>
          </p:sp>
          <p:sp>
            <p:nvSpPr>
              <p:cNvPr id="309" name="Rectangle 239"/>
              <p:cNvSpPr>
                <a:spLocks noChangeArrowheads="1"/>
              </p:cNvSpPr>
              <p:nvPr/>
            </p:nvSpPr>
            <p:spPr bwMode="auto">
              <a:xfrm>
                <a:off x="785" y="1303"/>
                <a:ext cx="304" cy="74"/>
              </a:xfrm>
              <a:prstGeom prst="rect">
                <a:avLst/>
              </a:prstGeom>
              <a:solidFill>
                <a:srgbClr val="0078AA"/>
              </a:solidFill>
              <a:ln w="9525">
                <a:noFill/>
                <a:miter lim="800000"/>
                <a:headEnd/>
                <a:tailEnd/>
              </a:ln>
            </p:spPr>
            <p:txBody>
              <a:bodyPr/>
              <a:lstStyle/>
              <a:p>
                <a:endParaRPr lang="zh-CN" altLang="zh-CN"/>
              </a:p>
            </p:txBody>
          </p:sp>
          <p:sp>
            <p:nvSpPr>
              <p:cNvPr id="310" name="Rectangle 240"/>
              <p:cNvSpPr>
                <a:spLocks noChangeArrowheads="1"/>
              </p:cNvSpPr>
              <p:nvPr/>
            </p:nvSpPr>
            <p:spPr bwMode="auto">
              <a:xfrm>
                <a:off x="785" y="1303"/>
                <a:ext cx="304" cy="74"/>
              </a:xfrm>
              <a:prstGeom prst="rect">
                <a:avLst/>
              </a:prstGeom>
              <a:solidFill>
                <a:srgbClr val="0078AA"/>
              </a:solidFill>
              <a:ln w="9525">
                <a:noFill/>
                <a:miter lim="800000"/>
                <a:headEnd/>
                <a:tailEnd/>
              </a:ln>
            </p:spPr>
            <p:txBody>
              <a:bodyPr/>
              <a:lstStyle/>
              <a:p>
                <a:endParaRPr lang="zh-CN" altLang="zh-CN"/>
              </a:p>
            </p:txBody>
          </p:sp>
          <p:sp>
            <p:nvSpPr>
              <p:cNvPr id="311" name="Oval 241"/>
              <p:cNvSpPr>
                <a:spLocks noChangeArrowheads="1"/>
              </p:cNvSpPr>
              <p:nvPr/>
            </p:nvSpPr>
            <p:spPr bwMode="auto">
              <a:xfrm>
                <a:off x="786" y="1251"/>
                <a:ext cx="304" cy="103"/>
              </a:xfrm>
              <a:prstGeom prst="ellipse">
                <a:avLst/>
              </a:prstGeom>
              <a:solidFill>
                <a:srgbClr val="00B4FF"/>
              </a:solidFill>
              <a:ln w="3175">
                <a:solidFill>
                  <a:srgbClr val="AAE6FF"/>
                </a:solidFill>
                <a:round/>
                <a:headEnd/>
                <a:tailEnd/>
              </a:ln>
            </p:spPr>
            <p:txBody>
              <a:bodyPr/>
              <a:lstStyle/>
              <a:p>
                <a:endParaRPr lang="zh-CN" altLang="zh-CN"/>
              </a:p>
            </p:txBody>
          </p:sp>
          <p:grpSp>
            <p:nvGrpSpPr>
              <p:cNvPr id="312" name="Group 242"/>
              <p:cNvGrpSpPr>
                <a:grpSpLocks/>
              </p:cNvGrpSpPr>
              <p:nvPr/>
            </p:nvGrpSpPr>
            <p:grpSpPr bwMode="auto">
              <a:xfrm>
                <a:off x="831" y="1263"/>
                <a:ext cx="212" cy="79"/>
                <a:chOff x="831" y="1263"/>
                <a:chExt cx="212" cy="79"/>
              </a:xfrm>
            </p:grpSpPr>
            <p:grpSp>
              <p:nvGrpSpPr>
                <p:cNvPr id="315" name="Group 243"/>
                <p:cNvGrpSpPr>
                  <a:grpSpLocks/>
                </p:cNvGrpSpPr>
                <p:nvPr/>
              </p:nvGrpSpPr>
              <p:grpSpPr bwMode="auto">
                <a:xfrm>
                  <a:off x="831" y="1263"/>
                  <a:ext cx="210" cy="77"/>
                  <a:chOff x="831" y="1263"/>
                  <a:chExt cx="210" cy="77"/>
                </a:xfrm>
              </p:grpSpPr>
              <p:sp>
                <p:nvSpPr>
                  <p:cNvPr id="325" name="Freeform 244"/>
                  <p:cNvSpPr>
                    <a:spLocks/>
                  </p:cNvSpPr>
                  <p:nvPr/>
                </p:nvSpPr>
                <p:spPr bwMode="auto">
                  <a:xfrm>
                    <a:off x="941" y="1264"/>
                    <a:ext cx="100" cy="33"/>
                  </a:xfrm>
                  <a:custGeom>
                    <a:avLst/>
                    <a:gdLst>
                      <a:gd name="T0" fmla="*/ 0 w 201"/>
                      <a:gd name="T1" fmla="*/ 4 h 65"/>
                      <a:gd name="T2" fmla="*/ 2 w 201"/>
                      <a:gd name="T3" fmla="*/ 5 h 65"/>
                      <a:gd name="T4" fmla="*/ 9 w 201"/>
                      <a:gd name="T5" fmla="*/ 2 h 65"/>
                      <a:gd name="T6" fmla="*/ 12 w 201"/>
                      <a:gd name="T7" fmla="*/ 3 h 65"/>
                      <a:gd name="T8" fmla="*/ 10 w 201"/>
                      <a:gd name="T9" fmla="*/ 0 h 65"/>
                      <a:gd name="T10" fmla="*/ 3 w 201"/>
                      <a:gd name="T11" fmla="*/ 0 h 65"/>
                      <a:gd name="T12" fmla="*/ 6 w 201"/>
                      <a:gd name="T13" fmla="*/ 1 h 65"/>
                      <a:gd name="T14" fmla="*/ 0 w 201"/>
                      <a:gd name="T15" fmla="*/ 4 h 6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5"/>
                      <a:gd name="T26" fmla="*/ 201 w 20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5">
                        <a:moveTo>
                          <a:pt x="0" y="52"/>
                        </a:moveTo>
                        <a:lnTo>
                          <a:pt x="45" y="65"/>
                        </a:lnTo>
                        <a:lnTo>
                          <a:pt x="153" y="22"/>
                        </a:lnTo>
                        <a:lnTo>
                          <a:pt x="201" y="36"/>
                        </a:lnTo>
                        <a:lnTo>
                          <a:pt x="175" y="0"/>
                        </a:lnTo>
                        <a:lnTo>
                          <a:pt x="49" y="0"/>
                        </a:lnTo>
                        <a:lnTo>
                          <a:pt x="100" y="10"/>
                        </a:lnTo>
                        <a:lnTo>
                          <a:pt x="0" y="52"/>
                        </a:lnTo>
                        <a:close/>
                      </a:path>
                    </a:pathLst>
                  </a:custGeom>
                  <a:solidFill>
                    <a:srgbClr val="000000"/>
                  </a:solidFill>
                  <a:ln w="9525">
                    <a:noFill/>
                    <a:round/>
                    <a:headEnd/>
                    <a:tailEnd/>
                  </a:ln>
                </p:spPr>
                <p:txBody>
                  <a:bodyPr/>
                  <a:lstStyle/>
                  <a:p>
                    <a:endParaRPr lang="zh-CN" altLang="en-US"/>
                  </a:p>
                </p:txBody>
              </p:sp>
              <p:sp>
                <p:nvSpPr>
                  <p:cNvPr id="326" name="Freeform 245"/>
                  <p:cNvSpPr>
                    <a:spLocks/>
                  </p:cNvSpPr>
                  <p:nvPr/>
                </p:nvSpPr>
                <p:spPr bwMode="auto">
                  <a:xfrm>
                    <a:off x="941" y="1264"/>
                    <a:ext cx="100" cy="33"/>
                  </a:xfrm>
                  <a:custGeom>
                    <a:avLst/>
                    <a:gdLst>
                      <a:gd name="T0" fmla="*/ 0 w 201"/>
                      <a:gd name="T1" fmla="*/ 4 h 65"/>
                      <a:gd name="T2" fmla="*/ 2 w 201"/>
                      <a:gd name="T3" fmla="*/ 5 h 65"/>
                      <a:gd name="T4" fmla="*/ 9 w 201"/>
                      <a:gd name="T5" fmla="*/ 2 h 65"/>
                      <a:gd name="T6" fmla="*/ 12 w 201"/>
                      <a:gd name="T7" fmla="*/ 3 h 65"/>
                      <a:gd name="T8" fmla="*/ 10 w 201"/>
                      <a:gd name="T9" fmla="*/ 0 h 65"/>
                      <a:gd name="T10" fmla="*/ 3 w 201"/>
                      <a:gd name="T11" fmla="*/ 0 h 65"/>
                      <a:gd name="T12" fmla="*/ 6 w 201"/>
                      <a:gd name="T13" fmla="*/ 1 h 65"/>
                      <a:gd name="T14" fmla="*/ 0 w 201"/>
                      <a:gd name="T15" fmla="*/ 4 h 6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5"/>
                      <a:gd name="T26" fmla="*/ 201 w 20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5">
                        <a:moveTo>
                          <a:pt x="0" y="52"/>
                        </a:moveTo>
                        <a:lnTo>
                          <a:pt x="45" y="65"/>
                        </a:lnTo>
                        <a:lnTo>
                          <a:pt x="153" y="22"/>
                        </a:lnTo>
                        <a:lnTo>
                          <a:pt x="201" y="36"/>
                        </a:lnTo>
                        <a:lnTo>
                          <a:pt x="175" y="0"/>
                        </a:lnTo>
                        <a:lnTo>
                          <a:pt x="49" y="0"/>
                        </a:lnTo>
                        <a:lnTo>
                          <a:pt x="100" y="10"/>
                        </a:lnTo>
                        <a:lnTo>
                          <a:pt x="0" y="52"/>
                        </a:lnTo>
                        <a:close/>
                      </a:path>
                    </a:pathLst>
                  </a:custGeom>
                  <a:solidFill>
                    <a:srgbClr val="000000"/>
                  </a:solidFill>
                  <a:ln w="9525">
                    <a:noFill/>
                    <a:round/>
                    <a:headEnd/>
                    <a:tailEnd/>
                  </a:ln>
                </p:spPr>
                <p:txBody>
                  <a:bodyPr/>
                  <a:lstStyle/>
                  <a:p>
                    <a:endParaRPr lang="zh-CN" altLang="en-US"/>
                  </a:p>
                </p:txBody>
              </p:sp>
              <p:sp>
                <p:nvSpPr>
                  <p:cNvPr id="327" name="Freeform 246"/>
                  <p:cNvSpPr>
                    <a:spLocks/>
                  </p:cNvSpPr>
                  <p:nvPr/>
                </p:nvSpPr>
                <p:spPr bwMode="auto">
                  <a:xfrm>
                    <a:off x="831" y="1303"/>
                    <a:ext cx="101" cy="35"/>
                  </a:xfrm>
                  <a:custGeom>
                    <a:avLst/>
                    <a:gdLst>
                      <a:gd name="T0" fmla="*/ 13 w 201"/>
                      <a:gd name="T1" fmla="*/ 1 h 68"/>
                      <a:gd name="T2" fmla="*/ 10 w 201"/>
                      <a:gd name="T3" fmla="*/ 0 h 68"/>
                      <a:gd name="T4" fmla="*/ 4 w 201"/>
                      <a:gd name="T5" fmla="*/ 3 h 68"/>
                      <a:gd name="T6" fmla="*/ 0 w 201"/>
                      <a:gd name="T7" fmla="*/ 2 h 68"/>
                      <a:gd name="T8" fmla="*/ 2 w 201"/>
                      <a:gd name="T9" fmla="*/ 5 h 68"/>
                      <a:gd name="T10" fmla="*/ 10 w 201"/>
                      <a:gd name="T11" fmla="*/ 5 h 68"/>
                      <a:gd name="T12" fmla="*/ 7 w 201"/>
                      <a:gd name="T13" fmla="*/ 4 h 68"/>
                      <a:gd name="T14" fmla="*/ 13 w 201"/>
                      <a:gd name="T15" fmla="*/ 1 h 68"/>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8"/>
                      <a:gd name="T26" fmla="*/ 201 w 201"/>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8">
                        <a:moveTo>
                          <a:pt x="201" y="13"/>
                        </a:moveTo>
                        <a:lnTo>
                          <a:pt x="157" y="0"/>
                        </a:lnTo>
                        <a:lnTo>
                          <a:pt x="52" y="42"/>
                        </a:lnTo>
                        <a:lnTo>
                          <a:pt x="0" y="29"/>
                        </a:lnTo>
                        <a:lnTo>
                          <a:pt x="26" y="68"/>
                        </a:lnTo>
                        <a:lnTo>
                          <a:pt x="157" y="68"/>
                        </a:lnTo>
                        <a:lnTo>
                          <a:pt x="101" y="54"/>
                        </a:lnTo>
                        <a:lnTo>
                          <a:pt x="201" y="13"/>
                        </a:lnTo>
                        <a:close/>
                      </a:path>
                    </a:pathLst>
                  </a:custGeom>
                  <a:solidFill>
                    <a:srgbClr val="000000"/>
                  </a:solidFill>
                  <a:ln w="9525">
                    <a:noFill/>
                    <a:round/>
                    <a:headEnd/>
                    <a:tailEnd/>
                  </a:ln>
                </p:spPr>
                <p:txBody>
                  <a:bodyPr/>
                  <a:lstStyle/>
                  <a:p>
                    <a:endParaRPr lang="zh-CN" altLang="en-US"/>
                  </a:p>
                </p:txBody>
              </p:sp>
              <p:sp>
                <p:nvSpPr>
                  <p:cNvPr id="328" name="Freeform 247"/>
                  <p:cNvSpPr>
                    <a:spLocks/>
                  </p:cNvSpPr>
                  <p:nvPr/>
                </p:nvSpPr>
                <p:spPr bwMode="auto">
                  <a:xfrm>
                    <a:off x="831" y="1303"/>
                    <a:ext cx="101" cy="35"/>
                  </a:xfrm>
                  <a:custGeom>
                    <a:avLst/>
                    <a:gdLst>
                      <a:gd name="T0" fmla="*/ 13 w 201"/>
                      <a:gd name="T1" fmla="*/ 1 h 68"/>
                      <a:gd name="T2" fmla="*/ 10 w 201"/>
                      <a:gd name="T3" fmla="*/ 0 h 68"/>
                      <a:gd name="T4" fmla="*/ 4 w 201"/>
                      <a:gd name="T5" fmla="*/ 3 h 68"/>
                      <a:gd name="T6" fmla="*/ 0 w 201"/>
                      <a:gd name="T7" fmla="*/ 2 h 68"/>
                      <a:gd name="T8" fmla="*/ 2 w 201"/>
                      <a:gd name="T9" fmla="*/ 5 h 68"/>
                      <a:gd name="T10" fmla="*/ 10 w 201"/>
                      <a:gd name="T11" fmla="*/ 5 h 68"/>
                      <a:gd name="T12" fmla="*/ 7 w 201"/>
                      <a:gd name="T13" fmla="*/ 4 h 68"/>
                      <a:gd name="T14" fmla="*/ 13 w 201"/>
                      <a:gd name="T15" fmla="*/ 1 h 68"/>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8"/>
                      <a:gd name="T26" fmla="*/ 201 w 201"/>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8">
                        <a:moveTo>
                          <a:pt x="201" y="13"/>
                        </a:moveTo>
                        <a:lnTo>
                          <a:pt x="157" y="0"/>
                        </a:lnTo>
                        <a:lnTo>
                          <a:pt x="52" y="42"/>
                        </a:lnTo>
                        <a:lnTo>
                          <a:pt x="0" y="29"/>
                        </a:lnTo>
                        <a:lnTo>
                          <a:pt x="26" y="68"/>
                        </a:lnTo>
                        <a:lnTo>
                          <a:pt x="157" y="68"/>
                        </a:lnTo>
                        <a:lnTo>
                          <a:pt x="101" y="54"/>
                        </a:lnTo>
                        <a:lnTo>
                          <a:pt x="201" y="13"/>
                        </a:lnTo>
                        <a:close/>
                      </a:path>
                    </a:pathLst>
                  </a:custGeom>
                  <a:solidFill>
                    <a:srgbClr val="000000"/>
                  </a:solidFill>
                  <a:ln w="9525">
                    <a:noFill/>
                    <a:round/>
                    <a:headEnd/>
                    <a:tailEnd/>
                  </a:ln>
                </p:spPr>
                <p:txBody>
                  <a:bodyPr/>
                  <a:lstStyle/>
                  <a:p>
                    <a:endParaRPr lang="zh-CN" altLang="en-US"/>
                  </a:p>
                </p:txBody>
              </p:sp>
              <p:sp>
                <p:nvSpPr>
                  <p:cNvPr id="329" name="Freeform 248"/>
                  <p:cNvSpPr>
                    <a:spLocks/>
                  </p:cNvSpPr>
                  <p:nvPr/>
                </p:nvSpPr>
                <p:spPr bwMode="auto">
                  <a:xfrm>
                    <a:off x="837" y="1263"/>
                    <a:ext cx="100" cy="32"/>
                  </a:xfrm>
                  <a:custGeom>
                    <a:avLst/>
                    <a:gdLst>
                      <a:gd name="T0" fmla="*/ 0 w 200"/>
                      <a:gd name="T1" fmla="*/ 0 h 66"/>
                      <a:gd name="T2" fmla="*/ 3 w 200"/>
                      <a:gd name="T3" fmla="*/ 0 h 66"/>
                      <a:gd name="T4" fmla="*/ 10 w 200"/>
                      <a:gd name="T5" fmla="*/ 2 h 66"/>
                      <a:gd name="T6" fmla="*/ 13 w 200"/>
                      <a:gd name="T7" fmla="*/ 1 h 66"/>
                      <a:gd name="T8" fmla="*/ 11 w 200"/>
                      <a:gd name="T9" fmla="*/ 4 h 66"/>
                      <a:gd name="T10" fmla="*/ 3 w 200"/>
                      <a:gd name="T11" fmla="*/ 4 h 66"/>
                      <a:gd name="T12" fmla="*/ 6 w 200"/>
                      <a:gd name="T13" fmla="*/ 3 h 66"/>
                      <a:gd name="T14" fmla="*/ 0 w 200"/>
                      <a:gd name="T15" fmla="*/ 0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0" y="14"/>
                        </a:moveTo>
                        <a:lnTo>
                          <a:pt x="44" y="0"/>
                        </a:lnTo>
                        <a:lnTo>
                          <a:pt x="152" y="40"/>
                        </a:lnTo>
                        <a:lnTo>
                          <a:pt x="200" y="30"/>
                        </a:lnTo>
                        <a:lnTo>
                          <a:pt x="174" y="66"/>
                        </a:lnTo>
                        <a:lnTo>
                          <a:pt x="47" y="66"/>
                        </a:lnTo>
                        <a:lnTo>
                          <a:pt x="100" y="56"/>
                        </a:lnTo>
                        <a:lnTo>
                          <a:pt x="0" y="14"/>
                        </a:lnTo>
                        <a:close/>
                      </a:path>
                    </a:pathLst>
                  </a:custGeom>
                  <a:solidFill>
                    <a:srgbClr val="000000"/>
                  </a:solidFill>
                  <a:ln w="9525">
                    <a:noFill/>
                    <a:round/>
                    <a:headEnd/>
                    <a:tailEnd/>
                  </a:ln>
                </p:spPr>
                <p:txBody>
                  <a:bodyPr/>
                  <a:lstStyle/>
                  <a:p>
                    <a:endParaRPr lang="zh-CN" altLang="en-US"/>
                  </a:p>
                </p:txBody>
              </p:sp>
              <p:sp>
                <p:nvSpPr>
                  <p:cNvPr id="330" name="Freeform 249"/>
                  <p:cNvSpPr>
                    <a:spLocks/>
                  </p:cNvSpPr>
                  <p:nvPr/>
                </p:nvSpPr>
                <p:spPr bwMode="auto">
                  <a:xfrm>
                    <a:off x="837" y="1263"/>
                    <a:ext cx="100" cy="32"/>
                  </a:xfrm>
                  <a:custGeom>
                    <a:avLst/>
                    <a:gdLst>
                      <a:gd name="T0" fmla="*/ 0 w 200"/>
                      <a:gd name="T1" fmla="*/ 0 h 66"/>
                      <a:gd name="T2" fmla="*/ 3 w 200"/>
                      <a:gd name="T3" fmla="*/ 0 h 66"/>
                      <a:gd name="T4" fmla="*/ 10 w 200"/>
                      <a:gd name="T5" fmla="*/ 2 h 66"/>
                      <a:gd name="T6" fmla="*/ 13 w 200"/>
                      <a:gd name="T7" fmla="*/ 1 h 66"/>
                      <a:gd name="T8" fmla="*/ 11 w 200"/>
                      <a:gd name="T9" fmla="*/ 4 h 66"/>
                      <a:gd name="T10" fmla="*/ 3 w 200"/>
                      <a:gd name="T11" fmla="*/ 4 h 66"/>
                      <a:gd name="T12" fmla="*/ 6 w 200"/>
                      <a:gd name="T13" fmla="*/ 3 h 66"/>
                      <a:gd name="T14" fmla="*/ 0 w 200"/>
                      <a:gd name="T15" fmla="*/ 0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0" y="14"/>
                        </a:moveTo>
                        <a:lnTo>
                          <a:pt x="44" y="0"/>
                        </a:lnTo>
                        <a:lnTo>
                          <a:pt x="152" y="40"/>
                        </a:lnTo>
                        <a:lnTo>
                          <a:pt x="200" y="30"/>
                        </a:lnTo>
                        <a:lnTo>
                          <a:pt x="174" y="66"/>
                        </a:lnTo>
                        <a:lnTo>
                          <a:pt x="47" y="66"/>
                        </a:lnTo>
                        <a:lnTo>
                          <a:pt x="100" y="56"/>
                        </a:lnTo>
                        <a:lnTo>
                          <a:pt x="0" y="14"/>
                        </a:lnTo>
                        <a:close/>
                      </a:path>
                    </a:pathLst>
                  </a:custGeom>
                  <a:solidFill>
                    <a:srgbClr val="000000"/>
                  </a:solidFill>
                  <a:ln w="9525">
                    <a:noFill/>
                    <a:round/>
                    <a:headEnd/>
                    <a:tailEnd/>
                  </a:ln>
                </p:spPr>
                <p:txBody>
                  <a:bodyPr/>
                  <a:lstStyle/>
                  <a:p>
                    <a:endParaRPr lang="zh-CN" altLang="en-US"/>
                  </a:p>
                </p:txBody>
              </p:sp>
              <p:sp>
                <p:nvSpPr>
                  <p:cNvPr id="331" name="Freeform 250"/>
                  <p:cNvSpPr>
                    <a:spLocks/>
                  </p:cNvSpPr>
                  <p:nvPr/>
                </p:nvSpPr>
                <p:spPr bwMode="auto">
                  <a:xfrm>
                    <a:off x="937" y="1307"/>
                    <a:ext cx="100" cy="33"/>
                  </a:xfrm>
                  <a:custGeom>
                    <a:avLst/>
                    <a:gdLst>
                      <a:gd name="T0" fmla="*/ 13 w 200"/>
                      <a:gd name="T1" fmla="*/ 3 h 67"/>
                      <a:gd name="T2" fmla="*/ 10 w 200"/>
                      <a:gd name="T3" fmla="*/ 4 h 67"/>
                      <a:gd name="T4" fmla="*/ 3 w 200"/>
                      <a:gd name="T5" fmla="*/ 1 h 67"/>
                      <a:gd name="T6" fmla="*/ 0 w 200"/>
                      <a:gd name="T7" fmla="*/ 2 h 67"/>
                      <a:gd name="T8" fmla="*/ 2 w 200"/>
                      <a:gd name="T9" fmla="*/ 0 h 67"/>
                      <a:gd name="T10" fmla="*/ 10 w 200"/>
                      <a:gd name="T11" fmla="*/ 0 h 67"/>
                      <a:gd name="T12" fmla="*/ 6 w 200"/>
                      <a:gd name="T13" fmla="*/ 0 h 67"/>
                      <a:gd name="T14" fmla="*/ 13 w 200"/>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7"/>
                      <a:gd name="T26" fmla="*/ 200 w 20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7">
                        <a:moveTo>
                          <a:pt x="200" y="52"/>
                        </a:moveTo>
                        <a:lnTo>
                          <a:pt x="157" y="67"/>
                        </a:lnTo>
                        <a:lnTo>
                          <a:pt x="52" y="23"/>
                        </a:lnTo>
                        <a:lnTo>
                          <a:pt x="0" y="36"/>
                        </a:lnTo>
                        <a:lnTo>
                          <a:pt x="26" y="0"/>
                        </a:lnTo>
                        <a:lnTo>
                          <a:pt x="157" y="0"/>
                        </a:lnTo>
                        <a:lnTo>
                          <a:pt x="101" y="12"/>
                        </a:lnTo>
                        <a:lnTo>
                          <a:pt x="200" y="52"/>
                        </a:lnTo>
                        <a:close/>
                      </a:path>
                    </a:pathLst>
                  </a:custGeom>
                  <a:solidFill>
                    <a:srgbClr val="000000"/>
                  </a:solidFill>
                  <a:ln w="9525">
                    <a:noFill/>
                    <a:round/>
                    <a:headEnd/>
                    <a:tailEnd/>
                  </a:ln>
                </p:spPr>
                <p:txBody>
                  <a:bodyPr/>
                  <a:lstStyle/>
                  <a:p>
                    <a:endParaRPr lang="zh-CN" altLang="en-US"/>
                  </a:p>
                </p:txBody>
              </p:sp>
              <p:sp>
                <p:nvSpPr>
                  <p:cNvPr id="332" name="Freeform 251"/>
                  <p:cNvSpPr>
                    <a:spLocks/>
                  </p:cNvSpPr>
                  <p:nvPr/>
                </p:nvSpPr>
                <p:spPr bwMode="auto">
                  <a:xfrm>
                    <a:off x="937" y="1307"/>
                    <a:ext cx="100" cy="33"/>
                  </a:xfrm>
                  <a:custGeom>
                    <a:avLst/>
                    <a:gdLst>
                      <a:gd name="T0" fmla="*/ 13 w 200"/>
                      <a:gd name="T1" fmla="*/ 3 h 67"/>
                      <a:gd name="T2" fmla="*/ 10 w 200"/>
                      <a:gd name="T3" fmla="*/ 4 h 67"/>
                      <a:gd name="T4" fmla="*/ 3 w 200"/>
                      <a:gd name="T5" fmla="*/ 1 h 67"/>
                      <a:gd name="T6" fmla="*/ 0 w 200"/>
                      <a:gd name="T7" fmla="*/ 2 h 67"/>
                      <a:gd name="T8" fmla="*/ 2 w 200"/>
                      <a:gd name="T9" fmla="*/ 0 h 67"/>
                      <a:gd name="T10" fmla="*/ 10 w 200"/>
                      <a:gd name="T11" fmla="*/ 0 h 67"/>
                      <a:gd name="T12" fmla="*/ 6 w 200"/>
                      <a:gd name="T13" fmla="*/ 0 h 67"/>
                      <a:gd name="T14" fmla="*/ 13 w 200"/>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7"/>
                      <a:gd name="T26" fmla="*/ 200 w 20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7">
                        <a:moveTo>
                          <a:pt x="200" y="52"/>
                        </a:moveTo>
                        <a:lnTo>
                          <a:pt x="157" y="67"/>
                        </a:lnTo>
                        <a:lnTo>
                          <a:pt x="52" y="23"/>
                        </a:lnTo>
                        <a:lnTo>
                          <a:pt x="0" y="36"/>
                        </a:lnTo>
                        <a:lnTo>
                          <a:pt x="26" y="0"/>
                        </a:lnTo>
                        <a:lnTo>
                          <a:pt x="157" y="0"/>
                        </a:lnTo>
                        <a:lnTo>
                          <a:pt x="101" y="12"/>
                        </a:lnTo>
                        <a:lnTo>
                          <a:pt x="200" y="52"/>
                        </a:lnTo>
                        <a:close/>
                      </a:path>
                    </a:pathLst>
                  </a:custGeom>
                  <a:solidFill>
                    <a:srgbClr val="000000"/>
                  </a:solidFill>
                  <a:ln w="9525">
                    <a:noFill/>
                    <a:round/>
                    <a:headEnd/>
                    <a:tailEnd/>
                  </a:ln>
                </p:spPr>
                <p:txBody>
                  <a:bodyPr/>
                  <a:lstStyle/>
                  <a:p>
                    <a:endParaRPr lang="zh-CN" altLang="en-US"/>
                  </a:p>
                </p:txBody>
              </p:sp>
            </p:grpSp>
            <p:grpSp>
              <p:nvGrpSpPr>
                <p:cNvPr id="316" name="Group 252"/>
                <p:cNvGrpSpPr>
                  <a:grpSpLocks/>
                </p:cNvGrpSpPr>
                <p:nvPr/>
              </p:nvGrpSpPr>
              <p:grpSpPr bwMode="auto">
                <a:xfrm>
                  <a:off x="833" y="1264"/>
                  <a:ext cx="210" cy="78"/>
                  <a:chOff x="833" y="1264"/>
                  <a:chExt cx="210" cy="78"/>
                </a:xfrm>
              </p:grpSpPr>
              <p:sp>
                <p:nvSpPr>
                  <p:cNvPr id="317" name="Freeform 253"/>
                  <p:cNvSpPr>
                    <a:spLocks/>
                  </p:cNvSpPr>
                  <p:nvPr/>
                </p:nvSpPr>
                <p:spPr bwMode="auto">
                  <a:xfrm>
                    <a:off x="942" y="1266"/>
                    <a:ext cx="101" cy="33"/>
                  </a:xfrm>
                  <a:custGeom>
                    <a:avLst/>
                    <a:gdLst>
                      <a:gd name="T0" fmla="*/ 0 w 202"/>
                      <a:gd name="T1" fmla="*/ 3 h 67"/>
                      <a:gd name="T2" fmla="*/ 3 w 202"/>
                      <a:gd name="T3" fmla="*/ 4 h 67"/>
                      <a:gd name="T4" fmla="*/ 10 w 202"/>
                      <a:gd name="T5" fmla="*/ 1 h 67"/>
                      <a:gd name="T6" fmla="*/ 13 w 202"/>
                      <a:gd name="T7" fmla="*/ 2 h 67"/>
                      <a:gd name="T8" fmla="*/ 11 w 202"/>
                      <a:gd name="T9" fmla="*/ 0 h 67"/>
                      <a:gd name="T10" fmla="*/ 3 w 202"/>
                      <a:gd name="T11" fmla="*/ 0 h 67"/>
                      <a:gd name="T12" fmla="*/ 6 w 202"/>
                      <a:gd name="T13" fmla="*/ 0 h 67"/>
                      <a:gd name="T14" fmla="*/ 0 w 202"/>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0" y="52"/>
                        </a:moveTo>
                        <a:lnTo>
                          <a:pt x="46" y="67"/>
                        </a:lnTo>
                        <a:lnTo>
                          <a:pt x="154" y="23"/>
                        </a:lnTo>
                        <a:lnTo>
                          <a:pt x="202" y="37"/>
                        </a:lnTo>
                        <a:lnTo>
                          <a:pt x="176" y="0"/>
                        </a:lnTo>
                        <a:lnTo>
                          <a:pt x="49" y="0"/>
                        </a:lnTo>
                        <a:lnTo>
                          <a:pt x="102" y="11"/>
                        </a:lnTo>
                        <a:lnTo>
                          <a:pt x="0" y="52"/>
                        </a:lnTo>
                        <a:close/>
                      </a:path>
                    </a:pathLst>
                  </a:custGeom>
                  <a:solidFill>
                    <a:srgbClr val="FFFFFF"/>
                  </a:solidFill>
                  <a:ln w="9525">
                    <a:noFill/>
                    <a:round/>
                    <a:headEnd/>
                    <a:tailEnd/>
                  </a:ln>
                </p:spPr>
                <p:txBody>
                  <a:bodyPr/>
                  <a:lstStyle/>
                  <a:p>
                    <a:endParaRPr lang="zh-CN" altLang="en-US"/>
                  </a:p>
                </p:txBody>
              </p:sp>
              <p:sp>
                <p:nvSpPr>
                  <p:cNvPr id="318" name="Freeform 254"/>
                  <p:cNvSpPr>
                    <a:spLocks/>
                  </p:cNvSpPr>
                  <p:nvPr/>
                </p:nvSpPr>
                <p:spPr bwMode="auto">
                  <a:xfrm>
                    <a:off x="942" y="1266"/>
                    <a:ext cx="101" cy="33"/>
                  </a:xfrm>
                  <a:custGeom>
                    <a:avLst/>
                    <a:gdLst>
                      <a:gd name="T0" fmla="*/ 0 w 202"/>
                      <a:gd name="T1" fmla="*/ 3 h 67"/>
                      <a:gd name="T2" fmla="*/ 3 w 202"/>
                      <a:gd name="T3" fmla="*/ 4 h 67"/>
                      <a:gd name="T4" fmla="*/ 10 w 202"/>
                      <a:gd name="T5" fmla="*/ 1 h 67"/>
                      <a:gd name="T6" fmla="*/ 13 w 202"/>
                      <a:gd name="T7" fmla="*/ 2 h 67"/>
                      <a:gd name="T8" fmla="*/ 11 w 202"/>
                      <a:gd name="T9" fmla="*/ 0 h 67"/>
                      <a:gd name="T10" fmla="*/ 3 w 202"/>
                      <a:gd name="T11" fmla="*/ 0 h 67"/>
                      <a:gd name="T12" fmla="*/ 6 w 202"/>
                      <a:gd name="T13" fmla="*/ 0 h 67"/>
                      <a:gd name="T14" fmla="*/ 0 w 202"/>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0" y="52"/>
                        </a:moveTo>
                        <a:lnTo>
                          <a:pt x="46" y="67"/>
                        </a:lnTo>
                        <a:lnTo>
                          <a:pt x="154" y="23"/>
                        </a:lnTo>
                        <a:lnTo>
                          <a:pt x="202" y="37"/>
                        </a:lnTo>
                        <a:lnTo>
                          <a:pt x="176" y="0"/>
                        </a:lnTo>
                        <a:lnTo>
                          <a:pt x="49" y="0"/>
                        </a:lnTo>
                        <a:lnTo>
                          <a:pt x="102" y="11"/>
                        </a:lnTo>
                        <a:lnTo>
                          <a:pt x="0" y="52"/>
                        </a:lnTo>
                        <a:close/>
                      </a:path>
                    </a:pathLst>
                  </a:custGeom>
                  <a:solidFill>
                    <a:srgbClr val="FFFFFF"/>
                  </a:solidFill>
                  <a:ln w="9525">
                    <a:noFill/>
                    <a:round/>
                    <a:headEnd/>
                    <a:tailEnd/>
                  </a:ln>
                </p:spPr>
                <p:txBody>
                  <a:bodyPr/>
                  <a:lstStyle/>
                  <a:p>
                    <a:endParaRPr lang="zh-CN" altLang="en-US"/>
                  </a:p>
                </p:txBody>
              </p:sp>
              <p:sp>
                <p:nvSpPr>
                  <p:cNvPr id="319" name="Freeform 255"/>
                  <p:cNvSpPr>
                    <a:spLocks/>
                  </p:cNvSpPr>
                  <p:nvPr/>
                </p:nvSpPr>
                <p:spPr bwMode="auto">
                  <a:xfrm>
                    <a:off x="833" y="1305"/>
                    <a:ext cx="101" cy="35"/>
                  </a:xfrm>
                  <a:custGeom>
                    <a:avLst/>
                    <a:gdLst>
                      <a:gd name="T0" fmla="*/ 13 w 202"/>
                      <a:gd name="T1" fmla="*/ 1 h 70"/>
                      <a:gd name="T2" fmla="*/ 10 w 202"/>
                      <a:gd name="T3" fmla="*/ 0 h 70"/>
                      <a:gd name="T4" fmla="*/ 3 w 202"/>
                      <a:gd name="T5" fmla="*/ 2 h 70"/>
                      <a:gd name="T6" fmla="*/ 0 w 202"/>
                      <a:gd name="T7" fmla="*/ 1 h 70"/>
                      <a:gd name="T8" fmla="*/ 2 w 202"/>
                      <a:gd name="T9" fmla="*/ 4 h 70"/>
                      <a:gd name="T10" fmla="*/ 10 w 202"/>
                      <a:gd name="T11" fmla="*/ 4 h 70"/>
                      <a:gd name="T12" fmla="*/ 6 w 202"/>
                      <a:gd name="T13" fmla="*/ 3 h 70"/>
                      <a:gd name="T14" fmla="*/ 13 w 202"/>
                      <a:gd name="T15" fmla="*/ 1 h 70"/>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70"/>
                      <a:gd name="T26" fmla="*/ 202 w 202"/>
                      <a:gd name="T27" fmla="*/ 70 h 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70">
                        <a:moveTo>
                          <a:pt x="202" y="15"/>
                        </a:moveTo>
                        <a:lnTo>
                          <a:pt x="156" y="0"/>
                        </a:lnTo>
                        <a:lnTo>
                          <a:pt x="52" y="44"/>
                        </a:lnTo>
                        <a:lnTo>
                          <a:pt x="0" y="29"/>
                        </a:lnTo>
                        <a:lnTo>
                          <a:pt x="26" y="70"/>
                        </a:lnTo>
                        <a:lnTo>
                          <a:pt x="156" y="70"/>
                        </a:lnTo>
                        <a:lnTo>
                          <a:pt x="100" y="55"/>
                        </a:lnTo>
                        <a:lnTo>
                          <a:pt x="202" y="15"/>
                        </a:lnTo>
                        <a:close/>
                      </a:path>
                    </a:pathLst>
                  </a:custGeom>
                  <a:solidFill>
                    <a:srgbClr val="FFFFFF"/>
                  </a:solidFill>
                  <a:ln w="9525">
                    <a:noFill/>
                    <a:round/>
                    <a:headEnd/>
                    <a:tailEnd/>
                  </a:ln>
                </p:spPr>
                <p:txBody>
                  <a:bodyPr/>
                  <a:lstStyle/>
                  <a:p>
                    <a:endParaRPr lang="zh-CN" altLang="en-US"/>
                  </a:p>
                </p:txBody>
              </p:sp>
              <p:sp>
                <p:nvSpPr>
                  <p:cNvPr id="320" name="Freeform 256"/>
                  <p:cNvSpPr>
                    <a:spLocks/>
                  </p:cNvSpPr>
                  <p:nvPr/>
                </p:nvSpPr>
                <p:spPr bwMode="auto">
                  <a:xfrm>
                    <a:off x="833" y="1305"/>
                    <a:ext cx="101" cy="35"/>
                  </a:xfrm>
                  <a:custGeom>
                    <a:avLst/>
                    <a:gdLst>
                      <a:gd name="T0" fmla="*/ 13 w 202"/>
                      <a:gd name="T1" fmla="*/ 1 h 70"/>
                      <a:gd name="T2" fmla="*/ 10 w 202"/>
                      <a:gd name="T3" fmla="*/ 0 h 70"/>
                      <a:gd name="T4" fmla="*/ 3 w 202"/>
                      <a:gd name="T5" fmla="*/ 2 h 70"/>
                      <a:gd name="T6" fmla="*/ 0 w 202"/>
                      <a:gd name="T7" fmla="*/ 1 h 70"/>
                      <a:gd name="T8" fmla="*/ 2 w 202"/>
                      <a:gd name="T9" fmla="*/ 4 h 70"/>
                      <a:gd name="T10" fmla="*/ 10 w 202"/>
                      <a:gd name="T11" fmla="*/ 4 h 70"/>
                      <a:gd name="T12" fmla="*/ 6 w 202"/>
                      <a:gd name="T13" fmla="*/ 3 h 70"/>
                      <a:gd name="T14" fmla="*/ 13 w 202"/>
                      <a:gd name="T15" fmla="*/ 1 h 70"/>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70"/>
                      <a:gd name="T26" fmla="*/ 202 w 202"/>
                      <a:gd name="T27" fmla="*/ 70 h 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70">
                        <a:moveTo>
                          <a:pt x="202" y="15"/>
                        </a:moveTo>
                        <a:lnTo>
                          <a:pt x="156" y="0"/>
                        </a:lnTo>
                        <a:lnTo>
                          <a:pt x="52" y="44"/>
                        </a:lnTo>
                        <a:lnTo>
                          <a:pt x="0" y="29"/>
                        </a:lnTo>
                        <a:lnTo>
                          <a:pt x="26" y="70"/>
                        </a:lnTo>
                        <a:lnTo>
                          <a:pt x="156" y="70"/>
                        </a:lnTo>
                        <a:lnTo>
                          <a:pt x="100" y="55"/>
                        </a:lnTo>
                        <a:lnTo>
                          <a:pt x="202" y="15"/>
                        </a:lnTo>
                        <a:close/>
                      </a:path>
                    </a:pathLst>
                  </a:custGeom>
                  <a:solidFill>
                    <a:srgbClr val="FFFFFF"/>
                  </a:solidFill>
                  <a:ln w="9525">
                    <a:noFill/>
                    <a:round/>
                    <a:headEnd/>
                    <a:tailEnd/>
                  </a:ln>
                </p:spPr>
                <p:txBody>
                  <a:bodyPr/>
                  <a:lstStyle/>
                  <a:p>
                    <a:endParaRPr lang="zh-CN" altLang="en-US"/>
                  </a:p>
                </p:txBody>
              </p:sp>
              <p:sp>
                <p:nvSpPr>
                  <p:cNvPr id="321" name="Freeform 257"/>
                  <p:cNvSpPr>
                    <a:spLocks/>
                  </p:cNvSpPr>
                  <p:nvPr/>
                </p:nvSpPr>
                <p:spPr bwMode="auto">
                  <a:xfrm>
                    <a:off x="839" y="1264"/>
                    <a:ext cx="100" cy="33"/>
                  </a:xfrm>
                  <a:custGeom>
                    <a:avLst/>
                    <a:gdLst>
                      <a:gd name="T0" fmla="*/ 0 w 200"/>
                      <a:gd name="T1" fmla="*/ 1 h 65"/>
                      <a:gd name="T2" fmla="*/ 3 w 200"/>
                      <a:gd name="T3" fmla="*/ 0 h 65"/>
                      <a:gd name="T4" fmla="*/ 10 w 200"/>
                      <a:gd name="T5" fmla="*/ 3 h 65"/>
                      <a:gd name="T6" fmla="*/ 13 w 200"/>
                      <a:gd name="T7" fmla="*/ 2 h 65"/>
                      <a:gd name="T8" fmla="*/ 11 w 200"/>
                      <a:gd name="T9" fmla="*/ 5 h 65"/>
                      <a:gd name="T10" fmla="*/ 3 w 200"/>
                      <a:gd name="T11" fmla="*/ 5 h 65"/>
                      <a:gd name="T12" fmla="*/ 6 w 200"/>
                      <a:gd name="T13" fmla="*/ 4 h 65"/>
                      <a:gd name="T14" fmla="*/ 0 w 200"/>
                      <a:gd name="T15" fmla="*/ 1 h 65"/>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5"/>
                      <a:gd name="T26" fmla="*/ 200 w 200"/>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5">
                        <a:moveTo>
                          <a:pt x="0" y="14"/>
                        </a:moveTo>
                        <a:lnTo>
                          <a:pt x="43" y="0"/>
                        </a:lnTo>
                        <a:lnTo>
                          <a:pt x="151" y="40"/>
                        </a:lnTo>
                        <a:lnTo>
                          <a:pt x="200" y="29"/>
                        </a:lnTo>
                        <a:lnTo>
                          <a:pt x="174" y="65"/>
                        </a:lnTo>
                        <a:lnTo>
                          <a:pt x="49" y="65"/>
                        </a:lnTo>
                        <a:lnTo>
                          <a:pt x="99" y="55"/>
                        </a:lnTo>
                        <a:lnTo>
                          <a:pt x="0" y="14"/>
                        </a:lnTo>
                        <a:close/>
                      </a:path>
                    </a:pathLst>
                  </a:custGeom>
                  <a:solidFill>
                    <a:srgbClr val="FFFFFF"/>
                  </a:solidFill>
                  <a:ln w="9525">
                    <a:noFill/>
                    <a:round/>
                    <a:headEnd/>
                    <a:tailEnd/>
                  </a:ln>
                </p:spPr>
                <p:txBody>
                  <a:bodyPr/>
                  <a:lstStyle/>
                  <a:p>
                    <a:endParaRPr lang="zh-CN" altLang="en-US"/>
                  </a:p>
                </p:txBody>
              </p:sp>
              <p:sp>
                <p:nvSpPr>
                  <p:cNvPr id="322" name="Freeform 258"/>
                  <p:cNvSpPr>
                    <a:spLocks/>
                  </p:cNvSpPr>
                  <p:nvPr/>
                </p:nvSpPr>
                <p:spPr bwMode="auto">
                  <a:xfrm>
                    <a:off x="839" y="1264"/>
                    <a:ext cx="100" cy="33"/>
                  </a:xfrm>
                  <a:custGeom>
                    <a:avLst/>
                    <a:gdLst>
                      <a:gd name="T0" fmla="*/ 0 w 200"/>
                      <a:gd name="T1" fmla="*/ 1 h 65"/>
                      <a:gd name="T2" fmla="*/ 3 w 200"/>
                      <a:gd name="T3" fmla="*/ 0 h 65"/>
                      <a:gd name="T4" fmla="*/ 10 w 200"/>
                      <a:gd name="T5" fmla="*/ 3 h 65"/>
                      <a:gd name="T6" fmla="*/ 13 w 200"/>
                      <a:gd name="T7" fmla="*/ 2 h 65"/>
                      <a:gd name="T8" fmla="*/ 11 w 200"/>
                      <a:gd name="T9" fmla="*/ 5 h 65"/>
                      <a:gd name="T10" fmla="*/ 3 w 200"/>
                      <a:gd name="T11" fmla="*/ 5 h 65"/>
                      <a:gd name="T12" fmla="*/ 6 w 200"/>
                      <a:gd name="T13" fmla="*/ 4 h 65"/>
                      <a:gd name="T14" fmla="*/ 0 w 200"/>
                      <a:gd name="T15" fmla="*/ 1 h 65"/>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5"/>
                      <a:gd name="T26" fmla="*/ 200 w 200"/>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5">
                        <a:moveTo>
                          <a:pt x="0" y="14"/>
                        </a:moveTo>
                        <a:lnTo>
                          <a:pt x="43" y="0"/>
                        </a:lnTo>
                        <a:lnTo>
                          <a:pt x="151" y="40"/>
                        </a:lnTo>
                        <a:lnTo>
                          <a:pt x="200" y="29"/>
                        </a:lnTo>
                        <a:lnTo>
                          <a:pt x="174" y="65"/>
                        </a:lnTo>
                        <a:lnTo>
                          <a:pt x="49" y="65"/>
                        </a:lnTo>
                        <a:lnTo>
                          <a:pt x="99" y="55"/>
                        </a:lnTo>
                        <a:lnTo>
                          <a:pt x="0" y="14"/>
                        </a:lnTo>
                        <a:close/>
                      </a:path>
                    </a:pathLst>
                  </a:custGeom>
                  <a:solidFill>
                    <a:srgbClr val="FFFFFF"/>
                  </a:solidFill>
                  <a:ln w="9525">
                    <a:noFill/>
                    <a:round/>
                    <a:headEnd/>
                    <a:tailEnd/>
                  </a:ln>
                </p:spPr>
                <p:txBody>
                  <a:bodyPr/>
                  <a:lstStyle/>
                  <a:p>
                    <a:endParaRPr lang="zh-CN" altLang="en-US"/>
                  </a:p>
                </p:txBody>
              </p:sp>
              <p:sp>
                <p:nvSpPr>
                  <p:cNvPr id="323" name="Freeform 259"/>
                  <p:cNvSpPr>
                    <a:spLocks/>
                  </p:cNvSpPr>
                  <p:nvPr/>
                </p:nvSpPr>
                <p:spPr bwMode="auto">
                  <a:xfrm>
                    <a:off x="939" y="1308"/>
                    <a:ext cx="100" cy="34"/>
                  </a:xfrm>
                  <a:custGeom>
                    <a:avLst/>
                    <a:gdLst>
                      <a:gd name="T0" fmla="*/ 13 w 200"/>
                      <a:gd name="T1" fmla="*/ 4 h 66"/>
                      <a:gd name="T2" fmla="*/ 10 w 200"/>
                      <a:gd name="T3" fmla="*/ 5 h 66"/>
                      <a:gd name="T4" fmla="*/ 3 w 200"/>
                      <a:gd name="T5" fmla="*/ 2 h 66"/>
                      <a:gd name="T6" fmla="*/ 0 w 200"/>
                      <a:gd name="T7" fmla="*/ 3 h 66"/>
                      <a:gd name="T8" fmla="*/ 2 w 200"/>
                      <a:gd name="T9" fmla="*/ 0 h 66"/>
                      <a:gd name="T10" fmla="*/ 10 w 200"/>
                      <a:gd name="T11" fmla="*/ 0 h 66"/>
                      <a:gd name="T12" fmla="*/ 6 w 200"/>
                      <a:gd name="T13" fmla="*/ 1 h 66"/>
                      <a:gd name="T14" fmla="*/ 13 w 200"/>
                      <a:gd name="T15" fmla="*/ 4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200" y="52"/>
                        </a:moveTo>
                        <a:lnTo>
                          <a:pt x="156" y="66"/>
                        </a:lnTo>
                        <a:lnTo>
                          <a:pt x="52" y="22"/>
                        </a:lnTo>
                        <a:lnTo>
                          <a:pt x="0" y="37"/>
                        </a:lnTo>
                        <a:lnTo>
                          <a:pt x="26" y="0"/>
                        </a:lnTo>
                        <a:lnTo>
                          <a:pt x="156" y="0"/>
                        </a:lnTo>
                        <a:lnTo>
                          <a:pt x="100" y="11"/>
                        </a:lnTo>
                        <a:lnTo>
                          <a:pt x="200" y="52"/>
                        </a:lnTo>
                        <a:close/>
                      </a:path>
                    </a:pathLst>
                  </a:custGeom>
                  <a:solidFill>
                    <a:srgbClr val="FFFFFF"/>
                  </a:solidFill>
                  <a:ln w="9525">
                    <a:noFill/>
                    <a:round/>
                    <a:headEnd/>
                    <a:tailEnd/>
                  </a:ln>
                </p:spPr>
                <p:txBody>
                  <a:bodyPr/>
                  <a:lstStyle/>
                  <a:p>
                    <a:endParaRPr lang="zh-CN" altLang="en-US"/>
                  </a:p>
                </p:txBody>
              </p:sp>
              <p:sp>
                <p:nvSpPr>
                  <p:cNvPr id="324" name="Freeform 260"/>
                  <p:cNvSpPr>
                    <a:spLocks/>
                  </p:cNvSpPr>
                  <p:nvPr/>
                </p:nvSpPr>
                <p:spPr bwMode="auto">
                  <a:xfrm>
                    <a:off x="939" y="1308"/>
                    <a:ext cx="100" cy="34"/>
                  </a:xfrm>
                  <a:custGeom>
                    <a:avLst/>
                    <a:gdLst>
                      <a:gd name="T0" fmla="*/ 13 w 200"/>
                      <a:gd name="T1" fmla="*/ 4 h 66"/>
                      <a:gd name="T2" fmla="*/ 10 w 200"/>
                      <a:gd name="T3" fmla="*/ 5 h 66"/>
                      <a:gd name="T4" fmla="*/ 3 w 200"/>
                      <a:gd name="T5" fmla="*/ 2 h 66"/>
                      <a:gd name="T6" fmla="*/ 0 w 200"/>
                      <a:gd name="T7" fmla="*/ 3 h 66"/>
                      <a:gd name="T8" fmla="*/ 2 w 200"/>
                      <a:gd name="T9" fmla="*/ 0 h 66"/>
                      <a:gd name="T10" fmla="*/ 10 w 200"/>
                      <a:gd name="T11" fmla="*/ 0 h 66"/>
                      <a:gd name="T12" fmla="*/ 6 w 200"/>
                      <a:gd name="T13" fmla="*/ 1 h 66"/>
                      <a:gd name="T14" fmla="*/ 13 w 200"/>
                      <a:gd name="T15" fmla="*/ 4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200" y="52"/>
                        </a:moveTo>
                        <a:lnTo>
                          <a:pt x="156" y="66"/>
                        </a:lnTo>
                        <a:lnTo>
                          <a:pt x="52" y="22"/>
                        </a:lnTo>
                        <a:lnTo>
                          <a:pt x="0" y="37"/>
                        </a:lnTo>
                        <a:lnTo>
                          <a:pt x="26" y="0"/>
                        </a:lnTo>
                        <a:lnTo>
                          <a:pt x="156" y="0"/>
                        </a:lnTo>
                        <a:lnTo>
                          <a:pt x="100" y="11"/>
                        </a:lnTo>
                        <a:lnTo>
                          <a:pt x="200" y="52"/>
                        </a:lnTo>
                        <a:close/>
                      </a:path>
                    </a:pathLst>
                  </a:custGeom>
                  <a:solidFill>
                    <a:srgbClr val="FFFFFF"/>
                  </a:solidFill>
                  <a:ln w="9525">
                    <a:noFill/>
                    <a:round/>
                    <a:headEnd/>
                    <a:tailEnd/>
                  </a:ln>
                </p:spPr>
                <p:txBody>
                  <a:bodyPr/>
                  <a:lstStyle/>
                  <a:p>
                    <a:endParaRPr lang="zh-CN" altLang="en-US"/>
                  </a:p>
                </p:txBody>
              </p:sp>
            </p:grpSp>
          </p:grpSp>
          <p:sp>
            <p:nvSpPr>
              <p:cNvPr id="313" name="Line 261"/>
              <p:cNvSpPr>
                <a:spLocks noChangeShapeType="1"/>
              </p:cNvSpPr>
              <p:nvPr/>
            </p:nvSpPr>
            <p:spPr bwMode="auto">
              <a:xfrm>
                <a:off x="785" y="1301"/>
                <a:ext cx="1" cy="73"/>
              </a:xfrm>
              <a:prstGeom prst="line">
                <a:avLst/>
              </a:prstGeom>
              <a:noFill/>
              <a:ln w="3175">
                <a:solidFill>
                  <a:srgbClr val="AAE6FF"/>
                </a:solidFill>
                <a:round/>
                <a:headEnd/>
                <a:tailEnd/>
              </a:ln>
            </p:spPr>
            <p:txBody>
              <a:bodyPr/>
              <a:lstStyle/>
              <a:p>
                <a:endParaRPr lang="zh-CN" altLang="en-US"/>
              </a:p>
            </p:txBody>
          </p:sp>
          <p:sp>
            <p:nvSpPr>
              <p:cNvPr id="314" name="Line 262"/>
              <p:cNvSpPr>
                <a:spLocks noChangeShapeType="1"/>
              </p:cNvSpPr>
              <p:nvPr/>
            </p:nvSpPr>
            <p:spPr bwMode="auto">
              <a:xfrm>
                <a:off x="1089" y="1301"/>
                <a:ext cx="1" cy="73"/>
              </a:xfrm>
              <a:prstGeom prst="line">
                <a:avLst/>
              </a:prstGeom>
              <a:noFill/>
              <a:ln w="3175">
                <a:solidFill>
                  <a:srgbClr val="AAE6FF"/>
                </a:solidFill>
                <a:round/>
                <a:headEnd/>
                <a:tailEnd/>
              </a:ln>
            </p:spPr>
            <p:txBody>
              <a:bodyPr/>
              <a:lstStyle/>
              <a:p>
                <a:endParaRPr lang="zh-CN" altLang="en-US"/>
              </a:p>
            </p:txBody>
          </p:sp>
        </p:grpSp>
        <p:sp>
          <p:nvSpPr>
            <p:cNvPr id="70" name="Text Box 263"/>
            <p:cNvSpPr txBox="1">
              <a:spLocks noChangeArrowheads="1"/>
            </p:cNvSpPr>
            <p:nvPr/>
          </p:nvSpPr>
          <p:spPr bwMode="auto">
            <a:xfrm>
              <a:off x="4120" y="2810"/>
              <a:ext cx="1007" cy="300"/>
            </a:xfrm>
            <a:prstGeom prst="rect">
              <a:avLst/>
            </a:prstGeom>
            <a:noFill/>
            <a:ln w="9525">
              <a:noFill/>
              <a:miter lim="800000"/>
              <a:headEnd/>
              <a:tailEnd/>
            </a:ln>
          </p:spPr>
          <p:txBody>
            <a:bodyPr anchor="ctr">
              <a:spAutoFit/>
            </a:bodyPr>
            <a:lstStyle/>
            <a:p>
              <a:pPr algn="ctr" eaLnBrk="0" hangingPunct="0">
                <a:lnSpc>
                  <a:spcPct val="90000"/>
                </a:lnSpc>
              </a:pPr>
              <a:r>
                <a:rPr lang="en-US" altLang="ko-KR" sz="1400" b="1" dirty="0">
                  <a:solidFill>
                    <a:srgbClr val="FFFFFF"/>
                  </a:solidFill>
                  <a:ea typeface="휴먼옛체"/>
                  <a:cs typeface="휴먼옛체"/>
                </a:rPr>
                <a:t>2G. 3G</a:t>
              </a:r>
              <a:r>
                <a:rPr lang="en-US" altLang="zh-CN" sz="1400" b="1" dirty="0">
                  <a:solidFill>
                    <a:srgbClr val="FFFFFF"/>
                  </a:solidFill>
                  <a:ea typeface="휴먼옛체"/>
                  <a:cs typeface="휴먼옛체"/>
                </a:rPr>
                <a:t>.B3G</a:t>
              </a:r>
            </a:p>
            <a:p>
              <a:pPr algn="ctr" eaLnBrk="0" hangingPunct="0">
                <a:lnSpc>
                  <a:spcPct val="90000"/>
                </a:lnSpc>
              </a:pPr>
              <a:r>
                <a:rPr lang="ko-KR" altLang="en-US" sz="1400" b="1" dirty="0">
                  <a:solidFill>
                    <a:srgbClr val="FFFFFF"/>
                  </a:solidFill>
                  <a:ea typeface="휴먼옛체"/>
                  <a:cs typeface="휴먼옛체"/>
                </a:rPr>
                <a:t> </a:t>
              </a:r>
              <a:r>
                <a:rPr lang="zh-CN" altLang="en-US" sz="1400" b="1" dirty="0">
                  <a:solidFill>
                    <a:srgbClr val="FFFFFF"/>
                  </a:solidFill>
                  <a:ea typeface="휴먼옛체"/>
                  <a:cs typeface="휴먼옛체"/>
                </a:rPr>
                <a:t>蜂窝网</a:t>
              </a:r>
            </a:p>
          </p:txBody>
        </p:sp>
        <p:grpSp>
          <p:nvGrpSpPr>
            <p:cNvPr id="71" name="Group 264"/>
            <p:cNvGrpSpPr>
              <a:grpSpLocks/>
            </p:cNvGrpSpPr>
            <p:nvPr/>
          </p:nvGrpSpPr>
          <p:grpSpPr bwMode="auto">
            <a:xfrm>
              <a:off x="4022" y="2418"/>
              <a:ext cx="1056" cy="408"/>
              <a:chOff x="3983" y="2236"/>
              <a:chExt cx="1056" cy="408"/>
            </a:xfrm>
          </p:grpSpPr>
          <p:pic>
            <p:nvPicPr>
              <p:cNvPr id="261" name="Picture 26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rot="-159410">
                <a:off x="3983" y="2250"/>
                <a:ext cx="1056" cy="394"/>
              </a:xfrm>
              <a:prstGeom prst="rect">
                <a:avLst/>
              </a:prstGeom>
              <a:noFill/>
              <a:ln w="9525">
                <a:noFill/>
                <a:miter lim="800000"/>
                <a:headEnd/>
                <a:tailEnd/>
              </a:ln>
            </p:spPr>
          </p:pic>
          <p:sp>
            <p:nvSpPr>
              <p:cNvPr id="262" name="Line 266"/>
              <p:cNvSpPr>
                <a:spLocks noChangeShapeType="1"/>
              </p:cNvSpPr>
              <p:nvPr/>
            </p:nvSpPr>
            <p:spPr bwMode="auto">
              <a:xfrm flipH="1" flipV="1">
                <a:off x="4176" y="2273"/>
                <a:ext cx="58" cy="167"/>
              </a:xfrm>
              <a:prstGeom prst="line">
                <a:avLst/>
              </a:prstGeom>
              <a:noFill/>
              <a:ln w="19050">
                <a:solidFill>
                  <a:schemeClr val="tx1"/>
                </a:solidFill>
                <a:round/>
                <a:headEnd/>
                <a:tailEnd/>
              </a:ln>
            </p:spPr>
            <p:txBody>
              <a:bodyPr/>
              <a:lstStyle/>
              <a:p>
                <a:endParaRPr lang="zh-CN" altLang="en-US"/>
              </a:p>
            </p:txBody>
          </p:sp>
          <p:pic>
            <p:nvPicPr>
              <p:cNvPr id="263" name="Picture 267" descr="핸폰2"/>
              <p:cNvPicPr>
                <a:picLocks noChangeAspect="1" noChangeArrowheads="1"/>
              </p:cNvPicPr>
              <p:nvPr/>
            </p:nvPicPr>
            <p:blipFill>
              <a:blip r:embed="rId9" cstate="print"/>
              <a:srcRect/>
              <a:stretch>
                <a:fillRect/>
              </a:stretch>
            </p:blipFill>
            <p:spPr bwMode="auto">
              <a:xfrm>
                <a:off x="4616" y="2309"/>
                <a:ext cx="136" cy="187"/>
              </a:xfrm>
              <a:prstGeom prst="rect">
                <a:avLst/>
              </a:prstGeom>
              <a:noFill/>
              <a:ln w="9525">
                <a:noFill/>
                <a:miter lim="800000"/>
                <a:headEnd/>
                <a:tailEnd/>
              </a:ln>
            </p:spPr>
          </p:pic>
          <p:sp>
            <p:nvSpPr>
              <p:cNvPr id="264" name="Freeform 268"/>
              <p:cNvSpPr>
                <a:spLocks noChangeAspect="1"/>
              </p:cNvSpPr>
              <p:nvPr/>
            </p:nvSpPr>
            <p:spPr bwMode="auto">
              <a:xfrm rot="21077167" flipH="1">
                <a:off x="4430" y="2416"/>
                <a:ext cx="226" cy="90"/>
              </a:xfrm>
              <a:custGeom>
                <a:avLst/>
                <a:gdLst>
                  <a:gd name="T0" fmla="*/ 0 w 2880"/>
                  <a:gd name="T1" fmla="*/ 0 h 2456"/>
                  <a:gd name="T2" fmla="*/ 0 w 2880"/>
                  <a:gd name="T3" fmla="*/ 0 h 2456"/>
                  <a:gd name="T4" fmla="*/ 0 w 2880"/>
                  <a:gd name="T5" fmla="*/ 0 h 2456"/>
                  <a:gd name="T6" fmla="*/ 0 w 2880"/>
                  <a:gd name="T7" fmla="*/ 0 h 2456"/>
                  <a:gd name="T8" fmla="*/ 0 w 2880"/>
                  <a:gd name="T9" fmla="*/ 0 h 2456"/>
                  <a:gd name="T10" fmla="*/ 0 w 2880"/>
                  <a:gd name="T11" fmla="*/ 0 h 2456"/>
                  <a:gd name="T12" fmla="*/ 0 w 2880"/>
                  <a:gd name="T13" fmla="*/ 0 h 2456"/>
                  <a:gd name="T14" fmla="*/ 0 w 2880"/>
                  <a:gd name="T15" fmla="*/ 0 h 2456"/>
                  <a:gd name="T16" fmla="*/ 0 w 2880"/>
                  <a:gd name="T17" fmla="*/ 0 h 2456"/>
                  <a:gd name="T18" fmla="*/ 0 w 2880"/>
                  <a:gd name="T19" fmla="*/ 0 h 2456"/>
                  <a:gd name="T20" fmla="*/ 0 w 2880"/>
                  <a:gd name="T21" fmla="*/ 0 h 24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80"/>
                  <a:gd name="T34" fmla="*/ 0 h 2456"/>
                  <a:gd name="T35" fmla="*/ 2880 w 2880"/>
                  <a:gd name="T36" fmla="*/ 2456 h 24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80" h="2456">
                    <a:moveTo>
                      <a:pt x="0" y="2456"/>
                    </a:moveTo>
                    <a:lnTo>
                      <a:pt x="1131" y="1218"/>
                    </a:lnTo>
                    <a:lnTo>
                      <a:pt x="1131" y="1532"/>
                    </a:lnTo>
                    <a:lnTo>
                      <a:pt x="1949" y="648"/>
                    </a:lnTo>
                    <a:lnTo>
                      <a:pt x="1949" y="923"/>
                    </a:lnTo>
                    <a:lnTo>
                      <a:pt x="2880" y="0"/>
                    </a:lnTo>
                    <a:lnTo>
                      <a:pt x="1832" y="1395"/>
                    </a:lnTo>
                    <a:lnTo>
                      <a:pt x="1832" y="1133"/>
                    </a:lnTo>
                    <a:lnTo>
                      <a:pt x="999" y="2024"/>
                    </a:lnTo>
                    <a:lnTo>
                      <a:pt x="999" y="1591"/>
                    </a:lnTo>
                    <a:lnTo>
                      <a:pt x="0" y="2456"/>
                    </a:lnTo>
                    <a:close/>
                  </a:path>
                </a:pathLst>
              </a:custGeom>
              <a:solidFill>
                <a:srgbClr val="0000FF"/>
              </a:solidFill>
              <a:ln w="9525">
                <a:noFill/>
                <a:round/>
                <a:headEnd/>
                <a:tailEnd/>
              </a:ln>
            </p:spPr>
            <p:txBody>
              <a:bodyPr/>
              <a:lstStyle/>
              <a:p>
                <a:endParaRPr lang="zh-CN" altLang="en-US"/>
              </a:p>
            </p:txBody>
          </p:sp>
          <p:sp>
            <p:nvSpPr>
              <p:cNvPr id="265" name="Freeform 269"/>
              <p:cNvSpPr>
                <a:spLocks noChangeAspect="1"/>
              </p:cNvSpPr>
              <p:nvPr/>
            </p:nvSpPr>
            <p:spPr bwMode="auto">
              <a:xfrm rot="-961991" flipH="1" flipV="1">
                <a:off x="4371" y="2309"/>
                <a:ext cx="227" cy="91"/>
              </a:xfrm>
              <a:custGeom>
                <a:avLst/>
                <a:gdLst>
                  <a:gd name="T0" fmla="*/ 0 w 2880"/>
                  <a:gd name="T1" fmla="*/ 0 h 2456"/>
                  <a:gd name="T2" fmla="*/ 0 w 2880"/>
                  <a:gd name="T3" fmla="*/ 0 h 2456"/>
                  <a:gd name="T4" fmla="*/ 0 w 2880"/>
                  <a:gd name="T5" fmla="*/ 0 h 2456"/>
                  <a:gd name="T6" fmla="*/ 0 w 2880"/>
                  <a:gd name="T7" fmla="*/ 0 h 2456"/>
                  <a:gd name="T8" fmla="*/ 0 w 2880"/>
                  <a:gd name="T9" fmla="*/ 0 h 2456"/>
                  <a:gd name="T10" fmla="*/ 0 w 2880"/>
                  <a:gd name="T11" fmla="*/ 0 h 2456"/>
                  <a:gd name="T12" fmla="*/ 0 w 2880"/>
                  <a:gd name="T13" fmla="*/ 0 h 2456"/>
                  <a:gd name="T14" fmla="*/ 0 w 2880"/>
                  <a:gd name="T15" fmla="*/ 0 h 2456"/>
                  <a:gd name="T16" fmla="*/ 0 w 2880"/>
                  <a:gd name="T17" fmla="*/ 0 h 2456"/>
                  <a:gd name="T18" fmla="*/ 0 w 2880"/>
                  <a:gd name="T19" fmla="*/ 0 h 2456"/>
                  <a:gd name="T20" fmla="*/ 0 w 2880"/>
                  <a:gd name="T21" fmla="*/ 0 h 24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80"/>
                  <a:gd name="T34" fmla="*/ 0 h 2456"/>
                  <a:gd name="T35" fmla="*/ 2880 w 2880"/>
                  <a:gd name="T36" fmla="*/ 2456 h 24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80" h="2456">
                    <a:moveTo>
                      <a:pt x="0" y="2456"/>
                    </a:moveTo>
                    <a:lnTo>
                      <a:pt x="1131" y="1218"/>
                    </a:lnTo>
                    <a:lnTo>
                      <a:pt x="1131" y="1532"/>
                    </a:lnTo>
                    <a:lnTo>
                      <a:pt x="1949" y="648"/>
                    </a:lnTo>
                    <a:lnTo>
                      <a:pt x="1949" y="923"/>
                    </a:lnTo>
                    <a:lnTo>
                      <a:pt x="2880" y="0"/>
                    </a:lnTo>
                    <a:lnTo>
                      <a:pt x="1832" y="1395"/>
                    </a:lnTo>
                    <a:lnTo>
                      <a:pt x="1832" y="1133"/>
                    </a:lnTo>
                    <a:lnTo>
                      <a:pt x="999" y="2024"/>
                    </a:lnTo>
                    <a:lnTo>
                      <a:pt x="999" y="1591"/>
                    </a:lnTo>
                    <a:lnTo>
                      <a:pt x="0" y="2456"/>
                    </a:lnTo>
                    <a:close/>
                  </a:path>
                </a:pathLst>
              </a:custGeom>
              <a:solidFill>
                <a:srgbClr val="0000FF"/>
              </a:solidFill>
              <a:ln w="9525">
                <a:noFill/>
                <a:round/>
                <a:headEnd/>
                <a:tailEnd/>
              </a:ln>
            </p:spPr>
            <p:txBody>
              <a:bodyPr/>
              <a:lstStyle/>
              <a:p>
                <a:endParaRPr lang="zh-CN" altLang="en-US"/>
              </a:p>
            </p:txBody>
          </p:sp>
          <p:grpSp>
            <p:nvGrpSpPr>
              <p:cNvPr id="266" name="Group 270"/>
              <p:cNvGrpSpPr>
                <a:grpSpLocks/>
              </p:cNvGrpSpPr>
              <p:nvPr/>
            </p:nvGrpSpPr>
            <p:grpSpPr bwMode="auto">
              <a:xfrm>
                <a:off x="4080" y="2236"/>
                <a:ext cx="182" cy="93"/>
                <a:chOff x="785" y="1251"/>
                <a:chExt cx="305" cy="176"/>
              </a:xfrm>
            </p:grpSpPr>
            <p:sp>
              <p:nvSpPr>
                <p:cNvPr id="283" name="Oval 271"/>
                <p:cNvSpPr>
                  <a:spLocks noChangeArrowheads="1"/>
                </p:cNvSpPr>
                <p:nvPr/>
              </p:nvSpPr>
              <p:spPr bwMode="auto">
                <a:xfrm>
                  <a:off x="786" y="1324"/>
                  <a:ext cx="304" cy="103"/>
                </a:xfrm>
                <a:prstGeom prst="ellipse">
                  <a:avLst/>
                </a:prstGeom>
                <a:solidFill>
                  <a:srgbClr val="0078AA"/>
                </a:solidFill>
                <a:ln w="3175">
                  <a:solidFill>
                    <a:srgbClr val="AAE6FF"/>
                  </a:solidFill>
                  <a:round/>
                  <a:headEnd/>
                  <a:tailEnd/>
                </a:ln>
              </p:spPr>
              <p:txBody>
                <a:bodyPr/>
                <a:lstStyle/>
                <a:p>
                  <a:endParaRPr lang="zh-CN" altLang="zh-CN"/>
                </a:p>
              </p:txBody>
            </p:sp>
            <p:sp>
              <p:nvSpPr>
                <p:cNvPr id="284" name="Rectangle 272"/>
                <p:cNvSpPr>
                  <a:spLocks noChangeArrowheads="1"/>
                </p:cNvSpPr>
                <p:nvPr/>
              </p:nvSpPr>
              <p:spPr bwMode="auto">
                <a:xfrm>
                  <a:off x="785" y="1303"/>
                  <a:ext cx="304" cy="74"/>
                </a:xfrm>
                <a:prstGeom prst="rect">
                  <a:avLst/>
                </a:prstGeom>
                <a:solidFill>
                  <a:srgbClr val="0078AA"/>
                </a:solidFill>
                <a:ln w="9525">
                  <a:noFill/>
                  <a:miter lim="800000"/>
                  <a:headEnd/>
                  <a:tailEnd/>
                </a:ln>
              </p:spPr>
              <p:txBody>
                <a:bodyPr/>
                <a:lstStyle/>
                <a:p>
                  <a:endParaRPr lang="zh-CN" altLang="zh-CN"/>
                </a:p>
              </p:txBody>
            </p:sp>
            <p:sp>
              <p:nvSpPr>
                <p:cNvPr id="285" name="Rectangle 273"/>
                <p:cNvSpPr>
                  <a:spLocks noChangeArrowheads="1"/>
                </p:cNvSpPr>
                <p:nvPr/>
              </p:nvSpPr>
              <p:spPr bwMode="auto">
                <a:xfrm>
                  <a:off x="785" y="1303"/>
                  <a:ext cx="304" cy="74"/>
                </a:xfrm>
                <a:prstGeom prst="rect">
                  <a:avLst/>
                </a:prstGeom>
                <a:solidFill>
                  <a:srgbClr val="0078AA"/>
                </a:solidFill>
                <a:ln w="9525">
                  <a:noFill/>
                  <a:miter lim="800000"/>
                  <a:headEnd/>
                  <a:tailEnd/>
                </a:ln>
              </p:spPr>
              <p:txBody>
                <a:bodyPr/>
                <a:lstStyle/>
                <a:p>
                  <a:endParaRPr lang="zh-CN" altLang="zh-CN"/>
                </a:p>
              </p:txBody>
            </p:sp>
            <p:sp>
              <p:nvSpPr>
                <p:cNvPr id="286" name="Oval 274"/>
                <p:cNvSpPr>
                  <a:spLocks noChangeArrowheads="1"/>
                </p:cNvSpPr>
                <p:nvPr/>
              </p:nvSpPr>
              <p:spPr bwMode="auto">
                <a:xfrm>
                  <a:off x="786" y="1251"/>
                  <a:ext cx="304" cy="103"/>
                </a:xfrm>
                <a:prstGeom prst="ellipse">
                  <a:avLst/>
                </a:prstGeom>
                <a:solidFill>
                  <a:srgbClr val="00B4FF"/>
                </a:solidFill>
                <a:ln w="3175">
                  <a:solidFill>
                    <a:srgbClr val="AAE6FF"/>
                  </a:solidFill>
                  <a:round/>
                  <a:headEnd/>
                  <a:tailEnd/>
                </a:ln>
              </p:spPr>
              <p:txBody>
                <a:bodyPr/>
                <a:lstStyle/>
                <a:p>
                  <a:endParaRPr lang="zh-CN" altLang="zh-CN"/>
                </a:p>
              </p:txBody>
            </p:sp>
            <p:grpSp>
              <p:nvGrpSpPr>
                <p:cNvPr id="287" name="Group 275"/>
                <p:cNvGrpSpPr>
                  <a:grpSpLocks/>
                </p:cNvGrpSpPr>
                <p:nvPr/>
              </p:nvGrpSpPr>
              <p:grpSpPr bwMode="auto">
                <a:xfrm>
                  <a:off x="831" y="1263"/>
                  <a:ext cx="212" cy="79"/>
                  <a:chOff x="831" y="1263"/>
                  <a:chExt cx="212" cy="79"/>
                </a:xfrm>
              </p:grpSpPr>
              <p:grpSp>
                <p:nvGrpSpPr>
                  <p:cNvPr id="290" name="Group 276"/>
                  <p:cNvGrpSpPr>
                    <a:grpSpLocks/>
                  </p:cNvGrpSpPr>
                  <p:nvPr/>
                </p:nvGrpSpPr>
                <p:grpSpPr bwMode="auto">
                  <a:xfrm>
                    <a:off x="831" y="1263"/>
                    <a:ext cx="210" cy="77"/>
                    <a:chOff x="831" y="1263"/>
                    <a:chExt cx="210" cy="77"/>
                  </a:xfrm>
                </p:grpSpPr>
                <p:sp>
                  <p:nvSpPr>
                    <p:cNvPr id="300" name="Freeform 277"/>
                    <p:cNvSpPr>
                      <a:spLocks/>
                    </p:cNvSpPr>
                    <p:nvPr/>
                  </p:nvSpPr>
                  <p:spPr bwMode="auto">
                    <a:xfrm>
                      <a:off x="941" y="1264"/>
                      <a:ext cx="100" cy="33"/>
                    </a:xfrm>
                    <a:custGeom>
                      <a:avLst/>
                      <a:gdLst>
                        <a:gd name="T0" fmla="*/ 0 w 201"/>
                        <a:gd name="T1" fmla="*/ 4 h 65"/>
                        <a:gd name="T2" fmla="*/ 2 w 201"/>
                        <a:gd name="T3" fmla="*/ 5 h 65"/>
                        <a:gd name="T4" fmla="*/ 9 w 201"/>
                        <a:gd name="T5" fmla="*/ 2 h 65"/>
                        <a:gd name="T6" fmla="*/ 12 w 201"/>
                        <a:gd name="T7" fmla="*/ 3 h 65"/>
                        <a:gd name="T8" fmla="*/ 10 w 201"/>
                        <a:gd name="T9" fmla="*/ 0 h 65"/>
                        <a:gd name="T10" fmla="*/ 3 w 201"/>
                        <a:gd name="T11" fmla="*/ 0 h 65"/>
                        <a:gd name="T12" fmla="*/ 6 w 201"/>
                        <a:gd name="T13" fmla="*/ 1 h 65"/>
                        <a:gd name="T14" fmla="*/ 0 w 201"/>
                        <a:gd name="T15" fmla="*/ 4 h 6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5"/>
                        <a:gd name="T26" fmla="*/ 201 w 20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5">
                          <a:moveTo>
                            <a:pt x="0" y="52"/>
                          </a:moveTo>
                          <a:lnTo>
                            <a:pt x="45" y="65"/>
                          </a:lnTo>
                          <a:lnTo>
                            <a:pt x="153" y="22"/>
                          </a:lnTo>
                          <a:lnTo>
                            <a:pt x="201" y="36"/>
                          </a:lnTo>
                          <a:lnTo>
                            <a:pt x="175" y="0"/>
                          </a:lnTo>
                          <a:lnTo>
                            <a:pt x="49" y="0"/>
                          </a:lnTo>
                          <a:lnTo>
                            <a:pt x="100" y="10"/>
                          </a:lnTo>
                          <a:lnTo>
                            <a:pt x="0" y="52"/>
                          </a:lnTo>
                          <a:close/>
                        </a:path>
                      </a:pathLst>
                    </a:custGeom>
                    <a:solidFill>
                      <a:srgbClr val="000000"/>
                    </a:solidFill>
                    <a:ln w="9525">
                      <a:noFill/>
                      <a:round/>
                      <a:headEnd/>
                      <a:tailEnd/>
                    </a:ln>
                  </p:spPr>
                  <p:txBody>
                    <a:bodyPr/>
                    <a:lstStyle/>
                    <a:p>
                      <a:endParaRPr lang="zh-CN" altLang="en-US"/>
                    </a:p>
                  </p:txBody>
                </p:sp>
                <p:sp>
                  <p:nvSpPr>
                    <p:cNvPr id="301" name="Freeform 278"/>
                    <p:cNvSpPr>
                      <a:spLocks/>
                    </p:cNvSpPr>
                    <p:nvPr/>
                  </p:nvSpPr>
                  <p:spPr bwMode="auto">
                    <a:xfrm>
                      <a:off x="941" y="1264"/>
                      <a:ext cx="100" cy="33"/>
                    </a:xfrm>
                    <a:custGeom>
                      <a:avLst/>
                      <a:gdLst>
                        <a:gd name="T0" fmla="*/ 0 w 201"/>
                        <a:gd name="T1" fmla="*/ 4 h 65"/>
                        <a:gd name="T2" fmla="*/ 2 w 201"/>
                        <a:gd name="T3" fmla="*/ 5 h 65"/>
                        <a:gd name="T4" fmla="*/ 9 w 201"/>
                        <a:gd name="T5" fmla="*/ 2 h 65"/>
                        <a:gd name="T6" fmla="*/ 12 w 201"/>
                        <a:gd name="T7" fmla="*/ 3 h 65"/>
                        <a:gd name="T8" fmla="*/ 10 w 201"/>
                        <a:gd name="T9" fmla="*/ 0 h 65"/>
                        <a:gd name="T10" fmla="*/ 3 w 201"/>
                        <a:gd name="T11" fmla="*/ 0 h 65"/>
                        <a:gd name="T12" fmla="*/ 6 w 201"/>
                        <a:gd name="T13" fmla="*/ 1 h 65"/>
                        <a:gd name="T14" fmla="*/ 0 w 201"/>
                        <a:gd name="T15" fmla="*/ 4 h 6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5"/>
                        <a:gd name="T26" fmla="*/ 201 w 20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5">
                          <a:moveTo>
                            <a:pt x="0" y="52"/>
                          </a:moveTo>
                          <a:lnTo>
                            <a:pt x="45" y="65"/>
                          </a:lnTo>
                          <a:lnTo>
                            <a:pt x="153" y="22"/>
                          </a:lnTo>
                          <a:lnTo>
                            <a:pt x="201" y="36"/>
                          </a:lnTo>
                          <a:lnTo>
                            <a:pt x="175" y="0"/>
                          </a:lnTo>
                          <a:lnTo>
                            <a:pt x="49" y="0"/>
                          </a:lnTo>
                          <a:lnTo>
                            <a:pt x="100" y="10"/>
                          </a:lnTo>
                          <a:lnTo>
                            <a:pt x="0" y="52"/>
                          </a:lnTo>
                          <a:close/>
                        </a:path>
                      </a:pathLst>
                    </a:custGeom>
                    <a:solidFill>
                      <a:srgbClr val="000000"/>
                    </a:solidFill>
                    <a:ln w="9525">
                      <a:noFill/>
                      <a:round/>
                      <a:headEnd/>
                      <a:tailEnd/>
                    </a:ln>
                  </p:spPr>
                  <p:txBody>
                    <a:bodyPr/>
                    <a:lstStyle/>
                    <a:p>
                      <a:endParaRPr lang="zh-CN" altLang="en-US"/>
                    </a:p>
                  </p:txBody>
                </p:sp>
                <p:sp>
                  <p:nvSpPr>
                    <p:cNvPr id="302" name="Freeform 279"/>
                    <p:cNvSpPr>
                      <a:spLocks/>
                    </p:cNvSpPr>
                    <p:nvPr/>
                  </p:nvSpPr>
                  <p:spPr bwMode="auto">
                    <a:xfrm>
                      <a:off x="831" y="1303"/>
                      <a:ext cx="101" cy="35"/>
                    </a:xfrm>
                    <a:custGeom>
                      <a:avLst/>
                      <a:gdLst>
                        <a:gd name="T0" fmla="*/ 13 w 201"/>
                        <a:gd name="T1" fmla="*/ 1 h 68"/>
                        <a:gd name="T2" fmla="*/ 10 w 201"/>
                        <a:gd name="T3" fmla="*/ 0 h 68"/>
                        <a:gd name="T4" fmla="*/ 4 w 201"/>
                        <a:gd name="T5" fmla="*/ 3 h 68"/>
                        <a:gd name="T6" fmla="*/ 0 w 201"/>
                        <a:gd name="T7" fmla="*/ 2 h 68"/>
                        <a:gd name="T8" fmla="*/ 2 w 201"/>
                        <a:gd name="T9" fmla="*/ 5 h 68"/>
                        <a:gd name="T10" fmla="*/ 10 w 201"/>
                        <a:gd name="T11" fmla="*/ 5 h 68"/>
                        <a:gd name="T12" fmla="*/ 7 w 201"/>
                        <a:gd name="T13" fmla="*/ 4 h 68"/>
                        <a:gd name="T14" fmla="*/ 13 w 201"/>
                        <a:gd name="T15" fmla="*/ 1 h 68"/>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8"/>
                        <a:gd name="T26" fmla="*/ 201 w 201"/>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8">
                          <a:moveTo>
                            <a:pt x="201" y="13"/>
                          </a:moveTo>
                          <a:lnTo>
                            <a:pt x="157" y="0"/>
                          </a:lnTo>
                          <a:lnTo>
                            <a:pt x="52" y="42"/>
                          </a:lnTo>
                          <a:lnTo>
                            <a:pt x="0" y="29"/>
                          </a:lnTo>
                          <a:lnTo>
                            <a:pt x="26" y="68"/>
                          </a:lnTo>
                          <a:lnTo>
                            <a:pt x="157" y="68"/>
                          </a:lnTo>
                          <a:lnTo>
                            <a:pt x="101" y="54"/>
                          </a:lnTo>
                          <a:lnTo>
                            <a:pt x="201" y="13"/>
                          </a:lnTo>
                          <a:close/>
                        </a:path>
                      </a:pathLst>
                    </a:custGeom>
                    <a:solidFill>
                      <a:srgbClr val="000000"/>
                    </a:solidFill>
                    <a:ln w="9525">
                      <a:noFill/>
                      <a:round/>
                      <a:headEnd/>
                      <a:tailEnd/>
                    </a:ln>
                  </p:spPr>
                  <p:txBody>
                    <a:bodyPr/>
                    <a:lstStyle/>
                    <a:p>
                      <a:endParaRPr lang="zh-CN" altLang="en-US"/>
                    </a:p>
                  </p:txBody>
                </p:sp>
                <p:sp>
                  <p:nvSpPr>
                    <p:cNvPr id="303" name="Freeform 280"/>
                    <p:cNvSpPr>
                      <a:spLocks/>
                    </p:cNvSpPr>
                    <p:nvPr/>
                  </p:nvSpPr>
                  <p:spPr bwMode="auto">
                    <a:xfrm>
                      <a:off x="831" y="1303"/>
                      <a:ext cx="101" cy="35"/>
                    </a:xfrm>
                    <a:custGeom>
                      <a:avLst/>
                      <a:gdLst>
                        <a:gd name="T0" fmla="*/ 13 w 201"/>
                        <a:gd name="T1" fmla="*/ 1 h 68"/>
                        <a:gd name="T2" fmla="*/ 10 w 201"/>
                        <a:gd name="T3" fmla="*/ 0 h 68"/>
                        <a:gd name="T4" fmla="*/ 4 w 201"/>
                        <a:gd name="T5" fmla="*/ 3 h 68"/>
                        <a:gd name="T6" fmla="*/ 0 w 201"/>
                        <a:gd name="T7" fmla="*/ 2 h 68"/>
                        <a:gd name="T8" fmla="*/ 2 w 201"/>
                        <a:gd name="T9" fmla="*/ 5 h 68"/>
                        <a:gd name="T10" fmla="*/ 10 w 201"/>
                        <a:gd name="T11" fmla="*/ 5 h 68"/>
                        <a:gd name="T12" fmla="*/ 7 w 201"/>
                        <a:gd name="T13" fmla="*/ 4 h 68"/>
                        <a:gd name="T14" fmla="*/ 13 w 201"/>
                        <a:gd name="T15" fmla="*/ 1 h 68"/>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8"/>
                        <a:gd name="T26" fmla="*/ 201 w 201"/>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8">
                          <a:moveTo>
                            <a:pt x="201" y="13"/>
                          </a:moveTo>
                          <a:lnTo>
                            <a:pt x="157" y="0"/>
                          </a:lnTo>
                          <a:lnTo>
                            <a:pt x="52" y="42"/>
                          </a:lnTo>
                          <a:lnTo>
                            <a:pt x="0" y="29"/>
                          </a:lnTo>
                          <a:lnTo>
                            <a:pt x="26" y="68"/>
                          </a:lnTo>
                          <a:lnTo>
                            <a:pt x="157" y="68"/>
                          </a:lnTo>
                          <a:lnTo>
                            <a:pt x="101" y="54"/>
                          </a:lnTo>
                          <a:lnTo>
                            <a:pt x="201" y="13"/>
                          </a:lnTo>
                          <a:close/>
                        </a:path>
                      </a:pathLst>
                    </a:custGeom>
                    <a:solidFill>
                      <a:srgbClr val="000000"/>
                    </a:solidFill>
                    <a:ln w="9525">
                      <a:noFill/>
                      <a:round/>
                      <a:headEnd/>
                      <a:tailEnd/>
                    </a:ln>
                  </p:spPr>
                  <p:txBody>
                    <a:bodyPr/>
                    <a:lstStyle/>
                    <a:p>
                      <a:endParaRPr lang="zh-CN" altLang="en-US"/>
                    </a:p>
                  </p:txBody>
                </p:sp>
                <p:sp>
                  <p:nvSpPr>
                    <p:cNvPr id="304" name="Freeform 281"/>
                    <p:cNvSpPr>
                      <a:spLocks/>
                    </p:cNvSpPr>
                    <p:nvPr/>
                  </p:nvSpPr>
                  <p:spPr bwMode="auto">
                    <a:xfrm>
                      <a:off x="837" y="1263"/>
                      <a:ext cx="100" cy="32"/>
                    </a:xfrm>
                    <a:custGeom>
                      <a:avLst/>
                      <a:gdLst>
                        <a:gd name="T0" fmla="*/ 0 w 200"/>
                        <a:gd name="T1" fmla="*/ 0 h 66"/>
                        <a:gd name="T2" fmla="*/ 3 w 200"/>
                        <a:gd name="T3" fmla="*/ 0 h 66"/>
                        <a:gd name="T4" fmla="*/ 10 w 200"/>
                        <a:gd name="T5" fmla="*/ 2 h 66"/>
                        <a:gd name="T6" fmla="*/ 13 w 200"/>
                        <a:gd name="T7" fmla="*/ 1 h 66"/>
                        <a:gd name="T8" fmla="*/ 11 w 200"/>
                        <a:gd name="T9" fmla="*/ 4 h 66"/>
                        <a:gd name="T10" fmla="*/ 3 w 200"/>
                        <a:gd name="T11" fmla="*/ 4 h 66"/>
                        <a:gd name="T12" fmla="*/ 6 w 200"/>
                        <a:gd name="T13" fmla="*/ 3 h 66"/>
                        <a:gd name="T14" fmla="*/ 0 w 200"/>
                        <a:gd name="T15" fmla="*/ 0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0" y="14"/>
                          </a:moveTo>
                          <a:lnTo>
                            <a:pt x="44" y="0"/>
                          </a:lnTo>
                          <a:lnTo>
                            <a:pt x="152" y="40"/>
                          </a:lnTo>
                          <a:lnTo>
                            <a:pt x="200" y="30"/>
                          </a:lnTo>
                          <a:lnTo>
                            <a:pt x="174" y="66"/>
                          </a:lnTo>
                          <a:lnTo>
                            <a:pt x="47" y="66"/>
                          </a:lnTo>
                          <a:lnTo>
                            <a:pt x="100" y="56"/>
                          </a:lnTo>
                          <a:lnTo>
                            <a:pt x="0" y="14"/>
                          </a:lnTo>
                          <a:close/>
                        </a:path>
                      </a:pathLst>
                    </a:custGeom>
                    <a:solidFill>
                      <a:srgbClr val="000000"/>
                    </a:solidFill>
                    <a:ln w="9525">
                      <a:noFill/>
                      <a:round/>
                      <a:headEnd/>
                      <a:tailEnd/>
                    </a:ln>
                  </p:spPr>
                  <p:txBody>
                    <a:bodyPr/>
                    <a:lstStyle/>
                    <a:p>
                      <a:endParaRPr lang="zh-CN" altLang="en-US"/>
                    </a:p>
                  </p:txBody>
                </p:sp>
                <p:sp>
                  <p:nvSpPr>
                    <p:cNvPr id="305" name="Freeform 282"/>
                    <p:cNvSpPr>
                      <a:spLocks/>
                    </p:cNvSpPr>
                    <p:nvPr/>
                  </p:nvSpPr>
                  <p:spPr bwMode="auto">
                    <a:xfrm>
                      <a:off x="837" y="1263"/>
                      <a:ext cx="100" cy="32"/>
                    </a:xfrm>
                    <a:custGeom>
                      <a:avLst/>
                      <a:gdLst>
                        <a:gd name="T0" fmla="*/ 0 w 200"/>
                        <a:gd name="T1" fmla="*/ 0 h 66"/>
                        <a:gd name="T2" fmla="*/ 3 w 200"/>
                        <a:gd name="T3" fmla="*/ 0 h 66"/>
                        <a:gd name="T4" fmla="*/ 10 w 200"/>
                        <a:gd name="T5" fmla="*/ 2 h 66"/>
                        <a:gd name="T6" fmla="*/ 13 w 200"/>
                        <a:gd name="T7" fmla="*/ 1 h 66"/>
                        <a:gd name="T8" fmla="*/ 11 w 200"/>
                        <a:gd name="T9" fmla="*/ 4 h 66"/>
                        <a:gd name="T10" fmla="*/ 3 w 200"/>
                        <a:gd name="T11" fmla="*/ 4 h 66"/>
                        <a:gd name="T12" fmla="*/ 6 w 200"/>
                        <a:gd name="T13" fmla="*/ 3 h 66"/>
                        <a:gd name="T14" fmla="*/ 0 w 200"/>
                        <a:gd name="T15" fmla="*/ 0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0" y="14"/>
                          </a:moveTo>
                          <a:lnTo>
                            <a:pt x="44" y="0"/>
                          </a:lnTo>
                          <a:lnTo>
                            <a:pt x="152" y="40"/>
                          </a:lnTo>
                          <a:lnTo>
                            <a:pt x="200" y="30"/>
                          </a:lnTo>
                          <a:lnTo>
                            <a:pt x="174" y="66"/>
                          </a:lnTo>
                          <a:lnTo>
                            <a:pt x="47" y="66"/>
                          </a:lnTo>
                          <a:lnTo>
                            <a:pt x="100" y="56"/>
                          </a:lnTo>
                          <a:lnTo>
                            <a:pt x="0" y="14"/>
                          </a:lnTo>
                          <a:close/>
                        </a:path>
                      </a:pathLst>
                    </a:custGeom>
                    <a:solidFill>
                      <a:srgbClr val="000000"/>
                    </a:solidFill>
                    <a:ln w="9525">
                      <a:noFill/>
                      <a:round/>
                      <a:headEnd/>
                      <a:tailEnd/>
                    </a:ln>
                  </p:spPr>
                  <p:txBody>
                    <a:bodyPr/>
                    <a:lstStyle/>
                    <a:p>
                      <a:endParaRPr lang="zh-CN" altLang="en-US"/>
                    </a:p>
                  </p:txBody>
                </p:sp>
                <p:sp>
                  <p:nvSpPr>
                    <p:cNvPr id="306" name="Freeform 283"/>
                    <p:cNvSpPr>
                      <a:spLocks/>
                    </p:cNvSpPr>
                    <p:nvPr/>
                  </p:nvSpPr>
                  <p:spPr bwMode="auto">
                    <a:xfrm>
                      <a:off x="937" y="1307"/>
                      <a:ext cx="100" cy="33"/>
                    </a:xfrm>
                    <a:custGeom>
                      <a:avLst/>
                      <a:gdLst>
                        <a:gd name="T0" fmla="*/ 13 w 200"/>
                        <a:gd name="T1" fmla="*/ 3 h 67"/>
                        <a:gd name="T2" fmla="*/ 10 w 200"/>
                        <a:gd name="T3" fmla="*/ 4 h 67"/>
                        <a:gd name="T4" fmla="*/ 3 w 200"/>
                        <a:gd name="T5" fmla="*/ 1 h 67"/>
                        <a:gd name="T6" fmla="*/ 0 w 200"/>
                        <a:gd name="T7" fmla="*/ 2 h 67"/>
                        <a:gd name="T8" fmla="*/ 2 w 200"/>
                        <a:gd name="T9" fmla="*/ 0 h 67"/>
                        <a:gd name="T10" fmla="*/ 10 w 200"/>
                        <a:gd name="T11" fmla="*/ 0 h 67"/>
                        <a:gd name="T12" fmla="*/ 6 w 200"/>
                        <a:gd name="T13" fmla="*/ 0 h 67"/>
                        <a:gd name="T14" fmla="*/ 13 w 200"/>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7"/>
                        <a:gd name="T26" fmla="*/ 200 w 20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7">
                          <a:moveTo>
                            <a:pt x="200" y="52"/>
                          </a:moveTo>
                          <a:lnTo>
                            <a:pt x="157" y="67"/>
                          </a:lnTo>
                          <a:lnTo>
                            <a:pt x="52" y="23"/>
                          </a:lnTo>
                          <a:lnTo>
                            <a:pt x="0" y="36"/>
                          </a:lnTo>
                          <a:lnTo>
                            <a:pt x="26" y="0"/>
                          </a:lnTo>
                          <a:lnTo>
                            <a:pt x="157" y="0"/>
                          </a:lnTo>
                          <a:lnTo>
                            <a:pt x="101" y="12"/>
                          </a:lnTo>
                          <a:lnTo>
                            <a:pt x="200" y="52"/>
                          </a:lnTo>
                          <a:close/>
                        </a:path>
                      </a:pathLst>
                    </a:custGeom>
                    <a:solidFill>
                      <a:srgbClr val="000000"/>
                    </a:solidFill>
                    <a:ln w="9525">
                      <a:noFill/>
                      <a:round/>
                      <a:headEnd/>
                      <a:tailEnd/>
                    </a:ln>
                  </p:spPr>
                  <p:txBody>
                    <a:bodyPr/>
                    <a:lstStyle/>
                    <a:p>
                      <a:endParaRPr lang="zh-CN" altLang="en-US"/>
                    </a:p>
                  </p:txBody>
                </p:sp>
                <p:sp>
                  <p:nvSpPr>
                    <p:cNvPr id="307" name="Freeform 284"/>
                    <p:cNvSpPr>
                      <a:spLocks/>
                    </p:cNvSpPr>
                    <p:nvPr/>
                  </p:nvSpPr>
                  <p:spPr bwMode="auto">
                    <a:xfrm>
                      <a:off x="937" y="1307"/>
                      <a:ext cx="100" cy="33"/>
                    </a:xfrm>
                    <a:custGeom>
                      <a:avLst/>
                      <a:gdLst>
                        <a:gd name="T0" fmla="*/ 13 w 200"/>
                        <a:gd name="T1" fmla="*/ 3 h 67"/>
                        <a:gd name="T2" fmla="*/ 10 w 200"/>
                        <a:gd name="T3" fmla="*/ 4 h 67"/>
                        <a:gd name="T4" fmla="*/ 3 w 200"/>
                        <a:gd name="T5" fmla="*/ 1 h 67"/>
                        <a:gd name="T6" fmla="*/ 0 w 200"/>
                        <a:gd name="T7" fmla="*/ 2 h 67"/>
                        <a:gd name="T8" fmla="*/ 2 w 200"/>
                        <a:gd name="T9" fmla="*/ 0 h 67"/>
                        <a:gd name="T10" fmla="*/ 10 w 200"/>
                        <a:gd name="T11" fmla="*/ 0 h 67"/>
                        <a:gd name="T12" fmla="*/ 6 w 200"/>
                        <a:gd name="T13" fmla="*/ 0 h 67"/>
                        <a:gd name="T14" fmla="*/ 13 w 200"/>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7"/>
                        <a:gd name="T26" fmla="*/ 200 w 20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7">
                          <a:moveTo>
                            <a:pt x="200" y="52"/>
                          </a:moveTo>
                          <a:lnTo>
                            <a:pt x="157" y="67"/>
                          </a:lnTo>
                          <a:lnTo>
                            <a:pt x="52" y="23"/>
                          </a:lnTo>
                          <a:lnTo>
                            <a:pt x="0" y="36"/>
                          </a:lnTo>
                          <a:lnTo>
                            <a:pt x="26" y="0"/>
                          </a:lnTo>
                          <a:lnTo>
                            <a:pt x="157" y="0"/>
                          </a:lnTo>
                          <a:lnTo>
                            <a:pt x="101" y="12"/>
                          </a:lnTo>
                          <a:lnTo>
                            <a:pt x="200" y="52"/>
                          </a:lnTo>
                          <a:close/>
                        </a:path>
                      </a:pathLst>
                    </a:custGeom>
                    <a:solidFill>
                      <a:srgbClr val="000000"/>
                    </a:solidFill>
                    <a:ln w="9525">
                      <a:noFill/>
                      <a:round/>
                      <a:headEnd/>
                      <a:tailEnd/>
                    </a:ln>
                  </p:spPr>
                  <p:txBody>
                    <a:bodyPr/>
                    <a:lstStyle/>
                    <a:p>
                      <a:endParaRPr lang="zh-CN" altLang="en-US"/>
                    </a:p>
                  </p:txBody>
                </p:sp>
              </p:grpSp>
              <p:grpSp>
                <p:nvGrpSpPr>
                  <p:cNvPr id="291" name="Group 285"/>
                  <p:cNvGrpSpPr>
                    <a:grpSpLocks/>
                  </p:cNvGrpSpPr>
                  <p:nvPr/>
                </p:nvGrpSpPr>
                <p:grpSpPr bwMode="auto">
                  <a:xfrm>
                    <a:off x="833" y="1264"/>
                    <a:ext cx="210" cy="78"/>
                    <a:chOff x="833" y="1264"/>
                    <a:chExt cx="210" cy="78"/>
                  </a:xfrm>
                </p:grpSpPr>
                <p:sp>
                  <p:nvSpPr>
                    <p:cNvPr id="292" name="Freeform 286"/>
                    <p:cNvSpPr>
                      <a:spLocks/>
                    </p:cNvSpPr>
                    <p:nvPr/>
                  </p:nvSpPr>
                  <p:spPr bwMode="auto">
                    <a:xfrm>
                      <a:off x="942" y="1266"/>
                      <a:ext cx="101" cy="33"/>
                    </a:xfrm>
                    <a:custGeom>
                      <a:avLst/>
                      <a:gdLst>
                        <a:gd name="T0" fmla="*/ 0 w 202"/>
                        <a:gd name="T1" fmla="*/ 3 h 67"/>
                        <a:gd name="T2" fmla="*/ 3 w 202"/>
                        <a:gd name="T3" fmla="*/ 4 h 67"/>
                        <a:gd name="T4" fmla="*/ 10 w 202"/>
                        <a:gd name="T5" fmla="*/ 1 h 67"/>
                        <a:gd name="T6" fmla="*/ 13 w 202"/>
                        <a:gd name="T7" fmla="*/ 2 h 67"/>
                        <a:gd name="T8" fmla="*/ 11 w 202"/>
                        <a:gd name="T9" fmla="*/ 0 h 67"/>
                        <a:gd name="T10" fmla="*/ 3 w 202"/>
                        <a:gd name="T11" fmla="*/ 0 h 67"/>
                        <a:gd name="T12" fmla="*/ 6 w 202"/>
                        <a:gd name="T13" fmla="*/ 0 h 67"/>
                        <a:gd name="T14" fmla="*/ 0 w 202"/>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0" y="52"/>
                          </a:moveTo>
                          <a:lnTo>
                            <a:pt x="46" y="67"/>
                          </a:lnTo>
                          <a:lnTo>
                            <a:pt x="154" y="23"/>
                          </a:lnTo>
                          <a:lnTo>
                            <a:pt x="202" y="37"/>
                          </a:lnTo>
                          <a:lnTo>
                            <a:pt x="176" y="0"/>
                          </a:lnTo>
                          <a:lnTo>
                            <a:pt x="49" y="0"/>
                          </a:lnTo>
                          <a:lnTo>
                            <a:pt x="102" y="11"/>
                          </a:lnTo>
                          <a:lnTo>
                            <a:pt x="0" y="52"/>
                          </a:lnTo>
                          <a:close/>
                        </a:path>
                      </a:pathLst>
                    </a:custGeom>
                    <a:solidFill>
                      <a:srgbClr val="FFFFFF"/>
                    </a:solidFill>
                    <a:ln w="9525">
                      <a:noFill/>
                      <a:round/>
                      <a:headEnd/>
                      <a:tailEnd/>
                    </a:ln>
                  </p:spPr>
                  <p:txBody>
                    <a:bodyPr/>
                    <a:lstStyle/>
                    <a:p>
                      <a:endParaRPr lang="zh-CN" altLang="en-US"/>
                    </a:p>
                  </p:txBody>
                </p:sp>
                <p:sp>
                  <p:nvSpPr>
                    <p:cNvPr id="293" name="Freeform 287"/>
                    <p:cNvSpPr>
                      <a:spLocks/>
                    </p:cNvSpPr>
                    <p:nvPr/>
                  </p:nvSpPr>
                  <p:spPr bwMode="auto">
                    <a:xfrm>
                      <a:off x="942" y="1266"/>
                      <a:ext cx="101" cy="33"/>
                    </a:xfrm>
                    <a:custGeom>
                      <a:avLst/>
                      <a:gdLst>
                        <a:gd name="T0" fmla="*/ 0 w 202"/>
                        <a:gd name="T1" fmla="*/ 3 h 67"/>
                        <a:gd name="T2" fmla="*/ 3 w 202"/>
                        <a:gd name="T3" fmla="*/ 4 h 67"/>
                        <a:gd name="T4" fmla="*/ 10 w 202"/>
                        <a:gd name="T5" fmla="*/ 1 h 67"/>
                        <a:gd name="T6" fmla="*/ 13 w 202"/>
                        <a:gd name="T7" fmla="*/ 2 h 67"/>
                        <a:gd name="T8" fmla="*/ 11 w 202"/>
                        <a:gd name="T9" fmla="*/ 0 h 67"/>
                        <a:gd name="T10" fmla="*/ 3 w 202"/>
                        <a:gd name="T11" fmla="*/ 0 h 67"/>
                        <a:gd name="T12" fmla="*/ 6 w 202"/>
                        <a:gd name="T13" fmla="*/ 0 h 67"/>
                        <a:gd name="T14" fmla="*/ 0 w 202"/>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0" y="52"/>
                          </a:moveTo>
                          <a:lnTo>
                            <a:pt x="46" y="67"/>
                          </a:lnTo>
                          <a:lnTo>
                            <a:pt x="154" y="23"/>
                          </a:lnTo>
                          <a:lnTo>
                            <a:pt x="202" y="37"/>
                          </a:lnTo>
                          <a:lnTo>
                            <a:pt x="176" y="0"/>
                          </a:lnTo>
                          <a:lnTo>
                            <a:pt x="49" y="0"/>
                          </a:lnTo>
                          <a:lnTo>
                            <a:pt x="102" y="11"/>
                          </a:lnTo>
                          <a:lnTo>
                            <a:pt x="0" y="52"/>
                          </a:lnTo>
                          <a:close/>
                        </a:path>
                      </a:pathLst>
                    </a:custGeom>
                    <a:solidFill>
                      <a:srgbClr val="FFFFFF"/>
                    </a:solidFill>
                    <a:ln w="9525">
                      <a:noFill/>
                      <a:round/>
                      <a:headEnd/>
                      <a:tailEnd/>
                    </a:ln>
                  </p:spPr>
                  <p:txBody>
                    <a:bodyPr/>
                    <a:lstStyle/>
                    <a:p>
                      <a:endParaRPr lang="zh-CN" altLang="en-US"/>
                    </a:p>
                  </p:txBody>
                </p:sp>
                <p:sp>
                  <p:nvSpPr>
                    <p:cNvPr id="294" name="Freeform 288"/>
                    <p:cNvSpPr>
                      <a:spLocks/>
                    </p:cNvSpPr>
                    <p:nvPr/>
                  </p:nvSpPr>
                  <p:spPr bwMode="auto">
                    <a:xfrm>
                      <a:off x="833" y="1305"/>
                      <a:ext cx="101" cy="35"/>
                    </a:xfrm>
                    <a:custGeom>
                      <a:avLst/>
                      <a:gdLst>
                        <a:gd name="T0" fmla="*/ 13 w 202"/>
                        <a:gd name="T1" fmla="*/ 1 h 70"/>
                        <a:gd name="T2" fmla="*/ 10 w 202"/>
                        <a:gd name="T3" fmla="*/ 0 h 70"/>
                        <a:gd name="T4" fmla="*/ 3 w 202"/>
                        <a:gd name="T5" fmla="*/ 2 h 70"/>
                        <a:gd name="T6" fmla="*/ 0 w 202"/>
                        <a:gd name="T7" fmla="*/ 1 h 70"/>
                        <a:gd name="T8" fmla="*/ 2 w 202"/>
                        <a:gd name="T9" fmla="*/ 4 h 70"/>
                        <a:gd name="T10" fmla="*/ 10 w 202"/>
                        <a:gd name="T11" fmla="*/ 4 h 70"/>
                        <a:gd name="T12" fmla="*/ 6 w 202"/>
                        <a:gd name="T13" fmla="*/ 3 h 70"/>
                        <a:gd name="T14" fmla="*/ 13 w 202"/>
                        <a:gd name="T15" fmla="*/ 1 h 70"/>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70"/>
                        <a:gd name="T26" fmla="*/ 202 w 202"/>
                        <a:gd name="T27" fmla="*/ 70 h 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70">
                          <a:moveTo>
                            <a:pt x="202" y="15"/>
                          </a:moveTo>
                          <a:lnTo>
                            <a:pt x="156" y="0"/>
                          </a:lnTo>
                          <a:lnTo>
                            <a:pt x="52" y="44"/>
                          </a:lnTo>
                          <a:lnTo>
                            <a:pt x="0" y="29"/>
                          </a:lnTo>
                          <a:lnTo>
                            <a:pt x="26" y="70"/>
                          </a:lnTo>
                          <a:lnTo>
                            <a:pt x="156" y="70"/>
                          </a:lnTo>
                          <a:lnTo>
                            <a:pt x="100" y="55"/>
                          </a:lnTo>
                          <a:lnTo>
                            <a:pt x="202" y="15"/>
                          </a:lnTo>
                          <a:close/>
                        </a:path>
                      </a:pathLst>
                    </a:custGeom>
                    <a:solidFill>
                      <a:srgbClr val="FFFFFF"/>
                    </a:solidFill>
                    <a:ln w="9525">
                      <a:noFill/>
                      <a:round/>
                      <a:headEnd/>
                      <a:tailEnd/>
                    </a:ln>
                  </p:spPr>
                  <p:txBody>
                    <a:bodyPr/>
                    <a:lstStyle/>
                    <a:p>
                      <a:endParaRPr lang="zh-CN" altLang="en-US"/>
                    </a:p>
                  </p:txBody>
                </p:sp>
                <p:sp>
                  <p:nvSpPr>
                    <p:cNvPr id="295" name="Freeform 289"/>
                    <p:cNvSpPr>
                      <a:spLocks/>
                    </p:cNvSpPr>
                    <p:nvPr/>
                  </p:nvSpPr>
                  <p:spPr bwMode="auto">
                    <a:xfrm>
                      <a:off x="833" y="1305"/>
                      <a:ext cx="101" cy="35"/>
                    </a:xfrm>
                    <a:custGeom>
                      <a:avLst/>
                      <a:gdLst>
                        <a:gd name="T0" fmla="*/ 13 w 202"/>
                        <a:gd name="T1" fmla="*/ 1 h 70"/>
                        <a:gd name="T2" fmla="*/ 10 w 202"/>
                        <a:gd name="T3" fmla="*/ 0 h 70"/>
                        <a:gd name="T4" fmla="*/ 3 w 202"/>
                        <a:gd name="T5" fmla="*/ 2 h 70"/>
                        <a:gd name="T6" fmla="*/ 0 w 202"/>
                        <a:gd name="T7" fmla="*/ 1 h 70"/>
                        <a:gd name="T8" fmla="*/ 2 w 202"/>
                        <a:gd name="T9" fmla="*/ 4 h 70"/>
                        <a:gd name="T10" fmla="*/ 10 w 202"/>
                        <a:gd name="T11" fmla="*/ 4 h 70"/>
                        <a:gd name="T12" fmla="*/ 6 w 202"/>
                        <a:gd name="T13" fmla="*/ 3 h 70"/>
                        <a:gd name="T14" fmla="*/ 13 w 202"/>
                        <a:gd name="T15" fmla="*/ 1 h 70"/>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70"/>
                        <a:gd name="T26" fmla="*/ 202 w 202"/>
                        <a:gd name="T27" fmla="*/ 70 h 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70">
                          <a:moveTo>
                            <a:pt x="202" y="15"/>
                          </a:moveTo>
                          <a:lnTo>
                            <a:pt x="156" y="0"/>
                          </a:lnTo>
                          <a:lnTo>
                            <a:pt x="52" y="44"/>
                          </a:lnTo>
                          <a:lnTo>
                            <a:pt x="0" y="29"/>
                          </a:lnTo>
                          <a:lnTo>
                            <a:pt x="26" y="70"/>
                          </a:lnTo>
                          <a:lnTo>
                            <a:pt x="156" y="70"/>
                          </a:lnTo>
                          <a:lnTo>
                            <a:pt x="100" y="55"/>
                          </a:lnTo>
                          <a:lnTo>
                            <a:pt x="202" y="15"/>
                          </a:lnTo>
                          <a:close/>
                        </a:path>
                      </a:pathLst>
                    </a:custGeom>
                    <a:solidFill>
                      <a:srgbClr val="FFFFFF"/>
                    </a:solidFill>
                    <a:ln w="9525">
                      <a:noFill/>
                      <a:round/>
                      <a:headEnd/>
                      <a:tailEnd/>
                    </a:ln>
                  </p:spPr>
                  <p:txBody>
                    <a:bodyPr/>
                    <a:lstStyle/>
                    <a:p>
                      <a:endParaRPr lang="zh-CN" altLang="en-US"/>
                    </a:p>
                  </p:txBody>
                </p:sp>
                <p:sp>
                  <p:nvSpPr>
                    <p:cNvPr id="296" name="Freeform 290"/>
                    <p:cNvSpPr>
                      <a:spLocks/>
                    </p:cNvSpPr>
                    <p:nvPr/>
                  </p:nvSpPr>
                  <p:spPr bwMode="auto">
                    <a:xfrm>
                      <a:off x="839" y="1264"/>
                      <a:ext cx="100" cy="33"/>
                    </a:xfrm>
                    <a:custGeom>
                      <a:avLst/>
                      <a:gdLst>
                        <a:gd name="T0" fmla="*/ 0 w 200"/>
                        <a:gd name="T1" fmla="*/ 1 h 65"/>
                        <a:gd name="T2" fmla="*/ 3 w 200"/>
                        <a:gd name="T3" fmla="*/ 0 h 65"/>
                        <a:gd name="T4" fmla="*/ 10 w 200"/>
                        <a:gd name="T5" fmla="*/ 3 h 65"/>
                        <a:gd name="T6" fmla="*/ 13 w 200"/>
                        <a:gd name="T7" fmla="*/ 2 h 65"/>
                        <a:gd name="T8" fmla="*/ 11 w 200"/>
                        <a:gd name="T9" fmla="*/ 5 h 65"/>
                        <a:gd name="T10" fmla="*/ 3 w 200"/>
                        <a:gd name="T11" fmla="*/ 5 h 65"/>
                        <a:gd name="T12" fmla="*/ 6 w 200"/>
                        <a:gd name="T13" fmla="*/ 4 h 65"/>
                        <a:gd name="T14" fmla="*/ 0 w 200"/>
                        <a:gd name="T15" fmla="*/ 1 h 65"/>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5"/>
                        <a:gd name="T26" fmla="*/ 200 w 200"/>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5">
                          <a:moveTo>
                            <a:pt x="0" y="14"/>
                          </a:moveTo>
                          <a:lnTo>
                            <a:pt x="43" y="0"/>
                          </a:lnTo>
                          <a:lnTo>
                            <a:pt x="151" y="40"/>
                          </a:lnTo>
                          <a:lnTo>
                            <a:pt x="200" y="29"/>
                          </a:lnTo>
                          <a:lnTo>
                            <a:pt x="174" y="65"/>
                          </a:lnTo>
                          <a:lnTo>
                            <a:pt x="49" y="65"/>
                          </a:lnTo>
                          <a:lnTo>
                            <a:pt x="99" y="55"/>
                          </a:lnTo>
                          <a:lnTo>
                            <a:pt x="0" y="14"/>
                          </a:lnTo>
                          <a:close/>
                        </a:path>
                      </a:pathLst>
                    </a:custGeom>
                    <a:solidFill>
                      <a:srgbClr val="FFFFFF"/>
                    </a:solidFill>
                    <a:ln w="9525">
                      <a:noFill/>
                      <a:round/>
                      <a:headEnd/>
                      <a:tailEnd/>
                    </a:ln>
                  </p:spPr>
                  <p:txBody>
                    <a:bodyPr/>
                    <a:lstStyle/>
                    <a:p>
                      <a:endParaRPr lang="zh-CN" altLang="en-US"/>
                    </a:p>
                  </p:txBody>
                </p:sp>
                <p:sp>
                  <p:nvSpPr>
                    <p:cNvPr id="297" name="Freeform 291"/>
                    <p:cNvSpPr>
                      <a:spLocks/>
                    </p:cNvSpPr>
                    <p:nvPr/>
                  </p:nvSpPr>
                  <p:spPr bwMode="auto">
                    <a:xfrm>
                      <a:off x="839" y="1264"/>
                      <a:ext cx="100" cy="33"/>
                    </a:xfrm>
                    <a:custGeom>
                      <a:avLst/>
                      <a:gdLst>
                        <a:gd name="T0" fmla="*/ 0 w 200"/>
                        <a:gd name="T1" fmla="*/ 1 h 65"/>
                        <a:gd name="T2" fmla="*/ 3 w 200"/>
                        <a:gd name="T3" fmla="*/ 0 h 65"/>
                        <a:gd name="T4" fmla="*/ 10 w 200"/>
                        <a:gd name="T5" fmla="*/ 3 h 65"/>
                        <a:gd name="T6" fmla="*/ 13 w 200"/>
                        <a:gd name="T7" fmla="*/ 2 h 65"/>
                        <a:gd name="T8" fmla="*/ 11 w 200"/>
                        <a:gd name="T9" fmla="*/ 5 h 65"/>
                        <a:gd name="T10" fmla="*/ 3 w 200"/>
                        <a:gd name="T11" fmla="*/ 5 h 65"/>
                        <a:gd name="T12" fmla="*/ 6 w 200"/>
                        <a:gd name="T13" fmla="*/ 4 h 65"/>
                        <a:gd name="T14" fmla="*/ 0 w 200"/>
                        <a:gd name="T15" fmla="*/ 1 h 65"/>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5"/>
                        <a:gd name="T26" fmla="*/ 200 w 200"/>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5">
                          <a:moveTo>
                            <a:pt x="0" y="14"/>
                          </a:moveTo>
                          <a:lnTo>
                            <a:pt x="43" y="0"/>
                          </a:lnTo>
                          <a:lnTo>
                            <a:pt x="151" y="40"/>
                          </a:lnTo>
                          <a:lnTo>
                            <a:pt x="200" y="29"/>
                          </a:lnTo>
                          <a:lnTo>
                            <a:pt x="174" y="65"/>
                          </a:lnTo>
                          <a:lnTo>
                            <a:pt x="49" y="65"/>
                          </a:lnTo>
                          <a:lnTo>
                            <a:pt x="99" y="55"/>
                          </a:lnTo>
                          <a:lnTo>
                            <a:pt x="0" y="14"/>
                          </a:lnTo>
                          <a:close/>
                        </a:path>
                      </a:pathLst>
                    </a:custGeom>
                    <a:solidFill>
                      <a:srgbClr val="FFFFFF"/>
                    </a:solidFill>
                    <a:ln w="9525">
                      <a:noFill/>
                      <a:round/>
                      <a:headEnd/>
                      <a:tailEnd/>
                    </a:ln>
                  </p:spPr>
                  <p:txBody>
                    <a:bodyPr/>
                    <a:lstStyle/>
                    <a:p>
                      <a:endParaRPr lang="zh-CN" altLang="en-US"/>
                    </a:p>
                  </p:txBody>
                </p:sp>
                <p:sp>
                  <p:nvSpPr>
                    <p:cNvPr id="298" name="Freeform 292"/>
                    <p:cNvSpPr>
                      <a:spLocks/>
                    </p:cNvSpPr>
                    <p:nvPr/>
                  </p:nvSpPr>
                  <p:spPr bwMode="auto">
                    <a:xfrm>
                      <a:off x="939" y="1308"/>
                      <a:ext cx="100" cy="34"/>
                    </a:xfrm>
                    <a:custGeom>
                      <a:avLst/>
                      <a:gdLst>
                        <a:gd name="T0" fmla="*/ 13 w 200"/>
                        <a:gd name="T1" fmla="*/ 4 h 66"/>
                        <a:gd name="T2" fmla="*/ 10 w 200"/>
                        <a:gd name="T3" fmla="*/ 5 h 66"/>
                        <a:gd name="T4" fmla="*/ 3 w 200"/>
                        <a:gd name="T5" fmla="*/ 2 h 66"/>
                        <a:gd name="T6" fmla="*/ 0 w 200"/>
                        <a:gd name="T7" fmla="*/ 3 h 66"/>
                        <a:gd name="T8" fmla="*/ 2 w 200"/>
                        <a:gd name="T9" fmla="*/ 0 h 66"/>
                        <a:gd name="T10" fmla="*/ 10 w 200"/>
                        <a:gd name="T11" fmla="*/ 0 h 66"/>
                        <a:gd name="T12" fmla="*/ 6 w 200"/>
                        <a:gd name="T13" fmla="*/ 1 h 66"/>
                        <a:gd name="T14" fmla="*/ 13 w 200"/>
                        <a:gd name="T15" fmla="*/ 4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200" y="52"/>
                          </a:moveTo>
                          <a:lnTo>
                            <a:pt x="156" y="66"/>
                          </a:lnTo>
                          <a:lnTo>
                            <a:pt x="52" y="22"/>
                          </a:lnTo>
                          <a:lnTo>
                            <a:pt x="0" y="37"/>
                          </a:lnTo>
                          <a:lnTo>
                            <a:pt x="26" y="0"/>
                          </a:lnTo>
                          <a:lnTo>
                            <a:pt x="156" y="0"/>
                          </a:lnTo>
                          <a:lnTo>
                            <a:pt x="100" y="11"/>
                          </a:lnTo>
                          <a:lnTo>
                            <a:pt x="200" y="52"/>
                          </a:lnTo>
                          <a:close/>
                        </a:path>
                      </a:pathLst>
                    </a:custGeom>
                    <a:solidFill>
                      <a:srgbClr val="FFFFFF"/>
                    </a:solidFill>
                    <a:ln w="9525">
                      <a:noFill/>
                      <a:round/>
                      <a:headEnd/>
                      <a:tailEnd/>
                    </a:ln>
                  </p:spPr>
                  <p:txBody>
                    <a:bodyPr/>
                    <a:lstStyle/>
                    <a:p>
                      <a:endParaRPr lang="zh-CN" altLang="en-US"/>
                    </a:p>
                  </p:txBody>
                </p:sp>
                <p:sp>
                  <p:nvSpPr>
                    <p:cNvPr id="299" name="Freeform 293"/>
                    <p:cNvSpPr>
                      <a:spLocks/>
                    </p:cNvSpPr>
                    <p:nvPr/>
                  </p:nvSpPr>
                  <p:spPr bwMode="auto">
                    <a:xfrm>
                      <a:off x="939" y="1308"/>
                      <a:ext cx="100" cy="34"/>
                    </a:xfrm>
                    <a:custGeom>
                      <a:avLst/>
                      <a:gdLst>
                        <a:gd name="T0" fmla="*/ 13 w 200"/>
                        <a:gd name="T1" fmla="*/ 4 h 66"/>
                        <a:gd name="T2" fmla="*/ 10 w 200"/>
                        <a:gd name="T3" fmla="*/ 5 h 66"/>
                        <a:gd name="T4" fmla="*/ 3 w 200"/>
                        <a:gd name="T5" fmla="*/ 2 h 66"/>
                        <a:gd name="T6" fmla="*/ 0 w 200"/>
                        <a:gd name="T7" fmla="*/ 3 h 66"/>
                        <a:gd name="T8" fmla="*/ 2 w 200"/>
                        <a:gd name="T9" fmla="*/ 0 h 66"/>
                        <a:gd name="T10" fmla="*/ 10 w 200"/>
                        <a:gd name="T11" fmla="*/ 0 h 66"/>
                        <a:gd name="T12" fmla="*/ 6 w 200"/>
                        <a:gd name="T13" fmla="*/ 1 h 66"/>
                        <a:gd name="T14" fmla="*/ 13 w 200"/>
                        <a:gd name="T15" fmla="*/ 4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200" y="52"/>
                          </a:moveTo>
                          <a:lnTo>
                            <a:pt x="156" y="66"/>
                          </a:lnTo>
                          <a:lnTo>
                            <a:pt x="52" y="22"/>
                          </a:lnTo>
                          <a:lnTo>
                            <a:pt x="0" y="37"/>
                          </a:lnTo>
                          <a:lnTo>
                            <a:pt x="26" y="0"/>
                          </a:lnTo>
                          <a:lnTo>
                            <a:pt x="156" y="0"/>
                          </a:lnTo>
                          <a:lnTo>
                            <a:pt x="100" y="11"/>
                          </a:lnTo>
                          <a:lnTo>
                            <a:pt x="200" y="52"/>
                          </a:lnTo>
                          <a:close/>
                        </a:path>
                      </a:pathLst>
                    </a:custGeom>
                    <a:solidFill>
                      <a:srgbClr val="FFFFFF"/>
                    </a:solidFill>
                    <a:ln w="9525">
                      <a:noFill/>
                      <a:round/>
                      <a:headEnd/>
                      <a:tailEnd/>
                    </a:ln>
                  </p:spPr>
                  <p:txBody>
                    <a:bodyPr/>
                    <a:lstStyle/>
                    <a:p>
                      <a:endParaRPr lang="zh-CN" altLang="en-US"/>
                    </a:p>
                  </p:txBody>
                </p:sp>
              </p:grpSp>
            </p:grpSp>
            <p:sp>
              <p:nvSpPr>
                <p:cNvPr id="288" name="Line 294"/>
                <p:cNvSpPr>
                  <a:spLocks noChangeShapeType="1"/>
                </p:cNvSpPr>
                <p:nvPr/>
              </p:nvSpPr>
              <p:spPr bwMode="auto">
                <a:xfrm>
                  <a:off x="785" y="1301"/>
                  <a:ext cx="1" cy="73"/>
                </a:xfrm>
                <a:prstGeom prst="line">
                  <a:avLst/>
                </a:prstGeom>
                <a:noFill/>
                <a:ln w="3175">
                  <a:solidFill>
                    <a:srgbClr val="AAE6FF"/>
                  </a:solidFill>
                  <a:round/>
                  <a:headEnd/>
                  <a:tailEnd/>
                </a:ln>
              </p:spPr>
              <p:txBody>
                <a:bodyPr/>
                <a:lstStyle/>
                <a:p>
                  <a:endParaRPr lang="zh-CN" altLang="en-US"/>
                </a:p>
              </p:txBody>
            </p:sp>
            <p:sp>
              <p:nvSpPr>
                <p:cNvPr id="289" name="Line 295"/>
                <p:cNvSpPr>
                  <a:spLocks noChangeShapeType="1"/>
                </p:cNvSpPr>
                <p:nvPr/>
              </p:nvSpPr>
              <p:spPr bwMode="auto">
                <a:xfrm>
                  <a:off x="1089" y="1301"/>
                  <a:ext cx="1" cy="73"/>
                </a:xfrm>
                <a:prstGeom prst="line">
                  <a:avLst/>
                </a:prstGeom>
                <a:noFill/>
                <a:ln w="3175">
                  <a:solidFill>
                    <a:srgbClr val="AAE6FF"/>
                  </a:solidFill>
                  <a:round/>
                  <a:headEnd/>
                  <a:tailEnd/>
                </a:ln>
              </p:spPr>
              <p:txBody>
                <a:bodyPr/>
                <a:lstStyle/>
                <a:p>
                  <a:endParaRPr lang="zh-CN" altLang="en-US"/>
                </a:p>
              </p:txBody>
            </p:sp>
          </p:grpSp>
          <p:grpSp>
            <p:nvGrpSpPr>
              <p:cNvPr id="267" name="Group 296"/>
              <p:cNvGrpSpPr>
                <a:grpSpLocks noChangeAspect="1"/>
              </p:cNvGrpSpPr>
              <p:nvPr/>
            </p:nvGrpSpPr>
            <p:grpSpPr bwMode="auto">
              <a:xfrm>
                <a:off x="4194" y="2338"/>
                <a:ext cx="135" cy="223"/>
                <a:chOff x="1120" y="1474"/>
                <a:chExt cx="252" cy="596"/>
              </a:xfrm>
            </p:grpSpPr>
            <p:sp>
              <p:nvSpPr>
                <p:cNvPr id="268" name="Freeform 297"/>
                <p:cNvSpPr>
                  <a:spLocks noChangeAspect="1"/>
                </p:cNvSpPr>
                <p:nvPr/>
              </p:nvSpPr>
              <p:spPr bwMode="auto">
                <a:xfrm>
                  <a:off x="1223" y="1589"/>
                  <a:ext cx="46" cy="52"/>
                </a:xfrm>
                <a:custGeom>
                  <a:avLst/>
                  <a:gdLst>
                    <a:gd name="T0" fmla="*/ 4 w 54"/>
                    <a:gd name="T1" fmla="*/ 2 h 90"/>
                    <a:gd name="T2" fmla="*/ 14 w 54"/>
                    <a:gd name="T3" fmla="*/ 0 h 90"/>
                    <a:gd name="T4" fmla="*/ 23 w 54"/>
                    <a:gd name="T5" fmla="*/ 2 h 90"/>
                    <a:gd name="T6" fmla="*/ 28 w 54"/>
                    <a:gd name="T7" fmla="*/ 8 h 90"/>
                    <a:gd name="T8" fmla="*/ 14 w 54"/>
                    <a:gd name="T9" fmla="*/ 10 h 90"/>
                    <a:gd name="T10" fmla="*/ 0 w 54"/>
                    <a:gd name="T11" fmla="*/ 8 h 90"/>
                    <a:gd name="T12" fmla="*/ 4 w 54"/>
                    <a:gd name="T13" fmla="*/ 2 h 90"/>
                    <a:gd name="T14" fmla="*/ 0 60000 65536"/>
                    <a:gd name="T15" fmla="*/ 0 60000 65536"/>
                    <a:gd name="T16" fmla="*/ 0 60000 65536"/>
                    <a:gd name="T17" fmla="*/ 0 60000 65536"/>
                    <a:gd name="T18" fmla="*/ 0 60000 65536"/>
                    <a:gd name="T19" fmla="*/ 0 60000 65536"/>
                    <a:gd name="T20" fmla="*/ 0 60000 65536"/>
                    <a:gd name="T21" fmla="*/ 0 w 54"/>
                    <a:gd name="T22" fmla="*/ 0 h 90"/>
                    <a:gd name="T23" fmla="*/ 54 w 54"/>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90">
                      <a:moveTo>
                        <a:pt x="8" y="19"/>
                      </a:moveTo>
                      <a:lnTo>
                        <a:pt x="27" y="0"/>
                      </a:lnTo>
                      <a:lnTo>
                        <a:pt x="44" y="19"/>
                      </a:lnTo>
                      <a:lnTo>
                        <a:pt x="54" y="73"/>
                      </a:lnTo>
                      <a:lnTo>
                        <a:pt x="27" y="90"/>
                      </a:lnTo>
                      <a:lnTo>
                        <a:pt x="0" y="73"/>
                      </a:lnTo>
                      <a:lnTo>
                        <a:pt x="8" y="19"/>
                      </a:lnTo>
                      <a:close/>
                    </a:path>
                  </a:pathLst>
                </a:custGeom>
                <a:solidFill>
                  <a:srgbClr val="FFFFFF"/>
                </a:solidFill>
                <a:ln w="11113">
                  <a:solidFill>
                    <a:srgbClr val="000000"/>
                  </a:solidFill>
                  <a:round/>
                  <a:headEnd/>
                  <a:tailEnd/>
                </a:ln>
              </p:spPr>
              <p:txBody>
                <a:bodyPr/>
                <a:lstStyle/>
                <a:p>
                  <a:endParaRPr lang="zh-CN" altLang="en-US"/>
                </a:p>
              </p:txBody>
            </p:sp>
            <p:sp>
              <p:nvSpPr>
                <p:cNvPr id="269" name="Freeform 298"/>
                <p:cNvSpPr>
                  <a:spLocks noChangeAspect="1"/>
                </p:cNvSpPr>
                <p:nvPr/>
              </p:nvSpPr>
              <p:spPr bwMode="auto">
                <a:xfrm>
                  <a:off x="1120" y="1986"/>
                  <a:ext cx="252" cy="41"/>
                </a:xfrm>
                <a:custGeom>
                  <a:avLst/>
                  <a:gdLst>
                    <a:gd name="T0" fmla="*/ 0 w 288"/>
                    <a:gd name="T1" fmla="*/ 8 h 71"/>
                    <a:gd name="T2" fmla="*/ 84 w 288"/>
                    <a:gd name="T3" fmla="*/ 0 h 71"/>
                    <a:gd name="T4" fmla="*/ 168 w 288"/>
                    <a:gd name="T5" fmla="*/ 8 h 71"/>
                    <a:gd name="T6" fmla="*/ 0 60000 65536"/>
                    <a:gd name="T7" fmla="*/ 0 60000 65536"/>
                    <a:gd name="T8" fmla="*/ 0 60000 65536"/>
                    <a:gd name="T9" fmla="*/ 0 w 288"/>
                    <a:gd name="T10" fmla="*/ 0 h 71"/>
                    <a:gd name="T11" fmla="*/ 288 w 288"/>
                    <a:gd name="T12" fmla="*/ 71 h 71"/>
                  </a:gdLst>
                  <a:ahLst/>
                  <a:cxnLst>
                    <a:cxn ang="T6">
                      <a:pos x="T0" y="T1"/>
                    </a:cxn>
                    <a:cxn ang="T7">
                      <a:pos x="T2" y="T3"/>
                    </a:cxn>
                    <a:cxn ang="T8">
                      <a:pos x="T4" y="T5"/>
                    </a:cxn>
                  </a:cxnLst>
                  <a:rect l="T9" t="T10" r="T11" b="T12"/>
                  <a:pathLst>
                    <a:path w="288" h="71">
                      <a:moveTo>
                        <a:pt x="0" y="71"/>
                      </a:moveTo>
                      <a:lnTo>
                        <a:pt x="144" y="0"/>
                      </a:lnTo>
                      <a:lnTo>
                        <a:pt x="288" y="71"/>
                      </a:lnTo>
                    </a:path>
                  </a:pathLst>
                </a:custGeom>
                <a:noFill/>
                <a:ln w="11113">
                  <a:solidFill>
                    <a:srgbClr val="000000"/>
                  </a:solidFill>
                  <a:round/>
                  <a:headEnd/>
                  <a:tailEnd/>
                </a:ln>
              </p:spPr>
              <p:txBody>
                <a:bodyPr/>
                <a:lstStyle/>
                <a:p>
                  <a:endParaRPr lang="zh-CN" altLang="en-US"/>
                </a:p>
              </p:txBody>
            </p:sp>
            <p:sp>
              <p:nvSpPr>
                <p:cNvPr id="270" name="Freeform 299"/>
                <p:cNvSpPr>
                  <a:spLocks noChangeAspect="1"/>
                </p:cNvSpPr>
                <p:nvPr/>
              </p:nvSpPr>
              <p:spPr bwMode="auto">
                <a:xfrm>
                  <a:off x="1120" y="1569"/>
                  <a:ext cx="252" cy="501"/>
                </a:xfrm>
                <a:custGeom>
                  <a:avLst/>
                  <a:gdLst>
                    <a:gd name="T0" fmla="*/ 84 w 288"/>
                    <a:gd name="T1" fmla="*/ 0 h 864"/>
                    <a:gd name="T2" fmla="*/ 84 w 288"/>
                    <a:gd name="T3" fmla="*/ 98 h 864"/>
                    <a:gd name="T4" fmla="*/ 0 w 288"/>
                    <a:gd name="T5" fmla="*/ 89 h 864"/>
                    <a:gd name="T6" fmla="*/ 84 w 288"/>
                    <a:gd name="T7" fmla="*/ 0 h 864"/>
                    <a:gd name="T8" fmla="*/ 168 w 288"/>
                    <a:gd name="T9" fmla="*/ 89 h 864"/>
                    <a:gd name="T10" fmla="*/ 84 w 288"/>
                    <a:gd name="T11" fmla="*/ 98 h 864"/>
                    <a:gd name="T12" fmla="*/ 0 60000 65536"/>
                    <a:gd name="T13" fmla="*/ 0 60000 65536"/>
                    <a:gd name="T14" fmla="*/ 0 60000 65536"/>
                    <a:gd name="T15" fmla="*/ 0 60000 65536"/>
                    <a:gd name="T16" fmla="*/ 0 60000 65536"/>
                    <a:gd name="T17" fmla="*/ 0 60000 65536"/>
                    <a:gd name="T18" fmla="*/ 0 w 288"/>
                    <a:gd name="T19" fmla="*/ 0 h 864"/>
                    <a:gd name="T20" fmla="*/ 288 w 288"/>
                    <a:gd name="T21" fmla="*/ 864 h 864"/>
                  </a:gdLst>
                  <a:ahLst/>
                  <a:cxnLst>
                    <a:cxn ang="T12">
                      <a:pos x="T0" y="T1"/>
                    </a:cxn>
                    <a:cxn ang="T13">
                      <a:pos x="T2" y="T3"/>
                    </a:cxn>
                    <a:cxn ang="T14">
                      <a:pos x="T4" y="T5"/>
                    </a:cxn>
                    <a:cxn ang="T15">
                      <a:pos x="T6" y="T7"/>
                    </a:cxn>
                    <a:cxn ang="T16">
                      <a:pos x="T8" y="T9"/>
                    </a:cxn>
                    <a:cxn ang="T17">
                      <a:pos x="T10" y="T11"/>
                    </a:cxn>
                  </a:cxnLst>
                  <a:rect l="T18" t="T19" r="T20" b="T21"/>
                  <a:pathLst>
                    <a:path w="288" h="864">
                      <a:moveTo>
                        <a:pt x="144" y="0"/>
                      </a:moveTo>
                      <a:lnTo>
                        <a:pt x="144" y="864"/>
                      </a:lnTo>
                      <a:lnTo>
                        <a:pt x="0" y="791"/>
                      </a:lnTo>
                      <a:lnTo>
                        <a:pt x="144" y="0"/>
                      </a:lnTo>
                      <a:lnTo>
                        <a:pt x="288" y="791"/>
                      </a:lnTo>
                      <a:lnTo>
                        <a:pt x="144" y="864"/>
                      </a:lnTo>
                    </a:path>
                  </a:pathLst>
                </a:custGeom>
                <a:noFill/>
                <a:ln w="11113">
                  <a:solidFill>
                    <a:srgbClr val="000000"/>
                  </a:solidFill>
                  <a:round/>
                  <a:headEnd/>
                  <a:tailEnd/>
                </a:ln>
              </p:spPr>
              <p:txBody>
                <a:bodyPr/>
                <a:lstStyle/>
                <a:p>
                  <a:endParaRPr lang="zh-CN" altLang="en-US"/>
                </a:p>
              </p:txBody>
            </p:sp>
            <p:sp>
              <p:nvSpPr>
                <p:cNvPr id="271" name="Freeform 300"/>
                <p:cNvSpPr>
                  <a:spLocks noChangeAspect="1"/>
                </p:cNvSpPr>
                <p:nvPr/>
              </p:nvSpPr>
              <p:spPr bwMode="auto">
                <a:xfrm>
                  <a:off x="1215" y="1683"/>
                  <a:ext cx="61" cy="10"/>
                </a:xfrm>
                <a:custGeom>
                  <a:avLst/>
                  <a:gdLst>
                    <a:gd name="T0" fmla="*/ 0 w 72"/>
                    <a:gd name="T1" fmla="*/ 0 h 17"/>
                    <a:gd name="T2" fmla="*/ 19 w 72"/>
                    <a:gd name="T3" fmla="*/ 2 h 17"/>
                    <a:gd name="T4" fmla="*/ 37 w 72"/>
                    <a:gd name="T5" fmla="*/ 0 h 17"/>
                    <a:gd name="T6" fmla="*/ 0 60000 65536"/>
                    <a:gd name="T7" fmla="*/ 0 60000 65536"/>
                    <a:gd name="T8" fmla="*/ 0 60000 65536"/>
                    <a:gd name="T9" fmla="*/ 0 w 72"/>
                    <a:gd name="T10" fmla="*/ 0 h 17"/>
                    <a:gd name="T11" fmla="*/ 72 w 72"/>
                    <a:gd name="T12" fmla="*/ 17 h 17"/>
                  </a:gdLst>
                  <a:ahLst/>
                  <a:cxnLst>
                    <a:cxn ang="T6">
                      <a:pos x="T0" y="T1"/>
                    </a:cxn>
                    <a:cxn ang="T7">
                      <a:pos x="T2" y="T3"/>
                    </a:cxn>
                    <a:cxn ang="T8">
                      <a:pos x="T4" y="T5"/>
                    </a:cxn>
                  </a:cxnLst>
                  <a:rect l="T9" t="T10" r="T11" b="T12"/>
                  <a:pathLst>
                    <a:path w="72" h="17">
                      <a:moveTo>
                        <a:pt x="0" y="0"/>
                      </a:moveTo>
                      <a:lnTo>
                        <a:pt x="37" y="17"/>
                      </a:lnTo>
                      <a:lnTo>
                        <a:pt x="72" y="0"/>
                      </a:lnTo>
                    </a:path>
                  </a:pathLst>
                </a:custGeom>
                <a:noFill/>
                <a:ln w="11113">
                  <a:solidFill>
                    <a:srgbClr val="000000"/>
                  </a:solidFill>
                  <a:round/>
                  <a:headEnd/>
                  <a:tailEnd/>
                </a:ln>
              </p:spPr>
              <p:txBody>
                <a:bodyPr/>
                <a:lstStyle/>
                <a:p>
                  <a:endParaRPr lang="zh-CN" altLang="en-US"/>
                </a:p>
              </p:txBody>
            </p:sp>
            <p:sp>
              <p:nvSpPr>
                <p:cNvPr id="272" name="Freeform 301"/>
                <p:cNvSpPr>
                  <a:spLocks noChangeAspect="1"/>
                </p:cNvSpPr>
                <p:nvPr/>
              </p:nvSpPr>
              <p:spPr bwMode="auto">
                <a:xfrm>
                  <a:off x="1204" y="1721"/>
                  <a:ext cx="84" cy="15"/>
                </a:xfrm>
                <a:custGeom>
                  <a:avLst/>
                  <a:gdLst>
                    <a:gd name="T0" fmla="*/ 0 w 96"/>
                    <a:gd name="T1" fmla="*/ 0 h 25"/>
                    <a:gd name="T2" fmla="*/ 28 w 96"/>
                    <a:gd name="T3" fmla="*/ 3 h 25"/>
                    <a:gd name="T4" fmla="*/ 57 w 96"/>
                    <a:gd name="T5" fmla="*/ 0 h 25"/>
                    <a:gd name="T6" fmla="*/ 0 60000 65536"/>
                    <a:gd name="T7" fmla="*/ 0 60000 65536"/>
                    <a:gd name="T8" fmla="*/ 0 60000 65536"/>
                    <a:gd name="T9" fmla="*/ 0 w 96"/>
                    <a:gd name="T10" fmla="*/ 0 h 25"/>
                    <a:gd name="T11" fmla="*/ 96 w 96"/>
                    <a:gd name="T12" fmla="*/ 25 h 25"/>
                  </a:gdLst>
                  <a:ahLst/>
                  <a:cxnLst>
                    <a:cxn ang="T6">
                      <a:pos x="T0" y="T1"/>
                    </a:cxn>
                    <a:cxn ang="T7">
                      <a:pos x="T2" y="T3"/>
                    </a:cxn>
                    <a:cxn ang="T8">
                      <a:pos x="T4" y="T5"/>
                    </a:cxn>
                  </a:cxnLst>
                  <a:rect l="T9" t="T10" r="T11" b="T12"/>
                  <a:pathLst>
                    <a:path w="96" h="25">
                      <a:moveTo>
                        <a:pt x="0" y="0"/>
                      </a:moveTo>
                      <a:lnTo>
                        <a:pt x="48" y="25"/>
                      </a:lnTo>
                      <a:lnTo>
                        <a:pt x="96" y="0"/>
                      </a:lnTo>
                    </a:path>
                  </a:pathLst>
                </a:custGeom>
                <a:noFill/>
                <a:ln w="11113">
                  <a:solidFill>
                    <a:srgbClr val="000000"/>
                  </a:solidFill>
                  <a:round/>
                  <a:headEnd/>
                  <a:tailEnd/>
                </a:ln>
              </p:spPr>
              <p:txBody>
                <a:bodyPr/>
                <a:lstStyle/>
                <a:p>
                  <a:endParaRPr lang="zh-CN" altLang="en-US"/>
                </a:p>
              </p:txBody>
            </p:sp>
            <p:sp>
              <p:nvSpPr>
                <p:cNvPr id="273" name="Freeform 302"/>
                <p:cNvSpPr>
                  <a:spLocks noChangeAspect="1"/>
                </p:cNvSpPr>
                <p:nvPr/>
              </p:nvSpPr>
              <p:spPr bwMode="auto">
                <a:xfrm>
                  <a:off x="1192" y="1759"/>
                  <a:ext cx="105" cy="18"/>
                </a:xfrm>
                <a:custGeom>
                  <a:avLst/>
                  <a:gdLst>
                    <a:gd name="T0" fmla="*/ 0 w 120"/>
                    <a:gd name="T1" fmla="*/ 1 h 30"/>
                    <a:gd name="T2" fmla="*/ 36 w 120"/>
                    <a:gd name="T3" fmla="*/ 4 h 30"/>
                    <a:gd name="T4" fmla="*/ 71 w 120"/>
                    <a:gd name="T5" fmla="*/ 0 h 30"/>
                    <a:gd name="T6" fmla="*/ 0 60000 65536"/>
                    <a:gd name="T7" fmla="*/ 0 60000 65536"/>
                    <a:gd name="T8" fmla="*/ 0 60000 65536"/>
                    <a:gd name="T9" fmla="*/ 0 w 120"/>
                    <a:gd name="T10" fmla="*/ 0 h 30"/>
                    <a:gd name="T11" fmla="*/ 120 w 120"/>
                    <a:gd name="T12" fmla="*/ 30 h 30"/>
                  </a:gdLst>
                  <a:ahLst/>
                  <a:cxnLst>
                    <a:cxn ang="T6">
                      <a:pos x="T0" y="T1"/>
                    </a:cxn>
                    <a:cxn ang="T7">
                      <a:pos x="T2" y="T3"/>
                    </a:cxn>
                    <a:cxn ang="T8">
                      <a:pos x="T4" y="T5"/>
                    </a:cxn>
                  </a:cxnLst>
                  <a:rect l="T9" t="T10" r="T11" b="T12"/>
                  <a:pathLst>
                    <a:path w="120" h="30">
                      <a:moveTo>
                        <a:pt x="0" y="1"/>
                      </a:moveTo>
                      <a:lnTo>
                        <a:pt x="62" y="30"/>
                      </a:lnTo>
                      <a:lnTo>
                        <a:pt x="120" y="0"/>
                      </a:lnTo>
                    </a:path>
                  </a:pathLst>
                </a:custGeom>
                <a:noFill/>
                <a:ln w="11113">
                  <a:solidFill>
                    <a:srgbClr val="000000"/>
                  </a:solidFill>
                  <a:round/>
                  <a:headEnd/>
                  <a:tailEnd/>
                </a:ln>
              </p:spPr>
              <p:txBody>
                <a:bodyPr/>
                <a:lstStyle/>
                <a:p>
                  <a:endParaRPr lang="zh-CN" altLang="en-US"/>
                </a:p>
              </p:txBody>
            </p:sp>
            <p:sp>
              <p:nvSpPr>
                <p:cNvPr id="274" name="Freeform 303"/>
                <p:cNvSpPr>
                  <a:spLocks noChangeAspect="1"/>
                </p:cNvSpPr>
                <p:nvPr/>
              </p:nvSpPr>
              <p:spPr bwMode="auto">
                <a:xfrm>
                  <a:off x="1181" y="1797"/>
                  <a:ext cx="128" cy="22"/>
                </a:xfrm>
                <a:custGeom>
                  <a:avLst/>
                  <a:gdLst>
                    <a:gd name="T0" fmla="*/ 0 w 144"/>
                    <a:gd name="T1" fmla="*/ 0 h 36"/>
                    <a:gd name="T2" fmla="*/ 46 w 144"/>
                    <a:gd name="T3" fmla="*/ 5 h 36"/>
                    <a:gd name="T4" fmla="*/ 90 w 144"/>
                    <a:gd name="T5" fmla="*/ 0 h 36"/>
                    <a:gd name="T6" fmla="*/ 0 60000 65536"/>
                    <a:gd name="T7" fmla="*/ 0 60000 65536"/>
                    <a:gd name="T8" fmla="*/ 0 60000 65536"/>
                    <a:gd name="T9" fmla="*/ 0 w 144"/>
                    <a:gd name="T10" fmla="*/ 0 h 36"/>
                    <a:gd name="T11" fmla="*/ 144 w 144"/>
                    <a:gd name="T12" fmla="*/ 36 h 36"/>
                  </a:gdLst>
                  <a:ahLst/>
                  <a:cxnLst>
                    <a:cxn ang="T6">
                      <a:pos x="T0" y="T1"/>
                    </a:cxn>
                    <a:cxn ang="T7">
                      <a:pos x="T2" y="T3"/>
                    </a:cxn>
                    <a:cxn ang="T8">
                      <a:pos x="T4" y="T5"/>
                    </a:cxn>
                  </a:cxnLst>
                  <a:rect l="T9" t="T10" r="T11" b="T12"/>
                  <a:pathLst>
                    <a:path w="144" h="36">
                      <a:moveTo>
                        <a:pt x="0" y="0"/>
                      </a:moveTo>
                      <a:lnTo>
                        <a:pt x="73" y="36"/>
                      </a:lnTo>
                      <a:lnTo>
                        <a:pt x="144" y="0"/>
                      </a:lnTo>
                    </a:path>
                  </a:pathLst>
                </a:custGeom>
                <a:noFill/>
                <a:ln w="11113">
                  <a:solidFill>
                    <a:srgbClr val="000000"/>
                  </a:solidFill>
                  <a:round/>
                  <a:headEnd/>
                  <a:tailEnd/>
                </a:ln>
              </p:spPr>
              <p:txBody>
                <a:bodyPr/>
                <a:lstStyle/>
                <a:p>
                  <a:endParaRPr lang="zh-CN" altLang="en-US"/>
                </a:p>
              </p:txBody>
            </p:sp>
            <p:sp>
              <p:nvSpPr>
                <p:cNvPr id="275" name="Freeform 304"/>
                <p:cNvSpPr>
                  <a:spLocks noChangeAspect="1"/>
                </p:cNvSpPr>
                <p:nvPr/>
              </p:nvSpPr>
              <p:spPr bwMode="auto">
                <a:xfrm>
                  <a:off x="1173" y="1836"/>
                  <a:ext cx="145" cy="24"/>
                </a:xfrm>
                <a:custGeom>
                  <a:avLst/>
                  <a:gdLst>
                    <a:gd name="T0" fmla="*/ 0 w 168"/>
                    <a:gd name="T1" fmla="*/ 0 h 42"/>
                    <a:gd name="T2" fmla="*/ 47 w 168"/>
                    <a:gd name="T3" fmla="*/ 5 h 42"/>
                    <a:gd name="T4" fmla="*/ 93 w 168"/>
                    <a:gd name="T5" fmla="*/ 0 h 42"/>
                    <a:gd name="T6" fmla="*/ 0 60000 65536"/>
                    <a:gd name="T7" fmla="*/ 0 60000 65536"/>
                    <a:gd name="T8" fmla="*/ 0 60000 65536"/>
                    <a:gd name="T9" fmla="*/ 0 w 168"/>
                    <a:gd name="T10" fmla="*/ 0 h 42"/>
                    <a:gd name="T11" fmla="*/ 168 w 168"/>
                    <a:gd name="T12" fmla="*/ 42 h 42"/>
                  </a:gdLst>
                  <a:ahLst/>
                  <a:cxnLst>
                    <a:cxn ang="T6">
                      <a:pos x="T0" y="T1"/>
                    </a:cxn>
                    <a:cxn ang="T7">
                      <a:pos x="T2" y="T3"/>
                    </a:cxn>
                    <a:cxn ang="T8">
                      <a:pos x="T4" y="T5"/>
                    </a:cxn>
                  </a:cxnLst>
                  <a:rect l="T9" t="T10" r="T11" b="T12"/>
                  <a:pathLst>
                    <a:path w="168" h="42">
                      <a:moveTo>
                        <a:pt x="0" y="0"/>
                      </a:moveTo>
                      <a:lnTo>
                        <a:pt x="85" y="42"/>
                      </a:lnTo>
                      <a:lnTo>
                        <a:pt x="168" y="0"/>
                      </a:lnTo>
                    </a:path>
                  </a:pathLst>
                </a:custGeom>
                <a:noFill/>
                <a:ln w="11113">
                  <a:solidFill>
                    <a:srgbClr val="000000"/>
                  </a:solidFill>
                  <a:round/>
                  <a:headEnd/>
                  <a:tailEnd/>
                </a:ln>
              </p:spPr>
              <p:txBody>
                <a:bodyPr/>
                <a:lstStyle/>
                <a:p>
                  <a:endParaRPr lang="zh-CN" altLang="en-US"/>
                </a:p>
              </p:txBody>
            </p:sp>
            <p:sp>
              <p:nvSpPr>
                <p:cNvPr id="276" name="Freeform 305"/>
                <p:cNvSpPr>
                  <a:spLocks noChangeAspect="1"/>
                </p:cNvSpPr>
                <p:nvPr/>
              </p:nvSpPr>
              <p:spPr bwMode="auto">
                <a:xfrm>
                  <a:off x="1162" y="1874"/>
                  <a:ext cx="166" cy="29"/>
                </a:xfrm>
                <a:custGeom>
                  <a:avLst/>
                  <a:gdLst>
                    <a:gd name="T0" fmla="*/ 0 w 190"/>
                    <a:gd name="T1" fmla="*/ 1 h 50"/>
                    <a:gd name="T2" fmla="*/ 56 w 190"/>
                    <a:gd name="T3" fmla="*/ 6 h 50"/>
                    <a:gd name="T4" fmla="*/ 111 w 190"/>
                    <a:gd name="T5" fmla="*/ 0 h 50"/>
                    <a:gd name="T6" fmla="*/ 0 60000 65536"/>
                    <a:gd name="T7" fmla="*/ 0 60000 65536"/>
                    <a:gd name="T8" fmla="*/ 0 60000 65536"/>
                    <a:gd name="T9" fmla="*/ 0 w 190"/>
                    <a:gd name="T10" fmla="*/ 0 h 50"/>
                    <a:gd name="T11" fmla="*/ 190 w 190"/>
                    <a:gd name="T12" fmla="*/ 50 h 50"/>
                  </a:gdLst>
                  <a:ahLst/>
                  <a:cxnLst>
                    <a:cxn ang="T6">
                      <a:pos x="T0" y="T1"/>
                    </a:cxn>
                    <a:cxn ang="T7">
                      <a:pos x="T2" y="T3"/>
                    </a:cxn>
                    <a:cxn ang="T8">
                      <a:pos x="T4" y="T5"/>
                    </a:cxn>
                  </a:cxnLst>
                  <a:rect l="T9" t="T10" r="T11" b="T12"/>
                  <a:pathLst>
                    <a:path w="190" h="50">
                      <a:moveTo>
                        <a:pt x="0" y="2"/>
                      </a:moveTo>
                      <a:lnTo>
                        <a:pt x="96" y="50"/>
                      </a:lnTo>
                      <a:lnTo>
                        <a:pt x="190" y="0"/>
                      </a:lnTo>
                    </a:path>
                  </a:pathLst>
                </a:custGeom>
                <a:noFill/>
                <a:ln w="11113">
                  <a:solidFill>
                    <a:srgbClr val="000000"/>
                  </a:solidFill>
                  <a:round/>
                  <a:headEnd/>
                  <a:tailEnd/>
                </a:ln>
              </p:spPr>
              <p:txBody>
                <a:bodyPr/>
                <a:lstStyle/>
                <a:p>
                  <a:endParaRPr lang="zh-CN" altLang="en-US"/>
                </a:p>
              </p:txBody>
            </p:sp>
            <p:sp>
              <p:nvSpPr>
                <p:cNvPr id="277" name="Freeform 306"/>
                <p:cNvSpPr>
                  <a:spLocks noChangeAspect="1"/>
                </p:cNvSpPr>
                <p:nvPr/>
              </p:nvSpPr>
              <p:spPr bwMode="auto">
                <a:xfrm>
                  <a:off x="1150" y="1912"/>
                  <a:ext cx="190" cy="31"/>
                </a:xfrm>
                <a:custGeom>
                  <a:avLst/>
                  <a:gdLst>
                    <a:gd name="T0" fmla="*/ 0 w 218"/>
                    <a:gd name="T1" fmla="*/ 0 h 53"/>
                    <a:gd name="T2" fmla="*/ 64 w 218"/>
                    <a:gd name="T3" fmla="*/ 6 h 53"/>
                    <a:gd name="T4" fmla="*/ 126 w 218"/>
                    <a:gd name="T5" fmla="*/ 0 h 53"/>
                    <a:gd name="T6" fmla="*/ 0 60000 65536"/>
                    <a:gd name="T7" fmla="*/ 0 60000 65536"/>
                    <a:gd name="T8" fmla="*/ 0 60000 65536"/>
                    <a:gd name="T9" fmla="*/ 0 w 218"/>
                    <a:gd name="T10" fmla="*/ 0 h 53"/>
                    <a:gd name="T11" fmla="*/ 218 w 218"/>
                    <a:gd name="T12" fmla="*/ 53 h 53"/>
                  </a:gdLst>
                  <a:ahLst/>
                  <a:cxnLst>
                    <a:cxn ang="T6">
                      <a:pos x="T0" y="T1"/>
                    </a:cxn>
                    <a:cxn ang="T7">
                      <a:pos x="T2" y="T3"/>
                    </a:cxn>
                    <a:cxn ang="T8">
                      <a:pos x="T4" y="T5"/>
                    </a:cxn>
                  </a:cxnLst>
                  <a:rect l="T9" t="T10" r="T11" b="T12"/>
                  <a:pathLst>
                    <a:path w="218" h="53">
                      <a:moveTo>
                        <a:pt x="0" y="0"/>
                      </a:moveTo>
                      <a:lnTo>
                        <a:pt x="110" y="53"/>
                      </a:lnTo>
                      <a:lnTo>
                        <a:pt x="218" y="0"/>
                      </a:lnTo>
                    </a:path>
                  </a:pathLst>
                </a:custGeom>
                <a:noFill/>
                <a:ln w="11113">
                  <a:solidFill>
                    <a:srgbClr val="000000"/>
                  </a:solidFill>
                  <a:round/>
                  <a:headEnd/>
                  <a:tailEnd/>
                </a:ln>
              </p:spPr>
              <p:txBody>
                <a:bodyPr/>
                <a:lstStyle/>
                <a:p>
                  <a:endParaRPr lang="zh-CN" altLang="en-US"/>
                </a:p>
              </p:txBody>
            </p:sp>
            <p:sp>
              <p:nvSpPr>
                <p:cNvPr id="278" name="Freeform 307"/>
                <p:cNvSpPr>
                  <a:spLocks noChangeAspect="1"/>
                </p:cNvSpPr>
                <p:nvPr/>
              </p:nvSpPr>
              <p:spPr bwMode="auto">
                <a:xfrm>
                  <a:off x="1140" y="1950"/>
                  <a:ext cx="211" cy="36"/>
                </a:xfrm>
                <a:custGeom>
                  <a:avLst/>
                  <a:gdLst>
                    <a:gd name="T0" fmla="*/ 0 w 240"/>
                    <a:gd name="T1" fmla="*/ 0 h 61"/>
                    <a:gd name="T2" fmla="*/ 72 w 240"/>
                    <a:gd name="T3" fmla="*/ 7 h 61"/>
                    <a:gd name="T4" fmla="*/ 144 w 240"/>
                    <a:gd name="T5" fmla="*/ 1 h 61"/>
                    <a:gd name="T6" fmla="*/ 0 60000 65536"/>
                    <a:gd name="T7" fmla="*/ 0 60000 65536"/>
                    <a:gd name="T8" fmla="*/ 0 60000 65536"/>
                    <a:gd name="T9" fmla="*/ 0 w 240"/>
                    <a:gd name="T10" fmla="*/ 0 h 61"/>
                    <a:gd name="T11" fmla="*/ 240 w 240"/>
                    <a:gd name="T12" fmla="*/ 61 h 61"/>
                  </a:gdLst>
                  <a:ahLst/>
                  <a:cxnLst>
                    <a:cxn ang="T6">
                      <a:pos x="T0" y="T1"/>
                    </a:cxn>
                    <a:cxn ang="T7">
                      <a:pos x="T2" y="T3"/>
                    </a:cxn>
                    <a:cxn ang="T8">
                      <a:pos x="T4" y="T5"/>
                    </a:cxn>
                  </a:cxnLst>
                  <a:rect l="T9" t="T10" r="T11" b="T12"/>
                  <a:pathLst>
                    <a:path w="240" h="61">
                      <a:moveTo>
                        <a:pt x="0" y="0"/>
                      </a:moveTo>
                      <a:lnTo>
                        <a:pt x="121" y="61"/>
                      </a:lnTo>
                      <a:lnTo>
                        <a:pt x="240" y="2"/>
                      </a:lnTo>
                    </a:path>
                  </a:pathLst>
                </a:custGeom>
                <a:noFill/>
                <a:ln w="11113">
                  <a:solidFill>
                    <a:srgbClr val="000000"/>
                  </a:solidFill>
                  <a:round/>
                  <a:headEnd/>
                  <a:tailEnd/>
                </a:ln>
              </p:spPr>
              <p:txBody>
                <a:bodyPr/>
                <a:lstStyle/>
                <a:p>
                  <a:endParaRPr lang="zh-CN" altLang="en-US"/>
                </a:p>
              </p:txBody>
            </p:sp>
            <p:sp>
              <p:nvSpPr>
                <p:cNvPr id="279" name="Freeform 308"/>
                <p:cNvSpPr>
                  <a:spLocks noChangeAspect="1"/>
                </p:cNvSpPr>
                <p:nvPr/>
              </p:nvSpPr>
              <p:spPr bwMode="auto">
                <a:xfrm>
                  <a:off x="1131" y="1989"/>
                  <a:ext cx="228" cy="38"/>
                </a:xfrm>
                <a:custGeom>
                  <a:avLst/>
                  <a:gdLst>
                    <a:gd name="T0" fmla="*/ 0 w 264"/>
                    <a:gd name="T1" fmla="*/ 1 h 67"/>
                    <a:gd name="T2" fmla="*/ 73 w 264"/>
                    <a:gd name="T3" fmla="*/ 7 h 67"/>
                    <a:gd name="T4" fmla="*/ 147 w 264"/>
                    <a:gd name="T5" fmla="*/ 0 h 67"/>
                    <a:gd name="T6" fmla="*/ 0 60000 65536"/>
                    <a:gd name="T7" fmla="*/ 0 60000 65536"/>
                    <a:gd name="T8" fmla="*/ 0 60000 65536"/>
                    <a:gd name="T9" fmla="*/ 0 w 264"/>
                    <a:gd name="T10" fmla="*/ 0 h 67"/>
                    <a:gd name="T11" fmla="*/ 264 w 264"/>
                    <a:gd name="T12" fmla="*/ 67 h 67"/>
                  </a:gdLst>
                  <a:ahLst/>
                  <a:cxnLst>
                    <a:cxn ang="T6">
                      <a:pos x="T0" y="T1"/>
                    </a:cxn>
                    <a:cxn ang="T7">
                      <a:pos x="T2" y="T3"/>
                    </a:cxn>
                    <a:cxn ang="T8">
                      <a:pos x="T4" y="T5"/>
                    </a:cxn>
                  </a:cxnLst>
                  <a:rect l="T9" t="T10" r="T11" b="T12"/>
                  <a:pathLst>
                    <a:path w="264" h="67">
                      <a:moveTo>
                        <a:pt x="0" y="2"/>
                      </a:moveTo>
                      <a:lnTo>
                        <a:pt x="133" y="67"/>
                      </a:lnTo>
                      <a:lnTo>
                        <a:pt x="264" y="0"/>
                      </a:lnTo>
                    </a:path>
                  </a:pathLst>
                </a:custGeom>
                <a:noFill/>
                <a:ln w="11113">
                  <a:solidFill>
                    <a:srgbClr val="000000"/>
                  </a:solidFill>
                  <a:round/>
                  <a:headEnd/>
                  <a:tailEnd/>
                </a:ln>
              </p:spPr>
              <p:txBody>
                <a:bodyPr/>
                <a:lstStyle/>
                <a:p>
                  <a:endParaRPr lang="zh-CN" altLang="en-US"/>
                </a:p>
              </p:txBody>
            </p:sp>
            <p:sp>
              <p:nvSpPr>
                <p:cNvPr id="280" name="Freeform 309"/>
                <p:cNvSpPr>
                  <a:spLocks noChangeAspect="1"/>
                </p:cNvSpPr>
                <p:nvPr/>
              </p:nvSpPr>
              <p:spPr bwMode="auto">
                <a:xfrm>
                  <a:off x="1120" y="1547"/>
                  <a:ext cx="95" cy="22"/>
                </a:xfrm>
                <a:custGeom>
                  <a:avLst/>
                  <a:gdLst>
                    <a:gd name="T0" fmla="*/ 67 w 107"/>
                    <a:gd name="T1" fmla="*/ 5 h 36"/>
                    <a:gd name="T2" fmla="*/ 21 w 107"/>
                    <a:gd name="T3" fmla="*/ 4 h 36"/>
                    <a:gd name="T4" fmla="*/ 45 w 107"/>
                    <a:gd name="T5" fmla="*/ 1 h 36"/>
                    <a:gd name="T6" fmla="*/ 0 w 107"/>
                    <a:gd name="T7" fmla="*/ 0 h 36"/>
                    <a:gd name="T8" fmla="*/ 0 60000 65536"/>
                    <a:gd name="T9" fmla="*/ 0 60000 65536"/>
                    <a:gd name="T10" fmla="*/ 0 60000 65536"/>
                    <a:gd name="T11" fmla="*/ 0 60000 65536"/>
                    <a:gd name="T12" fmla="*/ 0 w 107"/>
                    <a:gd name="T13" fmla="*/ 0 h 36"/>
                    <a:gd name="T14" fmla="*/ 107 w 107"/>
                    <a:gd name="T15" fmla="*/ 36 h 36"/>
                  </a:gdLst>
                  <a:ahLst/>
                  <a:cxnLst>
                    <a:cxn ang="T8">
                      <a:pos x="T0" y="T1"/>
                    </a:cxn>
                    <a:cxn ang="T9">
                      <a:pos x="T2" y="T3"/>
                    </a:cxn>
                    <a:cxn ang="T10">
                      <a:pos x="T4" y="T5"/>
                    </a:cxn>
                    <a:cxn ang="T11">
                      <a:pos x="T6" y="T7"/>
                    </a:cxn>
                  </a:cxnLst>
                  <a:rect l="T12" t="T13" r="T14" b="T15"/>
                  <a:pathLst>
                    <a:path w="107" h="36">
                      <a:moveTo>
                        <a:pt x="107" y="36"/>
                      </a:moveTo>
                      <a:lnTo>
                        <a:pt x="34" y="30"/>
                      </a:lnTo>
                      <a:lnTo>
                        <a:pt x="73" y="5"/>
                      </a:lnTo>
                      <a:lnTo>
                        <a:pt x="0" y="0"/>
                      </a:lnTo>
                    </a:path>
                  </a:pathLst>
                </a:custGeom>
                <a:noFill/>
                <a:ln w="4763">
                  <a:solidFill>
                    <a:srgbClr val="000000"/>
                  </a:solidFill>
                  <a:round/>
                  <a:headEnd/>
                  <a:tailEnd/>
                </a:ln>
              </p:spPr>
              <p:txBody>
                <a:bodyPr/>
                <a:lstStyle/>
                <a:p>
                  <a:endParaRPr lang="zh-CN" altLang="en-US"/>
                </a:p>
              </p:txBody>
            </p:sp>
            <p:sp>
              <p:nvSpPr>
                <p:cNvPr id="281" name="Freeform 310"/>
                <p:cNvSpPr>
                  <a:spLocks noChangeAspect="1"/>
                </p:cNvSpPr>
                <p:nvPr/>
              </p:nvSpPr>
              <p:spPr bwMode="auto">
                <a:xfrm>
                  <a:off x="1262" y="1545"/>
                  <a:ext cx="110" cy="25"/>
                </a:xfrm>
                <a:custGeom>
                  <a:avLst/>
                  <a:gdLst>
                    <a:gd name="T0" fmla="*/ 71 w 127"/>
                    <a:gd name="T1" fmla="*/ 1 h 44"/>
                    <a:gd name="T2" fmla="*/ 29 w 127"/>
                    <a:gd name="T3" fmla="*/ 5 h 44"/>
                    <a:gd name="T4" fmla="*/ 42 w 127"/>
                    <a:gd name="T5" fmla="*/ 0 h 44"/>
                    <a:gd name="T6" fmla="*/ 0 w 127"/>
                    <a:gd name="T7" fmla="*/ 4 h 44"/>
                    <a:gd name="T8" fmla="*/ 0 60000 65536"/>
                    <a:gd name="T9" fmla="*/ 0 60000 65536"/>
                    <a:gd name="T10" fmla="*/ 0 60000 65536"/>
                    <a:gd name="T11" fmla="*/ 0 60000 65536"/>
                    <a:gd name="T12" fmla="*/ 0 w 127"/>
                    <a:gd name="T13" fmla="*/ 0 h 44"/>
                    <a:gd name="T14" fmla="*/ 127 w 127"/>
                    <a:gd name="T15" fmla="*/ 44 h 44"/>
                  </a:gdLst>
                  <a:ahLst/>
                  <a:cxnLst>
                    <a:cxn ang="T8">
                      <a:pos x="T0" y="T1"/>
                    </a:cxn>
                    <a:cxn ang="T9">
                      <a:pos x="T2" y="T3"/>
                    </a:cxn>
                    <a:cxn ang="T10">
                      <a:pos x="T4" y="T5"/>
                    </a:cxn>
                    <a:cxn ang="T11">
                      <a:pos x="T6" y="T7"/>
                    </a:cxn>
                  </a:cxnLst>
                  <a:rect l="T12" t="T13" r="T14" b="T15"/>
                  <a:pathLst>
                    <a:path w="127" h="44">
                      <a:moveTo>
                        <a:pt x="127" y="4"/>
                      </a:moveTo>
                      <a:lnTo>
                        <a:pt x="52" y="44"/>
                      </a:lnTo>
                      <a:lnTo>
                        <a:pt x="75" y="0"/>
                      </a:lnTo>
                      <a:lnTo>
                        <a:pt x="0" y="40"/>
                      </a:lnTo>
                    </a:path>
                  </a:pathLst>
                </a:custGeom>
                <a:noFill/>
                <a:ln w="4763">
                  <a:solidFill>
                    <a:srgbClr val="000000"/>
                  </a:solidFill>
                  <a:round/>
                  <a:headEnd/>
                  <a:tailEnd/>
                </a:ln>
              </p:spPr>
              <p:txBody>
                <a:bodyPr/>
                <a:lstStyle/>
                <a:p>
                  <a:endParaRPr lang="zh-CN" altLang="en-US"/>
                </a:p>
              </p:txBody>
            </p:sp>
            <p:sp>
              <p:nvSpPr>
                <p:cNvPr id="282" name="Freeform 311"/>
                <p:cNvSpPr>
                  <a:spLocks noChangeAspect="1"/>
                </p:cNvSpPr>
                <p:nvPr/>
              </p:nvSpPr>
              <p:spPr bwMode="auto">
                <a:xfrm>
                  <a:off x="1229" y="1474"/>
                  <a:ext cx="33" cy="83"/>
                </a:xfrm>
                <a:custGeom>
                  <a:avLst/>
                  <a:gdLst>
                    <a:gd name="T0" fmla="*/ 14 w 36"/>
                    <a:gd name="T1" fmla="*/ 16 h 144"/>
                    <a:gd name="T2" fmla="*/ 0 w 36"/>
                    <a:gd name="T3" fmla="*/ 6 h 144"/>
                    <a:gd name="T4" fmla="*/ 25 w 36"/>
                    <a:gd name="T5" fmla="*/ 10 h 144"/>
                    <a:gd name="T6" fmla="*/ 14 w 36"/>
                    <a:gd name="T7" fmla="*/ 0 h 144"/>
                    <a:gd name="T8" fmla="*/ 0 60000 65536"/>
                    <a:gd name="T9" fmla="*/ 0 60000 65536"/>
                    <a:gd name="T10" fmla="*/ 0 60000 65536"/>
                    <a:gd name="T11" fmla="*/ 0 60000 65536"/>
                    <a:gd name="T12" fmla="*/ 0 w 36"/>
                    <a:gd name="T13" fmla="*/ 0 h 144"/>
                    <a:gd name="T14" fmla="*/ 36 w 36"/>
                    <a:gd name="T15" fmla="*/ 144 h 144"/>
                  </a:gdLst>
                  <a:ahLst/>
                  <a:cxnLst>
                    <a:cxn ang="T8">
                      <a:pos x="T0" y="T1"/>
                    </a:cxn>
                    <a:cxn ang="T9">
                      <a:pos x="T2" y="T3"/>
                    </a:cxn>
                    <a:cxn ang="T10">
                      <a:pos x="T4" y="T5"/>
                    </a:cxn>
                    <a:cxn ang="T11">
                      <a:pos x="T6" y="T7"/>
                    </a:cxn>
                  </a:cxnLst>
                  <a:rect l="T12" t="T13" r="T14" b="T15"/>
                  <a:pathLst>
                    <a:path w="36" h="144">
                      <a:moveTo>
                        <a:pt x="19" y="144"/>
                      </a:moveTo>
                      <a:lnTo>
                        <a:pt x="0" y="54"/>
                      </a:lnTo>
                      <a:lnTo>
                        <a:pt x="36" y="90"/>
                      </a:lnTo>
                      <a:lnTo>
                        <a:pt x="19" y="0"/>
                      </a:lnTo>
                    </a:path>
                  </a:pathLst>
                </a:custGeom>
                <a:noFill/>
                <a:ln w="4763">
                  <a:solidFill>
                    <a:srgbClr val="000000"/>
                  </a:solidFill>
                  <a:round/>
                  <a:headEnd/>
                  <a:tailEnd/>
                </a:ln>
              </p:spPr>
              <p:txBody>
                <a:bodyPr/>
                <a:lstStyle/>
                <a:p>
                  <a:endParaRPr lang="zh-CN" altLang="en-US"/>
                </a:p>
              </p:txBody>
            </p:sp>
          </p:grpSp>
        </p:grpSp>
        <p:sp>
          <p:nvSpPr>
            <p:cNvPr id="72" name="Oval 312"/>
            <p:cNvSpPr>
              <a:spLocks noChangeArrowheads="1"/>
            </p:cNvSpPr>
            <p:nvPr/>
          </p:nvSpPr>
          <p:spPr bwMode="auto">
            <a:xfrm>
              <a:off x="443" y="3515"/>
              <a:ext cx="1216" cy="127"/>
            </a:xfrm>
            <a:prstGeom prst="ellipse">
              <a:avLst/>
            </a:prstGeom>
            <a:solidFill>
              <a:srgbClr val="E7F6FF"/>
            </a:solidFill>
            <a:ln w="9525">
              <a:solidFill>
                <a:schemeClr val="tx1"/>
              </a:solidFill>
              <a:round/>
              <a:headEnd/>
              <a:tailEnd/>
            </a:ln>
          </p:spPr>
          <p:txBody>
            <a:bodyPr wrap="none" anchor="ctr"/>
            <a:lstStyle/>
            <a:p>
              <a:endParaRPr lang="zh-CN" altLang="zh-CN"/>
            </a:p>
          </p:txBody>
        </p:sp>
        <p:sp>
          <p:nvSpPr>
            <p:cNvPr id="73" name="Oval 313"/>
            <p:cNvSpPr>
              <a:spLocks noChangeArrowheads="1"/>
            </p:cNvSpPr>
            <p:nvPr/>
          </p:nvSpPr>
          <p:spPr bwMode="auto">
            <a:xfrm>
              <a:off x="448" y="3438"/>
              <a:ext cx="4948" cy="285"/>
            </a:xfrm>
            <a:prstGeom prst="ellipse">
              <a:avLst/>
            </a:prstGeom>
            <a:noFill/>
            <a:ln w="9525">
              <a:solidFill>
                <a:schemeClr val="tx1"/>
              </a:solidFill>
              <a:round/>
              <a:headEnd/>
              <a:tailEnd/>
            </a:ln>
          </p:spPr>
          <p:txBody>
            <a:bodyPr wrap="none" anchor="ctr"/>
            <a:lstStyle/>
            <a:p>
              <a:endParaRPr lang="zh-CN" altLang="zh-CN"/>
            </a:p>
          </p:txBody>
        </p:sp>
        <p:sp>
          <p:nvSpPr>
            <p:cNvPr id="74" name="Line 314"/>
            <p:cNvSpPr>
              <a:spLocks noChangeShapeType="1"/>
            </p:cNvSpPr>
            <p:nvPr/>
          </p:nvSpPr>
          <p:spPr bwMode="auto">
            <a:xfrm flipH="1">
              <a:off x="439" y="2578"/>
              <a:ext cx="560" cy="1000"/>
            </a:xfrm>
            <a:prstGeom prst="line">
              <a:avLst/>
            </a:prstGeom>
            <a:noFill/>
            <a:ln w="9525">
              <a:solidFill>
                <a:schemeClr val="tx1"/>
              </a:solidFill>
              <a:prstDash val="dash"/>
              <a:round/>
              <a:headEnd/>
              <a:tailEnd/>
            </a:ln>
          </p:spPr>
          <p:txBody>
            <a:bodyPr/>
            <a:lstStyle/>
            <a:p>
              <a:endParaRPr lang="zh-CN" altLang="en-US"/>
            </a:p>
          </p:txBody>
        </p:sp>
        <p:sp>
          <p:nvSpPr>
            <p:cNvPr id="75" name="Line 315"/>
            <p:cNvSpPr>
              <a:spLocks noChangeShapeType="1"/>
            </p:cNvSpPr>
            <p:nvPr/>
          </p:nvSpPr>
          <p:spPr bwMode="auto">
            <a:xfrm flipH="1">
              <a:off x="1662" y="2578"/>
              <a:ext cx="9" cy="1014"/>
            </a:xfrm>
            <a:prstGeom prst="line">
              <a:avLst/>
            </a:prstGeom>
            <a:noFill/>
            <a:ln w="9525">
              <a:solidFill>
                <a:schemeClr val="tx1"/>
              </a:solidFill>
              <a:prstDash val="dash"/>
              <a:round/>
              <a:headEnd/>
              <a:tailEnd/>
            </a:ln>
          </p:spPr>
          <p:txBody>
            <a:bodyPr/>
            <a:lstStyle/>
            <a:p>
              <a:endParaRPr lang="zh-CN" altLang="en-US"/>
            </a:p>
          </p:txBody>
        </p:sp>
        <p:sp>
          <p:nvSpPr>
            <p:cNvPr id="76" name="Line 316"/>
            <p:cNvSpPr>
              <a:spLocks noChangeShapeType="1"/>
            </p:cNvSpPr>
            <p:nvPr/>
          </p:nvSpPr>
          <p:spPr bwMode="auto">
            <a:xfrm flipH="1">
              <a:off x="458" y="2615"/>
              <a:ext cx="1405" cy="963"/>
            </a:xfrm>
            <a:prstGeom prst="line">
              <a:avLst/>
            </a:prstGeom>
            <a:noFill/>
            <a:ln w="19050">
              <a:solidFill>
                <a:srgbClr val="CC99FF"/>
              </a:solidFill>
              <a:prstDash val="dash"/>
              <a:round/>
              <a:headEnd/>
              <a:tailEnd/>
            </a:ln>
          </p:spPr>
          <p:txBody>
            <a:bodyPr/>
            <a:lstStyle/>
            <a:p>
              <a:endParaRPr lang="zh-CN" altLang="en-US"/>
            </a:p>
          </p:txBody>
        </p:sp>
        <p:sp>
          <p:nvSpPr>
            <p:cNvPr id="77" name="Line 317"/>
            <p:cNvSpPr>
              <a:spLocks noChangeShapeType="1"/>
            </p:cNvSpPr>
            <p:nvPr/>
          </p:nvSpPr>
          <p:spPr bwMode="auto">
            <a:xfrm flipH="1">
              <a:off x="465" y="2679"/>
              <a:ext cx="3606" cy="874"/>
            </a:xfrm>
            <a:prstGeom prst="line">
              <a:avLst/>
            </a:prstGeom>
            <a:noFill/>
            <a:ln w="9525">
              <a:solidFill>
                <a:schemeClr val="tx1"/>
              </a:solidFill>
              <a:prstDash val="dash"/>
              <a:round/>
              <a:headEnd/>
              <a:tailEnd/>
            </a:ln>
          </p:spPr>
          <p:txBody>
            <a:bodyPr/>
            <a:lstStyle/>
            <a:p>
              <a:endParaRPr lang="zh-CN" altLang="en-US"/>
            </a:p>
          </p:txBody>
        </p:sp>
        <p:sp>
          <p:nvSpPr>
            <p:cNvPr id="78" name="Line 318"/>
            <p:cNvSpPr>
              <a:spLocks noChangeShapeType="1"/>
            </p:cNvSpPr>
            <p:nvPr/>
          </p:nvSpPr>
          <p:spPr bwMode="auto">
            <a:xfrm flipH="1">
              <a:off x="4452" y="2679"/>
              <a:ext cx="531" cy="894"/>
            </a:xfrm>
            <a:prstGeom prst="line">
              <a:avLst/>
            </a:prstGeom>
            <a:noFill/>
            <a:ln w="9525">
              <a:solidFill>
                <a:schemeClr val="tx1"/>
              </a:solidFill>
              <a:prstDash val="dash"/>
              <a:round/>
              <a:headEnd/>
              <a:tailEnd/>
            </a:ln>
          </p:spPr>
          <p:txBody>
            <a:bodyPr/>
            <a:lstStyle/>
            <a:p>
              <a:endParaRPr lang="zh-CN" altLang="en-US"/>
            </a:p>
          </p:txBody>
        </p:sp>
        <p:sp>
          <p:nvSpPr>
            <p:cNvPr id="79" name="Text Box 319"/>
            <p:cNvSpPr txBox="1">
              <a:spLocks noChangeArrowheads="1"/>
            </p:cNvSpPr>
            <p:nvPr/>
          </p:nvSpPr>
          <p:spPr bwMode="auto">
            <a:xfrm>
              <a:off x="999" y="3491"/>
              <a:ext cx="624" cy="173"/>
            </a:xfrm>
            <a:prstGeom prst="rect">
              <a:avLst/>
            </a:prstGeom>
            <a:noFill/>
            <a:ln w="9525">
              <a:noFill/>
              <a:miter lim="800000"/>
              <a:headEnd/>
              <a:tailEnd/>
            </a:ln>
          </p:spPr>
          <p:txBody>
            <a:bodyPr>
              <a:spAutoFit/>
            </a:bodyPr>
            <a:lstStyle/>
            <a:p>
              <a:pPr eaLnBrk="0" hangingPunct="0">
                <a:spcBef>
                  <a:spcPct val="50000"/>
                </a:spcBef>
              </a:pPr>
              <a:r>
                <a:rPr lang="en-US" altLang="ko-KR" sz="1200" b="1" dirty="0">
                  <a:solidFill>
                    <a:schemeClr val="accent6">
                      <a:lumMod val="75000"/>
                    </a:schemeClr>
                  </a:solidFill>
                  <a:ea typeface="Gulim" pitchFamily="34" charset="-127"/>
                </a:rPr>
                <a:t>Pico-Cell</a:t>
              </a:r>
            </a:p>
          </p:txBody>
        </p:sp>
        <p:sp>
          <p:nvSpPr>
            <p:cNvPr id="80" name="Text Box 320"/>
            <p:cNvSpPr txBox="1">
              <a:spLocks noChangeArrowheads="1"/>
            </p:cNvSpPr>
            <p:nvPr/>
          </p:nvSpPr>
          <p:spPr bwMode="auto">
            <a:xfrm>
              <a:off x="1746" y="3497"/>
              <a:ext cx="647" cy="173"/>
            </a:xfrm>
            <a:prstGeom prst="rect">
              <a:avLst/>
            </a:prstGeom>
            <a:noFill/>
            <a:ln w="9525">
              <a:noFill/>
              <a:miter lim="800000"/>
              <a:headEnd/>
              <a:tailEnd/>
            </a:ln>
          </p:spPr>
          <p:txBody>
            <a:bodyPr>
              <a:spAutoFit/>
            </a:bodyPr>
            <a:lstStyle/>
            <a:p>
              <a:pPr eaLnBrk="0" hangingPunct="0">
                <a:spcBef>
                  <a:spcPct val="50000"/>
                </a:spcBef>
              </a:pPr>
              <a:r>
                <a:rPr lang="en-US" altLang="ko-KR" sz="1200" b="1" dirty="0">
                  <a:solidFill>
                    <a:schemeClr val="accent6">
                      <a:lumMod val="75000"/>
                    </a:schemeClr>
                  </a:solidFill>
                  <a:ea typeface="Gulim" pitchFamily="34" charset="-127"/>
                </a:rPr>
                <a:t>Micro-Cell</a:t>
              </a:r>
            </a:p>
          </p:txBody>
        </p:sp>
        <p:sp>
          <p:nvSpPr>
            <p:cNvPr id="81" name="Text Box 321"/>
            <p:cNvSpPr txBox="1">
              <a:spLocks noChangeArrowheads="1"/>
            </p:cNvSpPr>
            <p:nvPr/>
          </p:nvSpPr>
          <p:spPr bwMode="auto">
            <a:xfrm>
              <a:off x="2814" y="3514"/>
              <a:ext cx="873" cy="173"/>
            </a:xfrm>
            <a:prstGeom prst="rect">
              <a:avLst/>
            </a:prstGeom>
            <a:noFill/>
            <a:ln w="9525">
              <a:noFill/>
              <a:miter lim="800000"/>
              <a:headEnd/>
              <a:tailEnd/>
            </a:ln>
          </p:spPr>
          <p:txBody>
            <a:bodyPr>
              <a:spAutoFit/>
            </a:bodyPr>
            <a:lstStyle/>
            <a:p>
              <a:pPr eaLnBrk="0" hangingPunct="0">
                <a:spcBef>
                  <a:spcPct val="50000"/>
                </a:spcBef>
              </a:pPr>
              <a:r>
                <a:rPr lang="en-US" altLang="ko-KR" sz="1200" b="1">
                  <a:ea typeface="Gulim" pitchFamily="34" charset="-127"/>
                </a:rPr>
                <a:t>Macro-Cell</a:t>
              </a:r>
            </a:p>
          </p:txBody>
        </p:sp>
        <p:sp>
          <p:nvSpPr>
            <p:cNvPr id="82" name="Text Box 322"/>
            <p:cNvSpPr txBox="1">
              <a:spLocks noChangeArrowheads="1"/>
            </p:cNvSpPr>
            <p:nvPr/>
          </p:nvSpPr>
          <p:spPr bwMode="auto">
            <a:xfrm>
              <a:off x="4629" y="3509"/>
              <a:ext cx="690" cy="173"/>
            </a:xfrm>
            <a:prstGeom prst="rect">
              <a:avLst/>
            </a:prstGeom>
            <a:noFill/>
            <a:ln w="9525">
              <a:noFill/>
              <a:miter lim="800000"/>
              <a:headEnd/>
              <a:tailEnd/>
            </a:ln>
          </p:spPr>
          <p:txBody>
            <a:bodyPr>
              <a:spAutoFit/>
            </a:bodyPr>
            <a:lstStyle/>
            <a:p>
              <a:pPr eaLnBrk="0" hangingPunct="0">
                <a:spcBef>
                  <a:spcPct val="50000"/>
                </a:spcBef>
              </a:pPr>
              <a:r>
                <a:rPr lang="en-US" altLang="ko-KR" sz="1200" b="1">
                  <a:ea typeface="Gulim" pitchFamily="34" charset="-127"/>
                </a:rPr>
                <a:t>Mega-Cell</a:t>
              </a:r>
            </a:p>
          </p:txBody>
        </p:sp>
        <p:grpSp>
          <p:nvGrpSpPr>
            <p:cNvPr id="83" name="Group 323"/>
            <p:cNvGrpSpPr>
              <a:grpSpLocks/>
            </p:cNvGrpSpPr>
            <p:nvPr/>
          </p:nvGrpSpPr>
          <p:grpSpPr bwMode="auto">
            <a:xfrm>
              <a:off x="3415" y="2247"/>
              <a:ext cx="272" cy="127"/>
              <a:chOff x="785" y="1251"/>
              <a:chExt cx="305" cy="176"/>
            </a:xfrm>
          </p:grpSpPr>
          <p:sp>
            <p:nvSpPr>
              <p:cNvPr id="236" name="Oval 324"/>
              <p:cNvSpPr>
                <a:spLocks noChangeArrowheads="1"/>
              </p:cNvSpPr>
              <p:nvPr/>
            </p:nvSpPr>
            <p:spPr bwMode="auto">
              <a:xfrm>
                <a:off x="786" y="1324"/>
                <a:ext cx="304" cy="103"/>
              </a:xfrm>
              <a:prstGeom prst="ellipse">
                <a:avLst/>
              </a:prstGeom>
              <a:solidFill>
                <a:srgbClr val="0078AA"/>
              </a:solidFill>
              <a:ln w="3175">
                <a:solidFill>
                  <a:srgbClr val="AAE6FF"/>
                </a:solidFill>
                <a:round/>
                <a:headEnd/>
                <a:tailEnd/>
              </a:ln>
            </p:spPr>
            <p:txBody>
              <a:bodyPr/>
              <a:lstStyle/>
              <a:p>
                <a:endParaRPr lang="zh-CN" altLang="zh-CN"/>
              </a:p>
            </p:txBody>
          </p:sp>
          <p:sp>
            <p:nvSpPr>
              <p:cNvPr id="237" name="Rectangle 325"/>
              <p:cNvSpPr>
                <a:spLocks noChangeArrowheads="1"/>
              </p:cNvSpPr>
              <p:nvPr/>
            </p:nvSpPr>
            <p:spPr bwMode="auto">
              <a:xfrm>
                <a:off x="785" y="1303"/>
                <a:ext cx="304" cy="74"/>
              </a:xfrm>
              <a:prstGeom prst="rect">
                <a:avLst/>
              </a:prstGeom>
              <a:solidFill>
                <a:srgbClr val="0078AA"/>
              </a:solidFill>
              <a:ln w="9525">
                <a:noFill/>
                <a:miter lim="800000"/>
                <a:headEnd/>
                <a:tailEnd/>
              </a:ln>
            </p:spPr>
            <p:txBody>
              <a:bodyPr/>
              <a:lstStyle/>
              <a:p>
                <a:endParaRPr lang="zh-CN" altLang="zh-CN"/>
              </a:p>
            </p:txBody>
          </p:sp>
          <p:sp>
            <p:nvSpPr>
              <p:cNvPr id="238" name="Rectangle 326"/>
              <p:cNvSpPr>
                <a:spLocks noChangeArrowheads="1"/>
              </p:cNvSpPr>
              <p:nvPr/>
            </p:nvSpPr>
            <p:spPr bwMode="auto">
              <a:xfrm>
                <a:off x="785" y="1303"/>
                <a:ext cx="304" cy="74"/>
              </a:xfrm>
              <a:prstGeom prst="rect">
                <a:avLst/>
              </a:prstGeom>
              <a:solidFill>
                <a:srgbClr val="0078AA"/>
              </a:solidFill>
              <a:ln w="9525">
                <a:noFill/>
                <a:miter lim="800000"/>
                <a:headEnd/>
                <a:tailEnd/>
              </a:ln>
            </p:spPr>
            <p:txBody>
              <a:bodyPr/>
              <a:lstStyle/>
              <a:p>
                <a:endParaRPr lang="zh-CN" altLang="zh-CN"/>
              </a:p>
            </p:txBody>
          </p:sp>
          <p:sp>
            <p:nvSpPr>
              <p:cNvPr id="239" name="Oval 327"/>
              <p:cNvSpPr>
                <a:spLocks noChangeArrowheads="1"/>
              </p:cNvSpPr>
              <p:nvPr/>
            </p:nvSpPr>
            <p:spPr bwMode="auto">
              <a:xfrm>
                <a:off x="786" y="1251"/>
                <a:ext cx="304" cy="103"/>
              </a:xfrm>
              <a:prstGeom prst="ellipse">
                <a:avLst/>
              </a:prstGeom>
              <a:solidFill>
                <a:srgbClr val="00B4FF"/>
              </a:solidFill>
              <a:ln w="3175">
                <a:solidFill>
                  <a:srgbClr val="AAE6FF"/>
                </a:solidFill>
                <a:round/>
                <a:headEnd/>
                <a:tailEnd/>
              </a:ln>
            </p:spPr>
            <p:txBody>
              <a:bodyPr/>
              <a:lstStyle/>
              <a:p>
                <a:endParaRPr lang="zh-CN" altLang="zh-CN"/>
              </a:p>
            </p:txBody>
          </p:sp>
          <p:grpSp>
            <p:nvGrpSpPr>
              <p:cNvPr id="240" name="Group 328"/>
              <p:cNvGrpSpPr>
                <a:grpSpLocks/>
              </p:cNvGrpSpPr>
              <p:nvPr/>
            </p:nvGrpSpPr>
            <p:grpSpPr bwMode="auto">
              <a:xfrm>
                <a:off x="831" y="1263"/>
                <a:ext cx="212" cy="79"/>
                <a:chOff x="831" y="1263"/>
                <a:chExt cx="212" cy="79"/>
              </a:xfrm>
            </p:grpSpPr>
            <p:grpSp>
              <p:nvGrpSpPr>
                <p:cNvPr id="243" name="Group 329"/>
                <p:cNvGrpSpPr>
                  <a:grpSpLocks/>
                </p:cNvGrpSpPr>
                <p:nvPr/>
              </p:nvGrpSpPr>
              <p:grpSpPr bwMode="auto">
                <a:xfrm>
                  <a:off x="831" y="1263"/>
                  <a:ext cx="210" cy="77"/>
                  <a:chOff x="831" y="1263"/>
                  <a:chExt cx="210" cy="77"/>
                </a:xfrm>
              </p:grpSpPr>
              <p:sp>
                <p:nvSpPr>
                  <p:cNvPr id="253" name="Freeform 330"/>
                  <p:cNvSpPr>
                    <a:spLocks/>
                  </p:cNvSpPr>
                  <p:nvPr/>
                </p:nvSpPr>
                <p:spPr bwMode="auto">
                  <a:xfrm>
                    <a:off x="941" y="1264"/>
                    <a:ext cx="100" cy="33"/>
                  </a:xfrm>
                  <a:custGeom>
                    <a:avLst/>
                    <a:gdLst>
                      <a:gd name="T0" fmla="*/ 0 w 201"/>
                      <a:gd name="T1" fmla="*/ 4 h 65"/>
                      <a:gd name="T2" fmla="*/ 2 w 201"/>
                      <a:gd name="T3" fmla="*/ 5 h 65"/>
                      <a:gd name="T4" fmla="*/ 9 w 201"/>
                      <a:gd name="T5" fmla="*/ 2 h 65"/>
                      <a:gd name="T6" fmla="*/ 12 w 201"/>
                      <a:gd name="T7" fmla="*/ 3 h 65"/>
                      <a:gd name="T8" fmla="*/ 10 w 201"/>
                      <a:gd name="T9" fmla="*/ 0 h 65"/>
                      <a:gd name="T10" fmla="*/ 3 w 201"/>
                      <a:gd name="T11" fmla="*/ 0 h 65"/>
                      <a:gd name="T12" fmla="*/ 6 w 201"/>
                      <a:gd name="T13" fmla="*/ 1 h 65"/>
                      <a:gd name="T14" fmla="*/ 0 w 201"/>
                      <a:gd name="T15" fmla="*/ 4 h 6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5"/>
                      <a:gd name="T26" fmla="*/ 201 w 20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5">
                        <a:moveTo>
                          <a:pt x="0" y="52"/>
                        </a:moveTo>
                        <a:lnTo>
                          <a:pt x="45" y="65"/>
                        </a:lnTo>
                        <a:lnTo>
                          <a:pt x="153" y="22"/>
                        </a:lnTo>
                        <a:lnTo>
                          <a:pt x="201" y="36"/>
                        </a:lnTo>
                        <a:lnTo>
                          <a:pt x="175" y="0"/>
                        </a:lnTo>
                        <a:lnTo>
                          <a:pt x="49" y="0"/>
                        </a:lnTo>
                        <a:lnTo>
                          <a:pt x="100" y="10"/>
                        </a:lnTo>
                        <a:lnTo>
                          <a:pt x="0" y="52"/>
                        </a:lnTo>
                        <a:close/>
                      </a:path>
                    </a:pathLst>
                  </a:custGeom>
                  <a:solidFill>
                    <a:srgbClr val="000000"/>
                  </a:solidFill>
                  <a:ln w="9525">
                    <a:noFill/>
                    <a:round/>
                    <a:headEnd/>
                    <a:tailEnd/>
                  </a:ln>
                </p:spPr>
                <p:txBody>
                  <a:bodyPr/>
                  <a:lstStyle/>
                  <a:p>
                    <a:endParaRPr lang="zh-CN" altLang="en-US"/>
                  </a:p>
                </p:txBody>
              </p:sp>
              <p:sp>
                <p:nvSpPr>
                  <p:cNvPr id="254" name="Freeform 331"/>
                  <p:cNvSpPr>
                    <a:spLocks/>
                  </p:cNvSpPr>
                  <p:nvPr/>
                </p:nvSpPr>
                <p:spPr bwMode="auto">
                  <a:xfrm>
                    <a:off x="941" y="1264"/>
                    <a:ext cx="100" cy="33"/>
                  </a:xfrm>
                  <a:custGeom>
                    <a:avLst/>
                    <a:gdLst>
                      <a:gd name="T0" fmla="*/ 0 w 201"/>
                      <a:gd name="T1" fmla="*/ 4 h 65"/>
                      <a:gd name="T2" fmla="*/ 2 w 201"/>
                      <a:gd name="T3" fmla="*/ 5 h 65"/>
                      <a:gd name="T4" fmla="*/ 9 w 201"/>
                      <a:gd name="T5" fmla="*/ 2 h 65"/>
                      <a:gd name="T6" fmla="*/ 12 w 201"/>
                      <a:gd name="T7" fmla="*/ 3 h 65"/>
                      <a:gd name="T8" fmla="*/ 10 w 201"/>
                      <a:gd name="T9" fmla="*/ 0 h 65"/>
                      <a:gd name="T10" fmla="*/ 3 w 201"/>
                      <a:gd name="T11" fmla="*/ 0 h 65"/>
                      <a:gd name="T12" fmla="*/ 6 w 201"/>
                      <a:gd name="T13" fmla="*/ 1 h 65"/>
                      <a:gd name="T14" fmla="*/ 0 w 201"/>
                      <a:gd name="T15" fmla="*/ 4 h 6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5"/>
                      <a:gd name="T26" fmla="*/ 201 w 20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5">
                        <a:moveTo>
                          <a:pt x="0" y="52"/>
                        </a:moveTo>
                        <a:lnTo>
                          <a:pt x="45" y="65"/>
                        </a:lnTo>
                        <a:lnTo>
                          <a:pt x="153" y="22"/>
                        </a:lnTo>
                        <a:lnTo>
                          <a:pt x="201" y="36"/>
                        </a:lnTo>
                        <a:lnTo>
                          <a:pt x="175" y="0"/>
                        </a:lnTo>
                        <a:lnTo>
                          <a:pt x="49" y="0"/>
                        </a:lnTo>
                        <a:lnTo>
                          <a:pt x="100" y="10"/>
                        </a:lnTo>
                        <a:lnTo>
                          <a:pt x="0" y="52"/>
                        </a:lnTo>
                        <a:close/>
                      </a:path>
                    </a:pathLst>
                  </a:custGeom>
                  <a:solidFill>
                    <a:srgbClr val="000000"/>
                  </a:solidFill>
                  <a:ln w="9525">
                    <a:noFill/>
                    <a:round/>
                    <a:headEnd/>
                    <a:tailEnd/>
                  </a:ln>
                </p:spPr>
                <p:txBody>
                  <a:bodyPr/>
                  <a:lstStyle/>
                  <a:p>
                    <a:endParaRPr lang="zh-CN" altLang="en-US"/>
                  </a:p>
                </p:txBody>
              </p:sp>
              <p:sp>
                <p:nvSpPr>
                  <p:cNvPr id="255" name="Freeform 332"/>
                  <p:cNvSpPr>
                    <a:spLocks/>
                  </p:cNvSpPr>
                  <p:nvPr/>
                </p:nvSpPr>
                <p:spPr bwMode="auto">
                  <a:xfrm>
                    <a:off x="831" y="1303"/>
                    <a:ext cx="101" cy="35"/>
                  </a:xfrm>
                  <a:custGeom>
                    <a:avLst/>
                    <a:gdLst>
                      <a:gd name="T0" fmla="*/ 13 w 201"/>
                      <a:gd name="T1" fmla="*/ 1 h 68"/>
                      <a:gd name="T2" fmla="*/ 10 w 201"/>
                      <a:gd name="T3" fmla="*/ 0 h 68"/>
                      <a:gd name="T4" fmla="*/ 4 w 201"/>
                      <a:gd name="T5" fmla="*/ 3 h 68"/>
                      <a:gd name="T6" fmla="*/ 0 w 201"/>
                      <a:gd name="T7" fmla="*/ 2 h 68"/>
                      <a:gd name="T8" fmla="*/ 2 w 201"/>
                      <a:gd name="T9" fmla="*/ 5 h 68"/>
                      <a:gd name="T10" fmla="*/ 10 w 201"/>
                      <a:gd name="T11" fmla="*/ 5 h 68"/>
                      <a:gd name="T12" fmla="*/ 7 w 201"/>
                      <a:gd name="T13" fmla="*/ 4 h 68"/>
                      <a:gd name="T14" fmla="*/ 13 w 201"/>
                      <a:gd name="T15" fmla="*/ 1 h 68"/>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8"/>
                      <a:gd name="T26" fmla="*/ 201 w 201"/>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8">
                        <a:moveTo>
                          <a:pt x="201" y="13"/>
                        </a:moveTo>
                        <a:lnTo>
                          <a:pt x="157" y="0"/>
                        </a:lnTo>
                        <a:lnTo>
                          <a:pt x="52" y="42"/>
                        </a:lnTo>
                        <a:lnTo>
                          <a:pt x="0" y="29"/>
                        </a:lnTo>
                        <a:lnTo>
                          <a:pt x="26" y="68"/>
                        </a:lnTo>
                        <a:lnTo>
                          <a:pt x="157" y="68"/>
                        </a:lnTo>
                        <a:lnTo>
                          <a:pt x="101" y="54"/>
                        </a:lnTo>
                        <a:lnTo>
                          <a:pt x="201" y="13"/>
                        </a:lnTo>
                        <a:close/>
                      </a:path>
                    </a:pathLst>
                  </a:custGeom>
                  <a:solidFill>
                    <a:srgbClr val="000000"/>
                  </a:solidFill>
                  <a:ln w="9525">
                    <a:noFill/>
                    <a:round/>
                    <a:headEnd/>
                    <a:tailEnd/>
                  </a:ln>
                </p:spPr>
                <p:txBody>
                  <a:bodyPr/>
                  <a:lstStyle/>
                  <a:p>
                    <a:endParaRPr lang="zh-CN" altLang="en-US"/>
                  </a:p>
                </p:txBody>
              </p:sp>
              <p:sp>
                <p:nvSpPr>
                  <p:cNvPr id="256" name="Freeform 333"/>
                  <p:cNvSpPr>
                    <a:spLocks/>
                  </p:cNvSpPr>
                  <p:nvPr/>
                </p:nvSpPr>
                <p:spPr bwMode="auto">
                  <a:xfrm>
                    <a:off x="831" y="1303"/>
                    <a:ext cx="101" cy="35"/>
                  </a:xfrm>
                  <a:custGeom>
                    <a:avLst/>
                    <a:gdLst>
                      <a:gd name="T0" fmla="*/ 13 w 201"/>
                      <a:gd name="T1" fmla="*/ 1 h 68"/>
                      <a:gd name="T2" fmla="*/ 10 w 201"/>
                      <a:gd name="T3" fmla="*/ 0 h 68"/>
                      <a:gd name="T4" fmla="*/ 4 w 201"/>
                      <a:gd name="T5" fmla="*/ 3 h 68"/>
                      <a:gd name="T6" fmla="*/ 0 w 201"/>
                      <a:gd name="T7" fmla="*/ 2 h 68"/>
                      <a:gd name="T8" fmla="*/ 2 w 201"/>
                      <a:gd name="T9" fmla="*/ 5 h 68"/>
                      <a:gd name="T10" fmla="*/ 10 w 201"/>
                      <a:gd name="T11" fmla="*/ 5 h 68"/>
                      <a:gd name="T12" fmla="*/ 7 w 201"/>
                      <a:gd name="T13" fmla="*/ 4 h 68"/>
                      <a:gd name="T14" fmla="*/ 13 w 201"/>
                      <a:gd name="T15" fmla="*/ 1 h 68"/>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8"/>
                      <a:gd name="T26" fmla="*/ 201 w 201"/>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8">
                        <a:moveTo>
                          <a:pt x="201" y="13"/>
                        </a:moveTo>
                        <a:lnTo>
                          <a:pt x="157" y="0"/>
                        </a:lnTo>
                        <a:lnTo>
                          <a:pt x="52" y="42"/>
                        </a:lnTo>
                        <a:lnTo>
                          <a:pt x="0" y="29"/>
                        </a:lnTo>
                        <a:lnTo>
                          <a:pt x="26" y="68"/>
                        </a:lnTo>
                        <a:lnTo>
                          <a:pt x="157" y="68"/>
                        </a:lnTo>
                        <a:lnTo>
                          <a:pt x="101" y="54"/>
                        </a:lnTo>
                        <a:lnTo>
                          <a:pt x="201" y="13"/>
                        </a:lnTo>
                        <a:close/>
                      </a:path>
                    </a:pathLst>
                  </a:custGeom>
                  <a:solidFill>
                    <a:srgbClr val="000000"/>
                  </a:solidFill>
                  <a:ln w="9525">
                    <a:noFill/>
                    <a:round/>
                    <a:headEnd/>
                    <a:tailEnd/>
                  </a:ln>
                </p:spPr>
                <p:txBody>
                  <a:bodyPr/>
                  <a:lstStyle/>
                  <a:p>
                    <a:endParaRPr lang="zh-CN" altLang="en-US"/>
                  </a:p>
                </p:txBody>
              </p:sp>
              <p:sp>
                <p:nvSpPr>
                  <p:cNvPr id="257" name="Freeform 334"/>
                  <p:cNvSpPr>
                    <a:spLocks/>
                  </p:cNvSpPr>
                  <p:nvPr/>
                </p:nvSpPr>
                <p:spPr bwMode="auto">
                  <a:xfrm>
                    <a:off x="837" y="1263"/>
                    <a:ext cx="100" cy="32"/>
                  </a:xfrm>
                  <a:custGeom>
                    <a:avLst/>
                    <a:gdLst>
                      <a:gd name="T0" fmla="*/ 0 w 200"/>
                      <a:gd name="T1" fmla="*/ 0 h 66"/>
                      <a:gd name="T2" fmla="*/ 3 w 200"/>
                      <a:gd name="T3" fmla="*/ 0 h 66"/>
                      <a:gd name="T4" fmla="*/ 10 w 200"/>
                      <a:gd name="T5" fmla="*/ 2 h 66"/>
                      <a:gd name="T6" fmla="*/ 13 w 200"/>
                      <a:gd name="T7" fmla="*/ 1 h 66"/>
                      <a:gd name="T8" fmla="*/ 11 w 200"/>
                      <a:gd name="T9" fmla="*/ 4 h 66"/>
                      <a:gd name="T10" fmla="*/ 3 w 200"/>
                      <a:gd name="T11" fmla="*/ 4 h 66"/>
                      <a:gd name="T12" fmla="*/ 6 w 200"/>
                      <a:gd name="T13" fmla="*/ 3 h 66"/>
                      <a:gd name="T14" fmla="*/ 0 w 200"/>
                      <a:gd name="T15" fmla="*/ 0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0" y="14"/>
                        </a:moveTo>
                        <a:lnTo>
                          <a:pt x="44" y="0"/>
                        </a:lnTo>
                        <a:lnTo>
                          <a:pt x="152" y="40"/>
                        </a:lnTo>
                        <a:lnTo>
                          <a:pt x="200" y="30"/>
                        </a:lnTo>
                        <a:lnTo>
                          <a:pt x="174" y="66"/>
                        </a:lnTo>
                        <a:lnTo>
                          <a:pt x="47" y="66"/>
                        </a:lnTo>
                        <a:lnTo>
                          <a:pt x="100" y="56"/>
                        </a:lnTo>
                        <a:lnTo>
                          <a:pt x="0" y="14"/>
                        </a:lnTo>
                        <a:close/>
                      </a:path>
                    </a:pathLst>
                  </a:custGeom>
                  <a:solidFill>
                    <a:srgbClr val="000000"/>
                  </a:solidFill>
                  <a:ln w="9525">
                    <a:noFill/>
                    <a:round/>
                    <a:headEnd/>
                    <a:tailEnd/>
                  </a:ln>
                </p:spPr>
                <p:txBody>
                  <a:bodyPr/>
                  <a:lstStyle/>
                  <a:p>
                    <a:endParaRPr lang="zh-CN" altLang="en-US"/>
                  </a:p>
                </p:txBody>
              </p:sp>
              <p:sp>
                <p:nvSpPr>
                  <p:cNvPr id="258" name="Freeform 335"/>
                  <p:cNvSpPr>
                    <a:spLocks/>
                  </p:cNvSpPr>
                  <p:nvPr/>
                </p:nvSpPr>
                <p:spPr bwMode="auto">
                  <a:xfrm>
                    <a:off x="837" y="1263"/>
                    <a:ext cx="100" cy="32"/>
                  </a:xfrm>
                  <a:custGeom>
                    <a:avLst/>
                    <a:gdLst>
                      <a:gd name="T0" fmla="*/ 0 w 200"/>
                      <a:gd name="T1" fmla="*/ 0 h 66"/>
                      <a:gd name="T2" fmla="*/ 3 w 200"/>
                      <a:gd name="T3" fmla="*/ 0 h 66"/>
                      <a:gd name="T4" fmla="*/ 10 w 200"/>
                      <a:gd name="T5" fmla="*/ 2 h 66"/>
                      <a:gd name="T6" fmla="*/ 13 w 200"/>
                      <a:gd name="T7" fmla="*/ 1 h 66"/>
                      <a:gd name="T8" fmla="*/ 11 w 200"/>
                      <a:gd name="T9" fmla="*/ 4 h 66"/>
                      <a:gd name="T10" fmla="*/ 3 w 200"/>
                      <a:gd name="T11" fmla="*/ 4 h 66"/>
                      <a:gd name="T12" fmla="*/ 6 w 200"/>
                      <a:gd name="T13" fmla="*/ 3 h 66"/>
                      <a:gd name="T14" fmla="*/ 0 w 200"/>
                      <a:gd name="T15" fmla="*/ 0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0" y="14"/>
                        </a:moveTo>
                        <a:lnTo>
                          <a:pt x="44" y="0"/>
                        </a:lnTo>
                        <a:lnTo>
                          <a:pt x="152" y="40"/>
                        </a:lnTo>
                        <a:lnTo>
                          <a:pt x="200" y="30"/>
                        </a:lnTo>
                        <a:lnTo>
                          <a:pt x="174" y="66"/>
                        </a:lnTo>
                        <a:lnTo>
                          <a:pt x="47" y="66"/>
                        </a:lnTo>
                        <a:lnTo>
                          <a:pt x="100" y="56"/>
                        </a:lnTo>
                        <a:lnTo>
                          <a:pt x="0" y="14"/>
                        </a:lnTo>
                        <a:close/>
                      </a:path>
                    </a:pathLst>
                  </a:custGeom>
                  <a:solidFill>
                    <a:srgbClr val="000000"/>
                  </a:solidFill>
                  <a:ln w="9525">
                    <a:noFill/>
                    <a:round/>
                    <a:headEnd/>
                    <a:tailEnd/>
                  </a:ln>
                </p:spPr>
                <p:txBody>
                  <a:bodyPr/>
                  <a:lstStyle/>
                  <a:p>
                    <a:endParaRPr lang="zh-CN" altLang="en-US"/>
                  </a:p>
                </p:txBody>
              </p:sp>
              <p:sp>
                <p:nvSpPr>
                  <p:cNvPr id="259" name="Freeform 336"/>
                  <p:cNvSpPr>
                    <a:spLocks/>
                  </p:cNvSpPr>
                  <p:nvPr/>
                </p:nvSpPr>
                <p:spPr bwMode="auto">
                  <a:xfrm>
                    <a:off x="937" y="1307"/>
                    <a:ext cx="100" cy="33"/>
                  </a:xfrm>
                  <a:custGeom>
                    <a:avLst/>
                    <a:gdLst>
                      <a:gd name="T0" fmla="*/ 13 w 200"/>
                      <a:gd name="T1" fmla="*/ 3 h 67"/>
                      <a:gd name="T2" fmla="*/ 10 w 200"/>
                      <a:gd name="T3" fmla="*/ 4 h 67"/>
                      <a:gd name="T4" fmla="*/ 3 w 200"/>
                      <a:gd name="T5" fmla="*/ 1 h 67"/>
                      <a:gd name="T6" fmla="*/ 0 w 200"/>
                      <a:gd name="T7" fmla="*/ 2 h 67"/>
                      <a:gd name="T8" fmla="*/ 2 w 200"/>
                      <a:gd name="T9" fmla="*/ 0 h 67"/>
                      <a:gd name="T10" fmla="*/ 10 w 200"/>
                      <a:gd name="T11" fmla="*/ 0 h 67"/>
                      <a:gd name="T12" fmla="*/ 6 w 200"/>
                      <a:gd name="T13" fmla="*/ 0 h 67"/>
                      <a:gd name="T14" fmla="*/ 13 w 200"/>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7"/>
                      <a:gd name="T26" fmla="*/ 200 w 20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7">
                        <a:moveTo>
                          <a:pt x="200" y="52"/>
                        </a:moveTo>
                        <a:lnTo>
                          <a:pt x="157" y="67"/>
                        </a:lnTo>
                        <a:lnTo>
                          <a:pt x="52" y="23"/>
                        </a:lnTo>
                        <a:lnTo>
                          <a:pt x="0" y="36"/>
                        </a:lnTo>
                        <a:lnTo>
                          <a:pt x="26" y="0"/>
                        </a:lnTo>
                        <a:lnTo>
                          <a:pt x="157" y="0"/>
                        </a:lnTo>
                        <a:lnTo>
                          <a:pt x="101" y="12"/>
                        </a:lnTo>
                        <a:lnTo>
                          <a:pt x="200" y="52"/>
                        </a:lnTo>
                        <a:close/>
                      </a:path>
                    </a:pathLst>
                  </a:custGeom>
                  <a:solidFill>
                    <a:srgbClr val="000000"/>
                  </a:solidFill>
                  <a:ln w="9525">
                    <a:noFill/>
                    <a:round/>
                    <a:headEnd/>
                    <a:tailEnd/>
                  </a:ln>
                </p:spPr>
                <p:txBody>
                  <a:bodyPr/>
                  <a:lstStyle/>
                  <a:p>
                    <a:endParaRPr lang="zh-CN" altLang="en-US"/>
                  </a:p>
                </p:txBody>
              </p:sp>
              <p:sp>
                <p:nvSpPr>
                  <p:cNvPr id="260" name="Freeform 337"/>
                  <p:cNvSpPr>
                    <a:spLocks/>
                  </p:cNvSpPr>
                  <p:nvPr/>
                </p:nvSpPr>
                <p:spPr bwMode="auto">
                  <a:xfrm>
                    <a:off x="937" y="1307"/>
                    <a:ext cx="100" cy="33"/>
                  </a:xfrm>
                  <a:custGeom>
                    <a:avLst/>
                    <a:gdLst>
                      <a:gd name="T0" fmla="*/ 13 w 200"/>
                      <a:gd name="T1" fmla="*/ 3 h 67"/>
                      <a:gd name="T2" fmla="*/ 10 w 200"/>
                      <a:gd name="T3" fmla="*/ 4 h 67"/>
                      <a:gd name="T4" fmla="*/ 3 w 200"/>
                      <a:gd name="T5" fmla="*/ 1 h 67"/>
                      <a:gd name="T6" fmla="*/ 0 w 200"/>
                      <a:gd name="T7" fmla="*/ 2 h 67"/>
                      <a:gd name="T8" fmla="*/ 2 w 200"/>
                      <a:gd name="T9" fmla="*/ 0 h 67"/>
                      <a:gd name="T10" fmla="*/ 10 w 200"/>
                      <a:gd name="T11" fmla="*/ 0 h 67"/>
                      <a:gd name="T12" fmla="*/ 6 w 200"/>
                      <a:gd name="T13" fmla="*/ 0 h 67"/>
                      <a:gd name="T14" fmla="*/ 13 w 200"/>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7"/>
                      <a:gd name="T26" fmla="*/ 200 w 20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7">
                        <a:moveTo>
                          <a:pt x="200" y="52"/>
                        </a:moveTo>
                        <a:lnTo>
                          <a:pt x="157" y="67"/>
                        </a:lnTo>
                        <a:lnTo>
                          <a:pt x="52" y="23"/>
                        </a:lnTo>
                        <a:lnTo>
                          <a:pt x="0" y="36"/>
                        </a:lnTo>
                        <a:lnTo>
                          <a:pt x="26" y="0"/>
                        </a:lnTo>
                        <a:lnTo>
                          <a:pt x="157" y="0"/>
                        </a:lnTo>
                        <a:lnTo>
                          <a:pt x="101" y="12"/>
                        </a:lnTo>
                        <a:lnTo>
                          <a:pt x="200" y="52"/>
                        </a:lnTo>
                        <a:close/>
                      </a:path>
                    </a:pathLst>
                  </a:custGeom>
                  <a:solidFill>
                    <a:srgbClr val="000000"/>
                  </a:solidFill>
                  <a:ln w="9525">
                    <a:noFill/>
                    <a:round/>
                    <a:headEnd/>
                    <a:tailEnd/>
                  </a:ln>
                </p:spPr>
                <p:txBody>
                  <a:bodyPr/>
                  <a:lstStyle/>
                  <a:p>
                    <a:endParaRPr lang="zh-CN" altLang="en-US"/>
                  </a:p>
                </p:txBody>
              </p:sp>
            </p:grpSp>
            <p:grpSp>
              <p:nvGrpSpPr>
                <p:cNvPr id="244" name="Group 338"/>
                <p:cNvGrpSpPr>
                  <a:grpSpLocks/>
                </p:cNvGrpSpPr>
                <p:nvPr/>
              </p:nvGrpSpPr>
              <p:grpSpPr bwMode="auto">
                <a:xfrm>
                  <a:off x="833" y="1264"/>
                  <a:ext cx="210" cy="78"/>
                  <a:chOff x="833" y="1264"/>
                  <a:chExt cx="210" cy="78"/>
                </a:xfrm>
              </p:grpSpPr>
              <p:sp>
                <p:nvSpPr>
                  <p:cNvPr id="245" name="Freeform 339"/>
                  <p:cNvSpPr>
                    <a:spLocks/>
                  </p:cNvSpPr>
                  <p:nvPr/>
                </p:nvSpPr>
                <p:spPr bwMode="auto">
                  <a:xfrm>
                    <a:off x="942" y="1266"/>
                    <a:ext cx="101" cy="33"/>
                  </a:xfrm>
                  <a:custGeom>
                    <a:avLst/>
                    <a:gdLst>
                      <a:gd name="T0" fmla="*/ 0 w 202"/>
                      <a:gd name="T1" fmla="*/ 3 h 67"/>
                      <a:gd name="T2" fmla="*/ 3 w 202"/>
                      <a:gd name="T3" fmla="*/ 4 h 67"/>
                      <a:gd name="T4" fmla="*/ 10 w 202"/>
                      <a:gd name="T5" fmla="*/ 1 h 67"/>
                      <a:gd name="T6" fmla="*/ 13 w 202"/>
                      <a:gd name="T7" fmla="*/ 2 h 67"/>
                      <a:gd name="T8" fmla="*/ 11 w 202"/>
                      <a:gd name="T9" fmla="*/ 0 h 67"/>
                      <a:gd name="T10" fmla="*/ 3 w 202"/>
                      <a:gd name="T11" fmla="*/ 0 h 67"/>
                      <a:gd name="T12" fmla="*/ 6 w 202"/>
                      <a:gd name="T13" fmla="*/ 0 h 67"/>
                      <a:gd name="T14" fmla="*/ 0 w 202"/>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0" y="52"/>
                        </a:moveTo>
                        <a:lnTo>
                          <a:pt x="46" y="67"/>
                        </a:lnTo>
                        <a:lnTo>
                          <a:pt x="154" y="23"/>
                        </a:lnTo>
                        <a:lnTo>
                          <a:pt x="202" y="37"/>
                        </a:lnTo>
                        <a:lnTo>
                          <a:pt x="176" y="0"/>
                        </a:lnTo>
                        <a:lnTo>
                          <a:pt x="49" y="0"/>
                        </a:lnTo>
                        <a:lnTo>
                          <a:pt x="102" y="11"/>
                        </a:lnTo>
                        <a:lnTo>
                          <a:pt x="0" y="52"/>
                        </a:lnTo>
                        <a:close/>
                      </a:path>
                    </a:pathLst>
                  </a:custGeom>
                  <a:solidFill>
                    <a:srgbClr val="FFFFFF"/>
                  </a:solidFill>
                  <a:ln w="9525">
                    <a:noFill/>
                    <a:round/>
                    <a:headEnd/>
                    <a:tailEnd/>
                  </a:ln>
                </p:spPr>
                <p:txBody>
                  <a:bodyPr/>
                  <a:lstStyle/>
                  <a:p>
                    <a:endParaRPr lang="zh-CN" altLang="en-US"/>
                  </a:p>
                </p:txBody>
              </p:sp>
              <p:sp>
                <p:nvSpPr>
                  <p:cNvPr id="246" name="Freeform 340"/>
                  <p:cNvSpPr>
                    <a:spLocks/>
                  </p:cNvSpPr>
                  <p:nvPr/>
                </p:nvSpPr>
                <p:spPr bwMode="auto">
                  <a:xfrm>
                    <a:off x="942" y="1266"/>
                    <a:ext cx="101" cy="33"/>
                  </a:xfrm>
                  <a:custGeom>
                    <a:avLst/>
                    <a:gdLst>
                      <a:gd name="T0" fmla="*/ 0 w 202"/>
                      <a:gd name="T1" fmla="*/ 3 h 67"/>
                      <a:gd name="T2" fmla="*/ 3 w 202"/>
                      <a:gd name="T3" fmla="*/ 4 h 67"/>
                      <a:gd name="T4" fmla="*/ 10 w 202"/>
                      <a:gd name="T5" fmla="*/ 1 h 67"/>
                      <a:gd name="T6" fmla="*/ 13 w 202"/>
                      <a:gd name="T7" fmla="*/ 2 h 67"/>
                      <a:gd name="T8" fmla="*/ 11 w 202"/>
                      <a:gd name="T9" fmla="*/ 0 h 67"/>
                      <a:gd name="T10" fmla="*/ 3 w 202"/>
                      <a:gd name="T11" fmla="*/ 0 h 67"/>
                      <a:gd name="T12" fmla="*/ 6 w 202"/>
                      <a:gd name="T13" fmla="*/ 0 h 67"/>
                      <a:gd name="T14" fmla="*/ 0 w 202"/>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0" y="52"/>
                        </a:moveTo>
                        <a:lnTo>
                          <a:pt x="46" y="67"/>
                        </a:lnTo>
                        <a:lnTo>
                          <a:pt x="154" y="23"/>
                        </a:lnTo>
                        <a:lnTo>
                          <a:pt x="202" y="37"/>
                        </a:lnTo>
                        <a:lnTo>
                          <a:pt x="176" y="0"/>
                        </a:lnTo>
                        <a:lnTo>
                          <a:pt x="49" y="0"/>
                        </a:lnTo>
                        <a:lnTo>
                          <a:pt x="102" y="11"/>
                        </a:lnTo>
                        <a:lnTo>
                          <a:pt x="0" y="52"/>
                        </a:lnTo>
                        <a:close/>
                      </a:path>
                    </a:pathLst>
                  </a:custGeom>
                  <a:solidFill>
                    <a:srgbClr val="FFFFFF"/>
                  </a:solidFill>
                  <a:ln w="9525">
                    <a:noFill/>
                    <a:round/>
                    <a:headEnd/>
                    <a:tailEnd/>
                  </a:ln>
                </p:spPr>
                <p:txBody>
                  <a:bodyPr/>
                  <a:lstStyle/>
                  <a:p>
                    <a:endParaRPr lang="zh-CN" altLang="en-US"/>
                  </a:p>
                </p:txBody>
              </p:sp>
              <p:sp>
                <p:nvSpPr>
                  <p:cNvPr id="247" name="Freeform 341"/>
                  <p:cNvSpPr>
                    <a:spLocks/>
                  </p:cNvSpPr>
                  <p:nvPr/>
                </p:nvSpPr>
                <p:spPr bwMode="auto">
                  <a:xfrm>
                    <a:off x="833" y="1305"/>
                    <a:ext cx="101" cy="35"/>
                  </a:xfrm>
                  <a:custGeom>
                    <a:avLst/>
                    <a:gdLst>
                      <a:gd name="T0" fmla="*/ 13 w 202"/>
                      <a:gd name="T1" fmla="*/ 1 h 70"/>
                      <a:gd name="T2" fmla="*/ 10 w 202"/>
                      <a:gd name="T3" fmla="*/ 0 h 70"/>
                      <a:gd name="T4" fmla="*/ 3 w 202"/>
                      <a:gd name="T5" fmla="*/ 2 h 70"/>
                      <a:gd name="T6" fmla="*/ 0 w 202"/>
                      <a:gd name="T7" fmla="*/ 1 h 70"/>
                      <a:gd name="T8" fmla="*/ 2 w 202"/>
                      <a:gd name="T9" fmla="*/ 4 h 70"/>
                      <a:gd name="T10" fmla="*/ 10 w 202"/>
                      <a:gd name="T11" fmla="*/ 4 h 70"/>
                      <a:gd name="T12" fmla="*/ 6 w 202"/>
                      <a:gd name="T13" fmla="*/ 3 h 70"/>
                      <a:gd name="T14" fmla="*/ 13 w 202"/>
                      <a:gd name="T15" fmla="*/ 1 h 70"/>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70"/>
                      <a:gd name="T26" fmla="*/ 202 w 202"/>
                      <a:gd name="T27" fmla="*/ 70 h 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70">
                        <a:moveTo>
                          <a:pt x="202" y="15"/>
                        </a:moveTo>
                        <a:lnTo>
                          <a:pt x="156" y="0"/>
                        </a:lnTo>
                        <a:lnTo>
                          <a:pt x="52" y="44"/>
                        </a:lnTo>
                        <a:lnTo>
                          <a:pt x="0" y="29"/>
                        </a:lnTo>
                        <a:lnTo>
                          <a:pt x="26" y="70"/>
                        </a:lnTo>
                        <a:lnTo>
                          <a:pt x="156" y="70"/>
                        </a:lnTo>
                        <a:lnTo>
                          <a:pt x="100" y="55"/>
                        </a:lnTo>
                        <a:lnTo>
                          <a:pt x="202" y="15"/>
                        </a:lnTo>
                        <a:close/>
                      </a:path>
                    </a:pathLst>
                  </a:custGeom>
                  <a:solidFill>
                    <a:srgbClr val="FFFFFF"/>
                  </a:solidFill>
                  <a:ln w="9525">
                    <a:noFill/>
                    <a:round/>
                    <a:headEnd/>
                    <a:tailEnd/>
                  </a:ln>
                </p:spPr>
                <p:txBody>
                  <a:bodyPr/>
                  <a:lstStyle/>
                  <a:p>
                    <a:endParaRPr lang="zh-CN" altLang="en-US"/>
                  </a:p>
                </p:txBody>
              </p:sp>
              <p:sp>
                <p:nvSpPr>
                  <p:cNvPr id="248" name="Freeform 342"/>
                  <p:cNvSpPr>
                    <a:spLocks/>
                  </p:cNvSpPr>
                  <p:nvPr/>
                </p:nvSpPr>
                <p:spPr bwMode="auto">
                  <a:xfrm>
                    <a:off x="833" y="1305"/>
                    <a:ext cx="101" cy="35"/>
                  </a:xfrm>
                  <a:custGeom>
                    <a:avLst/>
                    <a:gdLst>
                      <a:gd name="T0" fmla="*/ 13 w 202"/>
                      <a:gd name="T1" fmla="*/ 1 h 70"/>
                      <a:gd name="T2" fmla="*/ 10 w 202"/>
                      <a:gd name="T3" fmla="*/ 0 h 70"/>
                      <a:gd name="T4" fmla="*/ 3 w 202"/>
                      <a:gd name="T5" fmla="*/ 2 h 70"/>
                      <a:gd name="T6" fmla="*/ 0 w 202"/>
                      <a:gd name="T7" fmla="*/ 1 h 70"/>
                      <a:gd name="T8" fmla="*/ 2 w 202"/>
                      <a:gd name="T9" fmla="*/ 4 h 70"/>
                      <a:gd name="T10" fmla="*/ 10 w 202"/>
                      <a:gd name="T11" fmla="*/ 4 h 70"/>
                      <a:gd name="T12" fmla="*/ 6 w 202"/>
                      <a:gd name="T13" fmla="*/ 3 h 70"/>
                      <a:gd name="T14" fmla="*/ 13 w 202"/>
                      <a:gd name="T15" fmla="*/ 1 h 70"/>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70"/>
                      <a:gd name="T26" fmla="*/ 202 w 202"/>
                      <a:gd name="T27" fmla="*/ 70 h 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70">
                        <a:moveTo>
                          <a:pt x="202" y="15"/>
                        </a:moveTo>
                        <a:lnTo>
                          <a:pt x="156" y="0"/>
                        </a:lnTo>
                        <a:lnTo>
                          <a:pt x="52" y="44"/>
                        </a:lnTo>
                        <a:lnTo>
                          <a:pt x="0" y="29"/>
                        </a:lnTo>
                        <a:lnTo>
                          <a:pt x="26" y="70"/>
                        </a:lnTo>
                        <a:lnTo>
                          <a:pt x="156" y="70"/>
                        </a:lnTo>
                        <a:lnTo>
                          <a:pt x="100" y="55"/>
                        </a:lnTo>
                        <a:lnTo>
                          <a:pt x="202" y="15"/>
                        </a:lnTo>
                        <a:close/>
                      </a:path>
                    </a:pathLst>
                  </a:custGeom>
                  <a:solidFill>
                    <a:srgbClr val="FFFFFF"/>
                  </a:solidFill>
                  <a:ln w="9525">
                    <a:noFill/>
                    <a:round/>
                    <a:headEnd/>
                    <a:tailEnd/>
                  </a:ln>
                </p:spPr>
                <p:txBody>
                  <a:bodyPr/>
                  <a:lstStyle/>
                  <a:p>
                    <a:endParaRPr lang="zh-CN" altLang="en-US"/>
                  </a:p>
                </p:txBody>
              </p:sp>
              <p:sp>
                <p:nvSpPr>
                  <p:cNvPr id="249" name="Freeform 343"/>
                  <p:cNvSpPr>
                    <a:spLocks/>
                  </p:cNvSpPr>
                  <p:nvPr/>
                </p:nvSpPr>
                <p:spPr bwMode="auto">
                  <a:xfrm>
                    <a:off x="839" y="1264"/>
                    <a:ext cx="100" cy="33"/>
                  </a:xfrm>
                  <a:custGeom>
                    <a:avLst/>
                    <a:gdLst>
                      <a:gd name="T0" fmla="*/ 0 w 200"/>
                      <a:gd name="T1" fmla="*/ 1 h 65"/>
                      <a:gd name="T2" fmla="*/ 3 w 200"/>
                      <a:gd name="T3" fmla="*/ 0 h 65"/>
                      <a:gd name="T4" fmla="*/ 10 w 200"/>
                      <a:gd name="T5" fmla="*/ 3 h 65"/>
                      <a:gd name="T6" fmla="*/ 13 w 200"/>
                      <a:gd name="T7" fmla="*/ 2 h 65"/>
                      <a:gd name="T8" fmla="*/ 11 w 200"/>
                      <a:gd name="T9" fmla="*/ 5 h 65"/>
                      <a:gd name="T10" fmla="*/ 3 w 200"/>
                      <a:gd name="T11" fmla="*/ 5 h 65"/>
                      <a:gd name="T12" fmla="*/ 6 w 200"/>
                      <a:gd name="T13" fmla="*/ 4 h 65"/>
                      <a:gd name="T14" fmla="*/ 0 w 200"/>
                      <a:gd name="T15" fmla="*/ 1 h 65"/>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5"/>
                      <a:gd name="T26" fmla="*/ 200 w 200"/>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5">
                        <a:moveTo>
                          <a:pt x="0" y="14"/>
                        </a:moveTo>
                        <a:lnTo>
                          <a:pt x="43" y="0"/>
                        </a:lnTo>
                        <a:lnTo>
                          <a:pt x="151" y="40"/>
                        </a:lnTo>
                        <a:lnTo>
                          <a:pt x="200" y="29"/>
                        </a:lnTo>
                        <a:lnTo>
                          <a:pt x="174" y="65"/>
                        </a:lnTo>
                        <a:lnTo>
                          <a:pt x="49" y="65"/>
                        </a:lnTo>
                        <a:lnTo>
                          <a:pt x="99" y="55"/>
                        </a:lnTo>
                        <a:lnTo>
                          <a:pt x="0" y="14"/>
                        </a:lnTo>
                        <a:close/>
                      </a:path>
                    </a:pathLst>
                  </a:custGeom>
                  <a:solidFill>
                    <a:srgbClr val="FFFFFF"/>
                  </a:solidFill>
                  <a:ln w="9525">
                    <a:noFill/>
                    <a:round/>
                    <a:headEnd/>
                    <a:tailEnd/>
                  </a:ln>
                </p:spPr>
                <p:txBody>
                  <a:bodyPr/>
                  <a:lstStyle/>
                  <a:p>
                    <a:endParaRPr lang="zh-CN" altLang="en-US"/>
                  </a:p>
                </p:txBody>
              </p:sp>
              <p:sp>
                <p:nvSpPr>
                  <p:cNvPr id="250" name="Freeform 344"/>
                  <p:cNvSpPr>
                    <a:spLocks/>
                  </p:cNvSpPr>
                  <p:nvPr/>
                </p:nvSpPr>
                <p:spPr bwMode="auto">
                  <a:xfrm>
                    <a:off x="839" y="1264"/>
                    <a:ext cx="100" cy="33"/>
                  </a:xfrm>
                  <a:custGeom>
                    <a:avLst/>
                    <a:gdLst>
                      <a:gd name="T0" fmla="*/ 0 w 200"/>
                      <a:gd name="T1" fmla="*/ 1 h 65"/>
                      <a:gd name="T2" fmla="*/ 3 w 200"/>
                      <a:gd name="T3" fmla="*/ 0 h 65"/>
                      <a:gd name="T4" fmla="*/ 10 w 200"/>
                      <a:gd name="T5" fmla="*/ 3 h 65"/>
                      <a:gd name="T6" fmla="*/ 13 w 200"/>
                      <a:gd name="T7" fmla="*/ 2 h 65"/>
                      <a:gd name="T8" fmla="*/ 11 w 200"/>
                      <a:gd name="T9" fmla="*/ 5 h 65"/>
                      <a:gd name="T10" fmla="*/ 3 w 200"/>
                      <a:gd name="T11" fmla="*/ 5 h 65"/>
                      <a:gd name="T12" fmla="*/ 6 w 200"/>
                      <a:gd name="T13" fmla="*/ 4 h 65"/>
                      <a:gd name="T14" fmla="*/ 0 w 200"/>
                      <a:gd name="T15" fmla="*/ 1 h 65"/>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5"/>
                      <a:gd name="T26" fmla="*/ 200 w 200"/>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5">
                        <a:moveTo>
                          <a:pt x="0" y="14"/>
                        </a:moveTo>
                        <a:lnTo>
                          <a:pt x="43" y="0"/>
                        </a:lnTo>
                        <a:lnTo>
                          <a:pt x="151" y="40"/>
                        </a:lnTo>
                        <a:lnTo>
                          <a:pt x="200" y="29"/>
                        </a:lnTo>
                        <a:lnTo>
                          <a:pt x="174" y="65"/>
                        </a:lnTo>
                        <a:lnTo>
                          <a:pt x="49" y="65"/>
                        </a:lnTo>
                        <a:lnTo>
                          <a:pt x="99" y="55"/>
                        </a:lnTo>
                        <a:lnTo>
                          <a:pt x="0" y="14"/>
                        </a:lnTo>
                        <a:close/>
                      </a:path>
                    </a:pathLst>
                  </a:custGeom>
                  <a:solidFill>
                    <a:srgbClr val="FFFFFF"/>
                  </a:solidFill>
                  <a:ln w="9525">
                    <a:noFill/>
                    <a:round/>
                    <a:headEnd/>
                    <a:tailEnd/>
                  </a:ln>
                </p:spPr>
                <p:txBody>
                  <a:bodyPr/>
                  <a:lstStyle/>
                  <a:p>
                    <a:endParaRPr lang="zh-CN" altLang="en-US"/>
                  </a:p>
                </p:txBody>
              </p:sp>
              <p:sp>
                <p:nvSpPr>
                  <p:cNvPr id="251" name="Freeform 345"/>
                  <p:cNvSpPr>
                    <a:spLocks/>
                  </p:cNvSpPr>
                  <p:nvPr/>
                </p:nvSpPr>
                <p:spPr bwMode="auto">
                  <a:xfrm>
                    <a:off x="939" y="1308"/>
                    <a:ext cx="100" cy="34"/>
                  </a:xfrm>
                  <a:custGeom>
                    <a:avLst/>
                    <a:gdLst>
                      <a:gd name="T0" fmla="*/ 13 w 200"/>
                      <a:gd name="T1" fmla="*/ 4 h 66"/>
                      <a:gd name="T2" fmla="*/ 10 w 200"/>
                      <a:gd name="T3" fmla="*/ 5 h 66"/>
                      <a:gd name="T4" fmla="*/ 3 w 200"/>
                      <a:gd name="T5" fmla="*/ 2 h 66"/>
                      <a:gd name="T6" fmla="*/ 0 w 200"/>
                      <a:gd name="T7" fmla="*/ 3 h 66"/>
                      <a:gd name="T8" fmla="*/ 2 w 200"/>
                      <a:gd name="T9" fmla="*/ 0 h 66"/>
                      <a:gd name="T10" fmla="*/ 10 w 200"/>
                      <a:gd name="T11" fmla="*/ 0 h 66"/>
                      <a:gd name="T12" fmla="*/ 6 w 200"/>
                      <a:gd name="T13" fmla="*/ 1 h 66"/>
                      <a:gd name="T14" fmla="*/ 13 w 200"/>
                      <a:gd name="T15" fmla="*/ 4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200" y="52"/>
                        </a:moveTo>
                        <a:lnTo>
                          <a:pt x="156" y="66"/>
                        </a:lnTo>
                        <a:lnTo>
                          <a:pt x="52" y="22"/>
                        </a:lnTo>
                        <a:lnTo>
                          <a:pt x="0" y="37"/>
                        </a:lnTo>
                        <a:lnTo>
                          <a:pt x="26" y="0"/>
                        </a:lnTo>
                        <a:lnTo>
                          <a:pt x="156" y="0"/>
                        </a:lnTo>
                        <a:lnTo>
                          <a:pt x="100" y="11"/>
                        </a:lnTo>
                        <a:lnTo>
                          <a:pt x="200" y="52"/>
                        </a:lnTo>
                        <a:close/>
                      </a:path>
                    </a:pathLst>
                  </a:custGeom>
                  <a:solidFill>
                    <a:srgbClr val="FFFFFF"/>
                  </a:solidFill>
                  <a:ln w="9525">
                    <a:noFill/>
                    <a:round/>
                    <a:headEnd/>
                    <a:tailEnd/>
                  </a:ln>
                </p:spPr>
                <p:txBody>
                  <a:bodyPr/>
                  <a:lstStyle/>
                  <a:p>
                    <a:endParaRPr lang="zh-CN" altLang="en-US"/>
                  </a:p>
                </p:txBody>
              </p:sp>
              <p:sp>
                <p:nvSpPr>
                  <p:cNvPr id="252" name="Freeform 346"/>
                  <p:cNvSpPr>
                    <a:spLocks/>
                  </p:cNvSpPr>
                  <p:nvPr/>
                </p:nvSpPr>
                <p:spPr bwMode="auto">
                  <a:xfrm>
                    <a:off x="939" y="1308"/>
                    <a:ext cx="100" cy="34"/>
                  </a:xfrm>
                  <a:custGeom>
                    <a:avLst/>
                    <a:gdLst>
                      <a:gd name="T0" fmla="*/ 13 w 200"/>
                      <a:gd name="T1" fmla="*/ 4 h 66"/>
                      <a:gd name="T2" fmla="*/ 10 w 200"/>
                      <a:gd name="T3" fmla="*/ 5 h 66"/>
                      <a:gd name="T4" fmla="*/ 3 w 200"/>
                      <a:gd name="T5" fmla="*/ 2 h 66"/>
                      <a:gd name="T6" fmla="*/ 0 w 200"/>
                      <a:gd name="T7" fmla="*/ 3 h 66"/>
                      <a:gd name="T8" fmla="*/ 2 w 200"/>
                      <a:gd name="T9" fmla="*/ 0 h 66"/>
                      <a:gd name="T10" fmla="*/ 10 w 200"/>
                      <a:gd name="T11" fmla="*/ 0 h 66"/>
                      <a:gd name="T12" fmla="*/ 6 w 200"/>
                      <a:gd name="T13" fmla="*/ 1 h 66"/>
                      <a:gd name="T14" fmla="*/ 13 w 200"/>
                      <a:gd name="T15" fmla="*/ 4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200" y="52"/>
                        </a:moveTo>
                        <a:lnTo>
                          <a:pt x="156" y="66"/>
                        </a:lnTo>
                        <a:lnTo>
                          <a:pt x="52" y="22"/>
                        </a:lnTo>
                        <a:lnTo>
                          <a:pt x="0" y="37"/>
                        </a:lnTo>
                        <a:lnTo>
                          <a:pt x="26" y="0"/>
                        </a:lnTo>
                        <a:lnTo>
                          <a:pt x="156" y="0"/>
                        </a:lnTo>
                        <a:lnTo>
                          <a:pt x="100" y="11"/>
                        </a:lnTo>
                        <a:lnTo>
                          <a:pt x="200" y="52"/>
                        </a:lnTo>
                        <a:close/>
                      </a:path>
                    </a:pathLst>
                  </a:custGeom>
                  <a:solidFill>
                    <a:srgbClr val="FFFFFF"/>
                  </a:solidFill>
                  <a:ln w="9525">
                    <a:noFill/>
                    <a:round/>
                    <a:headEnd/>
                    <a:tailEnd/>
                  </a:ln>
                </p:spPr>
                <p:txBody>
                  <a:bodyPr/>
                  <a:lstStyle/>
                  <a:p>
                    <a:endParaRPr lang="zh-CN" altLang="en-US"/>
                  </a:p>
                </p:txBody>
              </p:sp>
            </p:grpSp>
          </p:grpSp>
          <p:sp>
            <p:nvSpPr>
              <p:cNvPr id="241" name="Line 347"/>
              <p:cNvSpPr>
                <a:spLocks noChangeShapeType="1"/>
              </p:cNvSpPr>
              <p:nvPr/>
            </p:nvSpPr>
            <p:spPr bwMode="auto">
              <a:xfrm>
                <a:off x="785" y="1301"/>
                <a:ext cx="1" cy="73"/>
              </a:xfrm>
              <a:prstGeom prst="line">
                <a:avLst/>
              </a:prstGeom>
              <a:noFill/>
              <a:ln w="3175">
                <a:solidFill>
                  <a:srgbClr val="AAE6FF"/>
                </a:solidFill>
                <a:round/>
                <a:headEnd/>
                <a:tailEnd/>
              </a:ln>
            </p:spPr>
            <p:txBody>
              <a:bodyPr/>
              <a:lstStyle/>
              <a:p>
                <a:endParaRPr lang="zh-CN" altLang="en-US"/>
              </a:p>
            </p:txBody>
          </p:sp>
          <p:sp>
            <p:nvSpPr>
              <p:cNvPr id="242" name="Line 348"/>
              <p:cNvSpPr>
                <a:spLocks noChangeShapeType="1"/>
              </p:cNvSpPr>
              <p:nvPr/>
            </p:nvSpPr>
            <p:spPr bwMode="auto">
              <a:xfrm>
                <a:off x="1089" y="1301"/>
                <a:ext cx="1" cy="73"/>
              </a:xfrm>
              <a:prstGeom prst="line">
                <a:avLst/>
              </a:prstGeom>
              <a:noFill/>
              <a:ln w="3175">
                <a:solidFill>
                  <a:srgbClr val="AAE6FF"/>
                </a:solidFill>
                <a:round/>
                <a:headEnd/>
                <a:tailEnd/>
              </a:ln>
            </p:spPr>
            <p:txBody>
              <a:bodyPr/>
              <a:lstStyle/>
              <a:p>
                <a:endParaRPr lang="zh-CN" altLang="en-US"/>
              </a:p>
            </p:txBody>
          </p:sp>
        </p:grpSp>
        <p:sp>
          <p:nvSpPr>
            <p:cNvPr id="84" name="Oval 349"/>
            <p:cNvSpPr>
              <a:spLocks noChangeArrowheads="1"/>
            </p:cNvSpPr>
            <p:nvPr/>
          </p:nvSpPr>
          <p:spPr bwMode="auto">
            <a:xfrm>
              <a:off x="1815" y="3418"/>
              <a:ext cx="2400" cy="87"/>
            </a:xfrm>
            <a:prstGeom prst="ellipse">
              <a:avLst/>
            </a:prstGeom>
            <a:solidFill>
              <a:srgbClr val="FFFF99"/>
            </a:solidFill>
            <a:ln w="9525">
              <a:solidFill>
                <a:schemeClr val="tx1"/>
              </a:solidFill>
              <a:round/>
              <a:headEnd/>
              <a:tailEnd/>
            </a:ln>
          </p:spPr>
          <p:txBody>
            <a:bodyPr wrap="none" anchor="ctr"/>
            <a:lstStyle/>
            <a:p>
              <a:endParaRPr lang="zh-CN" altLang="zh-CN"/>
            </a:p>
          </p:txBody>
        </p:sp>
        <p:sp>
          <p:nvSpPr>
            <p:cNvPr id="85" name="Text Box 350"/>
            <p:cNvSpPr txBox="1">
              <a:spLocks noChangeArrowheads="1"/>
            </p:cNvSpPr>
            <p:nvPr/>
          </p:nvSpPr>
          <p:spPr bwMode="auto">
            <a:xfrm>
              <a:off x="2727" y="3387"/>
              <a:ext cx="960" cy="173"/>
            </a:xfrm>
            <a:prstGeom prst="rect">
              <a:avLst/>
            </a:prstGeom>
            <a:noFill/>
            <a:ln w="9525">
              <a:noFill/>
              <a:miter lim="800000"/>
              <a:headEnd/>
              <a:tailEnd/>
            </a:ln>
          </p:spPr>
          <p:txBody>
            <a:bodyPr>
              <a:spAutoFit/>
            </a:bodyPr>
            <a:lstStyle/>
            <a:p>
              <a:pPr eaLnBrk="0" hangingPunct="0">
                <a:spcBef>
                  <a:spcPct val="50000"/>
                </a:spcBef>
              </a:pPr>
              <a:r>
                <a:rPr lang="en-US" altLang="ko-KR" sz="1200" b="1" dirty="0">
                  <a:solidFill>
                    <a:schemeClr val="accent6">
                      <a:lumMod val="75000"/>
                    </a:schemeClr>
                  </a:solidFill>
                  <a:ea typeface="Gulim" pitchFamily="34" charset="-127"/>
                </a:rPr>
                <a:t>Linear-Cell</a:t>
              </a:r>
            </a:p>
          </p:txBody>
        </p:sp>
        <p:sp>
          <p:nvSpPr>
            <p:cNvPr id="86" name="Line 351"/>
            <p:cNvSpPr>
              <a:spLocks noChangeShapeType="1"/>
            </p:cNvSpPr>
            <p:nvPr/>
          </p:nvSpPr>
          <p:spPr bwMode="auto">
            <a:xfrm>
              <a:off x="3735" y="2651"/>
              <a:ext cx="480" cy="821"/>
            </a:xfrm>
            <a:prstGeom prst="line">
              <a:avLst/>
            </a:prstGeom>
            <a:noFill/>
            <a:ln w="19050">
              <a:solidFill>
                <a:schemeClr val="accent2"/>
              </a:solidFill>
              <a:prstDash val="dash"/>
              <a:round/>
              <a:headEnd/>
              <a:tailEnd/>
            </a:ln>
          </p:spPr>
          <p:txBody>
            <a:bodyPr/>
            <a:lstStyle/>
            <a:p>
              <a:endParaRPr lang="zh-CN" altLang="en-US"/>
            </a:p>
          </p:txBody>
        </p:sp>
        <p:sp>
          <p:nvSpPr>
            <p:cNvPr id="87" name="Line 352"/>
            <p:cNvSpPr>
              <a:spLocks noChangeShapeType="1"/>
            </p:cNvSpPr>
            <p:nvPr/>
          </p:nvSpPr>
          <p:spPr bwMode="auto">
            <a:xfrm flipH="1">
              <a:off x="1815" y="2688"/>
              <a:ext cx="1248" cy="772"/>
            </a:xfrm>
            <a:prstGeom prst="line">
              <a:avLst/>
            </a:prstGeom>
            <a:noFill/>
            <a:ln w="19050">
              <a:solidFill>
                <a:schemeClr val="accent2"/>
              </a:solidFill>
              <a:prstDash val="dash"/>
              <a:round/>
              <a:headEnd/>
              <a:tailEnd/>
            </a:ln>
          </p:spPr>
          <p:txBody>
            <a:bodyPr/>
            <a:lstStyle/>
            <a:p>
              <a:endParaRPr lang="zh-CN" altLang="en-US"/>
            </a:p>
          </p:txBody>
        </p:sp>
        <p:grpSp>
          <p:nvGrpSpPr>
            <p:cNvPr id="88" name="Group 353"/>
            <p:cNvGrpSpPr>
              <a:grpSpLocks/>
            </p:cNvGrpSpPr>
            <p:nvPr/>
          </p:nvGrpSpPr>
          <p:grpSpPr bwMode="auto">
            <a:xfrm>
              <a:off x="3031" y="2357"/>
              <a:ext cx="752" cy="400"/>
              <a:chOff x="2992" y="2175"/>
              <a:chExt cx="752" cy="400"/>
            </a:xfrm>
          </p:grpSpPr>
          <p:sp>
            <p:nvSpPr>
              <p:cNvPr id="152" name="Line 354"/>
              <p:cNvSpPr>
                <a:spLocks noChangeShapeType="1"/>
              </p:cNvSpPr>
              <p:nvPr/>
            </p:nvSpPr>
            <p:spPr bwMode="auto">
              <a:xfrm flipH="1" flipV="1">
                <a:off x="3552" y="2175"/>
                <a:ext cx="96" cy="147"/>
              </a:xfrm>
              <a:prstGeom prst="line">
                <a:avLst/>
              </a:prstGeom>
              <a:noFill/>
              <a:ln w="28575">
                <a:solidFill>
                  <a:schemeClr val="tx1"/>
                </a:solidFill>
                <a:round/>
                <a:headEnd/>
                <a:tailEnd/>
              </a:ln>
            </p:spPr>
            <p:txBody>
              <a:bodyPr/>
              <a:lstStyle/>
              <a:p>
                <a:endParaRPr lang="zh-CN" altLang="en-US"/>
              </a:p>
            </p:txBody>
          </p:sp>
          <p:sp>
            <p:nvSpPr>
              <p:cNvPr id="153" name="Cloud"/>
              <p:cNvSpPr>
                <a:spLocks noChangeAspect="1" noEditPoints="1" noChangeArrowheads="1"/>
              </p:cNvSpPr>
              <p:nvPr/>
            </p:nvSpPr>
            <p:spPr bwMode="auto">
              <a:xfrm>
                <a:off x="2992" y="2350"/>
                <a:ext cx="730" cy="22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88 w 21600"/>
                  <a:gd name="T13" fmla="*/ 3264 h 21600"/>
                  <a:gd name="T14" fmla="*/ 17073 w 21600"/>
                  <a:gd name="T15" fmla="*/ 17376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rgbClr val="FFFFFF"/>
                  </a:gs>
                  <a:gs pos="100000">
                    <a:srgbClr val="99CCFF"/>
                  </a:gs>
                </a:gsLst>
                <a:lin ang="2700000" scaled="1"/>
              </a:gradFill>
              <a:ln w="9525">
                <a:solidFill>
                  <a:srgbClr val="CCECFF"/>
                </a:solidFill>
                <a:miter lim="800000"/>
                <a:headEnd/>
                <a:tailEnd/>
              </a:ln>
            </p:spPr>
            <p:txBody>
              <a:bodyPr/>
              <a:lstStyle/>
              <a:p>
                <a:endParaRPr lang="zh-CN" altLang="en-US"/>
              </a:p>
            </p:txBody>
          </p:sp>
          <p:grpSp>
            <p:nvGrpSpPr>
              <p:cNvPr id="154" name="Group 356"/>
              <p:cNvGrpSpPr>
                <a:grpSpLocks noChangeAspect="1"/>
              </p:cNvGrpSpPr>
              <p:nvPr/>
            </p:nvGrpSpPr>
            <p:grpSpPr bwMode="auto">
              <a:xfrm>
                <a:off x="3497" y="2282"/>
                <a:ext cx="91" cy="152"/>
                <a:chOff x="1120" y="1474"/>
                <a:chExt cx="252" cy="596"/>
              </a:xfrm>
            </p:grpSpPr>
            <p:sp>
              <p:nvSpPr>
                <p:cNvPr id="221" name="Freeform 357"/>
                <p:cNvSpPr>
                  <a:spLocks noChangeAspect="1"/>
                </p:cNvSpPr>
                <p:nvPr/>
              </p:nvSpPr>
              <p:spPr bwMode="auto">
                <a:xfrm>
                  <a:off x="1223" y="1589"/>
                  <a:ext cx="46" cy="52"/>
                </a:xfrm>
                <a:custGeom>
                  <a:avLst/>
                  <a:gdLst>
                    <a:gd name="T0" fmla="*/ 4 w 54"/>
                    <a:gd name="T1" fmla="*/ 2 h 90"/>
                    <a:gd name="T2" fmla="*/ 14 w 54"/>
                    <a:gd name="T3" fmla="*/ 0 h 90"/>
                    <a:gd name="T4" fmla="*/ 23 w 54"/>
                    <a:gd name="T5" fmla="*/ 2 h 90"/>
                    <a:gd name="T6" fmla="*/ 28 w 54"/>
                    <a:gd name="T7" fmla="*/ 8 h 90"/>
                    <a:gd name="T8" fmla="*/ 14 w 54"/>
                    <a:gd name="T9" fmla="*/ 10 h 90"/>
                    <a:gd name="T10" fmla="*/ 0 w 54"/>
                    <a:gd name="T11" fmla="*/ 8 h 90"/>
                    <a:gd name="T12" fmla="*/ 4 w 54"/>
                    <a:gd name="T13" fmla="*/ 2 h 90"/>
                    <a:gd name="T14" fmla="*/ 0 60000 65536"/>
                    <a:gd name="T15" fmla="*/ 0 60000 65536"/>
                    <a:gd name="T16" fmla="*/ 0 60000 65536"/>
                    <a:gd name="T17" fmla="*/ 0 60000 65536"/>
                    <a:gd name="T18" fmla="*/ 0 60000 65536"/>
                    <a:gd name="T19" fmla="*/ 0 60000 65536"/>
                    <a:gd name="T20" fmla="*/ 0 60000 65536"/>
                    <a:gd name="T21" fmla="*/ 0 w 54"/>
                    <a:gd name="T22" fmla="*/ 0 h 90"/>
                    <a:gd name="T23" fmla="*/ 54 w 54"/>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90">
                      <a:moveTo>
                        <a:pt x="8" y="19"/>
                      </a:moveTo>
                      <a:lnTo>
                        <a:pt x="27" y="0"/>
                      </a:lnTo>
                      <a:lnTo>
                        <a:pt x="44" y="19"/>
                      </a:lnTo>
                      <a:lnTo>
                        <a:pt x="54" y="73"/>
                      </a:lnTo>
                      <a:lnTo>
                        <a:pt x="27" y="90"/>
                      </a:lnTo>
                      <a:lnTo>
                        <a:pt x="0" y="73"/>
                      </a:lnTo>
                      <a:lnTo>
                        <a:pt x="8" y="19"/>
                      </a:lnTo>
                      <a:close/>
                    </a:path>
                  </a:pathLst>
                </a:custGeom>
                <a:solidFill>
                  <a:srgbClr val="FFFFFF"/>
                </a:solidFill>
                <a:ln w="11113">
                  <a:solidFill>
                    <a:srgbClr val="000000"/>
                  </a:solidFill>
                  <a:round/>
                  <a:headEnd/>
                  <a:tailEnd/>
                </a:ln>
              </p:spPr>
              <p:txBody>
                <a:bodyPr/>
                <a:lstStyle/>
                <a:p>
                  <a:endParaRPr lang="zh-CN" altLang="en-US"/>
                </a:p>
              </p:txBody>
            </p:sp>
            <p:sp>
              <p:nvSpPr>
                <p:cNvPr id="222" name="Freeform 358"/>
                <p:cNvSpPr>
                  <a:spLocks noChangeAspect="1"/>
                </p:cNvSpPr>
                <p:nvPr/>
              </p:nvSpPr>
              <p:spPr bwMode="auto">
                <a:xfrm>
                  <a:off x="1120" y="1986"/>
                  <a:ext cx="252" cy="41"/>
                </a:xfrm>
                <a:custGeom>
                  <a:avLst/>
                  <a:gdLst>
                    <a:gd name="T0" fmla="*/ 0 w 288"/>
                    <a:gd name="T1" fmla="*/ 8 h 71"/>
                    <a:gd name="T2" fmla="*/ 84 w 288"/>
                    <a:gd name="T3" fmla="*/ 0 h 71"/>
                    <a:gd name="T4" fmla="*/ 168 w 288"/>
                    <a:gd name="T5" fmla="*/ 8 h 71"/>
                    <a:gd name="T6" fmla="*/ 0 60000 65536"/>
                    <a:gd name="T7" fmla="*/ 0 60000 65536"/>
                    <a:gd name="T8" fmla="*/ 0 60000 65536"/>
                    <a:gd name="T9" fmla="*/ 0 w 288"/>
                    <a:gd name="T10" fmla="*/ 0 h 71"/>
                    <a:gd name="T11" fmla="*/ 288 w 288"/>
                    <a:gd name="T12" fmla="*/ 71 h 71"/>
                  </a:gdLst>
                  <a:ahLst/>
                  <a:cxnLst>
                    <a:cxn ang="T6">
                      <a:pos x="T0" y="T1"/>
                    </a:cxn>
                    <a:cxn ang="T7">
                      <a:pos x="T2" y="T3"/>
                    </a:cxn>
                    <a:cxn ang="T8">
                      <a:pos x="T4" y="T5"/>
                    </a:cxn>
                  </a:cxnLst>
                  <a:rect l="T9" t="T10" r="T11" b="T12"/>
                  <a:pathLst>
                    <a:path w="288" h="71">
                      <a:moveTo>
                        <a:pt x="0" y="71"/>
                      </a:moveTo>
                      <a:lnTo>
                        <a:pt x="144" y="0"/>
                      </a:lnTo>
                      <a:lnTo>
                        <a:pt x="288" y="71"/>
                      </a:lnTo>
                    </a:path>
                  </a:pathLst>
                </a:custGeom>
                <a:noFill/>
                <a:ln w="11113">
                  <a:solidFill>
                    <a:srgbClr val="000000"/>
                  </a:solidFill>
                  <a:round/>
                  <a:headEnd/>
                  <a:tailEnd/>
                </a:ln>
              </p:spPr>
              <p:txBody>
                <a:bodyPr/>
                <a:lstStyle/>
                <a:p>
                  <a:endParaRPr lang="zh-CN" altLang="en-US"/>
                </a:p>
              </p:txBody>
            </p:sp>
            <p:sp>
              <p:nvSpPr>
                <p:cNvPr id="223" name="Freeform 359"/>
                <p:cNvSpPr>
                  <a:spLocks noChangeAspect="1"/>
                </p:cNvSpPr>
                <p:nvPr/>
              </p:nvSpPr>
              <p:spPr bwMode="auto">
                <a:xfrm>
                  <a:off x="1120" y="1569"/>
                  <a:ext cx="252" cy="501"/>
                </a:xfrm>
                <a:custGeom>
                  <a:avLst/>
                  <a:gdLst>
                    <a:gd name="T0" fmla="*/ 84 w 288"/>
                    <a:gd name="T1" fmla="*/ 0 h 864"/>
                    <a:gd name="T2" fmla="*/ 84 w 288"/>
                    <a:gd name="T3" fmla="*/ 98 h 864"/>
                    <a:gd name="T4" fmla="*/ 0 w 288"/>
                    <a:gd name="T5" fmla="*/ 89 h 864"/>
                    <a:gd name="T6" fmla="*/ 84 w 288"/>
                    <a:gd name="T7" fmla="*/ 0 h 864"/>
                    <a:gd name="T8" fmla="*/ 168 w 288"/>
                    <a:gd name="T9" fmla="*/ 89 h 864"/>
                    <a:gd name="T10" fmla="*/ 84 w 288"/>
                    <a:gd name="T11" fmla="*/ 98 h 864"/>
                    <a:gd name="T12" fmla="*/ 0 60000 65536"/>
                    <a:gd name="T13" fmla="*/ 0 60000 65536"/>
                    <a:gd name="T14" fmla="*/ 0 60000 65536"/>
                    <a:gd name="T15" fmla="*/ 0 60000 65536"/>
                    <a:gd name="T16" fmla="*/ 0 60000 65536"/>
                    <a:gd name="T17" fmla="*/ 0 60000 65536"/>
                    <a:gd name="T18" fmla="*/ 0 w 288"/>
                    <a:gd name="T19" fmla="*/ 0 h 864"/>
                    <a:gd name="T20" fmla="*/ 288 w 288"/>
                    <a:gd name="T21" fmla="*/ 864 h 864"/>
                  </a:gdLst>
                  <a:ahLst/>
                  <a:cxnLst>
                    <a:cxn ang="T12">
                      <a:pos x="T0" y="T1"/>
                    </a:cxn>
                    <a:cxn ang="T13">
                      <a:pos x="T2" y="T3"/>
                    </a:cxn>
                    <a:cxn ang="T14">
                      <a:pos x="T4" y="T5"/>
                    </a:cxn>
                    <a:cxn ang="T15">
                      <a:pos x="T6" y="T7"/>
                    </a:cxn>
                    <a:cxn ang="T16">
                      <a:pos x="T8" y="T9"/>
                    </a:cxn>
                    <a:cxn ang="T17">
                      <a:pos x="T10" y="T11"/>
                    </a:cxn>
                  </a:cxnLst>
                  <a:rect l="T18" t="T19" r="T20" b="T21"/>
                  <a:pathLst>
                    <a:path w="288" h="864">
                      <a:moveTo>
                        <a:pt x="144" y="0"/>
                      </a:moveTo>
                      <a:lnTo>
                        <a:pt x="144" y="864"/>
                      </a:lnTo>
                      <a:lnTo>
                        <a:pt x="0" y="791"/>
                      </a:lnTo>
                      <a:lnTo>
                        <a:pt x="144" y="0"/>
                      </a:lnTo>
                      <a:lnTo>
                        <a:pt x="288" y="791"/>
                      </a:lnTo>
                      <a:lnTo>
                        <a:pt x="144" y="864"/>
                      </a:lnTo>
                    </a:path>
                  </a:pathLst>
                </a:custGeom>
                <a:noFill/>
                <a:ln w="11113">
                  <a:solidFill>
                    <a:srgbClr val="000000"/>
                  </a:solidFill>
                  <a:round/>
                  <a:headEnd/>
                  <a:tailEnd/>
                </a:ln>
              </p:spPr>
              <p:txBody>
                <a:bodyPr/>
                <a:lstStyle/>
                <a:p>
                  <a:endParaRPr lang="zh-CN" altLang="en-US"/>
                </a:p>
              </p:txBody>
            </p:sp>
            <p:sp>
              <p:nvSpPr>
                <p:cNvPr id="224" name="Freeform 360"/>
                <p:cNvSpPr>
                  <a:spLocks noChangeAspect="1"/>
                </p:cNvSpPr>
                <p:nvPr/>
              </p:nvSpPr>
              <p:spPr bwMode="auto">
                <a:xfrm>
                  <a:off x="1215" y="1683"/>
                  <a:ext cx="61" cy="10"/>
                </a:xfrm>
                <a:custGeom>
                  <a:avLst/>
                  <a:gdLst>
                    <a:gd name="T0" fmla="*/ 0 w 72"/>
                    <a:gd name="T1" fmla="*/ 0 h 17"/>
                    <a:gd name="T2" fmla="*/ 19 w 72"/>
                    <a:gd name="T3" fmla="*/ 2 h 17"/>
                    <a:gd name="T4" fmla="*/ 37 w 72"/>
                    <a:gd name="T5" fmla="*/ 0 h 17"/>
                    <a:gd name="T6" fmla="*/ 0 60000 65536"/>
                    <a:gd name="T7" fmla="*/ 0 60000 65536"/>
                    <a:gd name="T8" fmla="*/ 0 60000 65536"/>
                    <a:gd name="T9" fmla="*/ 0 w 72"/>
                    <a:gd name="T10" fmla="*/ 0 h 17"/>
                    <a:gd name="T11" fmla="*/ 72 w 72"/>
                    <a:gd name="T12" fmla="*/ 17 h 17"/>
                  </a:gdLst>
                  <a:ahLst/>
                  <a:cxnLst>
                    <a:cxn ang="T6">
                      <a:pos x="T0" y="T1"/>
                    </a:cxn>
                    <a:cxn ang="T7">
                      <a:pos x="T2" y="T3"/>
                    </a:cxn>
                    <a:cxn ang="T8">
                      <a:pos x="T4" y="T5"/>
                    </a:cxn>
                  </a:cxnLst>
                  <a:rect l="T9" t="T10" r="T11" b="T12"/>
                  <a:pathLst>
                    <a:path w="72" h="17">
                      <a:moveTo>
                        <a:pt x="0" y="0"/>
                      </a:moveTo>
                      <a:lnTo>
                        <a:pt x="37" y="17"/>
                      </a:lnTo>
                      <a:lnTo>
                        <a:pt x="72" y="0"/>
                      </a:lnTo>
                    </a:path>
                  </a:pathLst>
                </a:custGeom>
                <a:noFill/>
                <a:ln w="11113">
                  <a:solidFill>
                    <a:srgbClr val="000000"/>
                  </a:solidFill>
                  <a:round/>
                  <a:headEnd/>
                  <a:tailEnd/>
                </a:ln>
              </p:spPr>
              <p:txBody>
                <a:bodyPr/>
                <a:lstStyle/>
                <a:p>
                  <a:endParaRPr lang="zh-CN" altLang="en-US"/>
                </a:p>
              </p:txBody>
            </p:sp>
            <p:sp>
              <p:nvSpPr>
                <p:cNvPr id="225" name="Freeform 361"/>
                <p:cNvSpPr>
                  <a:spLocks noChangeAspect="1"/>
                </p:cNvSpPr>
                <p:nvPr/>
              </p:nvSpPr>
              <p:spPr bwMode="auto">
                <a:xfrm>
                  <a:off x="1204" y="1721"/>
                  <a:ext cx="84" cy="15"/>
                </a:xfrm>
                <a:custGeom>
                  <a:avLst/>
                  <a:gdLst>
                    <a:gd name="T0" fmla="*/ 0 w 96"/>
                    <a:gd name="T1" fmla="*/ 0 h 25"/>
                    <a:gd name="T2" fmla="*/ 28 w 96"/>
                    <a:gd name="T3" fmla="*/ 3 h 25"/>
                    <a:gd name="T4" fmla="*/ 57 w 96"/>
                    <a:gd name="T5" fmla="*/ 0 h 25"/>
                    <a:gd name="T6" fmla="*/ 0 60000 65536"/>
                    <a:gd name="T7" fmla="*/ 0 60000 65536"/>
                    <a:gd name="T8" fmla="*/ 0 60000 65536"/>
                    <a:gd name="T9" fmla="*/ 0 w 96"/>
                    <a:gd name="T10" fmla="*/ 0 h 25"/>
                    <a:gd name="T11" fmla="*/ 96 w 96"/>
                    <a:gd name="T12" fmla="*/ 25 h 25"/>
                  </a:gdLst>
                  <a:ahLst/>
                  <a:cxnLst>
                    <a:cxn ang="T6">
                      <a:pos x="T0" y="T1"/>
                    </a:cxn>
                    <a:cxn ang="T7">
                      <a:pos x="T2" y="T3"/>
                    </a:cxn>
                    <a:cxn ang="T8">
                      <a:pos x="T4" y="T5"/>
                    </a:cxn>
                  </a:cxnLst>
                  <a:rect l="T9" t="T10" r="T11" b="T12"/>
                  <a:pathLst>
                    <a:path w="96" h="25">
                      <a:moveTo>
                        <a:pt x="0" y="0"/>
                      </a:moveTo>
                      <a:lnTo>
                        <a:pt x="48" y="25"/>
                      </a:lnTo>
                      <a:lnTo>
                        <a:pt x="96" y="0"/>
                      </a:lnTo>
                    </a:path>
                  </a:pathLst>
                </a:custGeom>
                <a:noFill/>
                <a:ln w="11113">
                  <a:solidFill>
                    <a:srgbClr val="000000"/>
                  </a:solidFill>
                  <a:round/>
                  <a:headEnd/>
                  <a:tailEnd/>
                </a:ln>
              </p:spPr>
              <p:txBody>
                <a:bodyPr/>
                <a:lstStyle/>
                <a:p>
                  <a:endParaRPr lang="zh-CN" altLang="en-US"/>
                </a:p>
              </p:txBody>
            </p:sp>
            <p:sp>
              <p:nvSpPr>
                <p:cNvPr id="226" name="Freeform 362"/>
                <p:cNvSpPr>
                  <a:spLocks noChangeAspect="1"/>
                </p:cNvSpPr>
                <p:nvPr/>
              </p:nvSpPr>
              <p:spPr bwMode="auto">
                <a:xfrm>
                  <a:off x="1192" y="1759"/>
                  <a:ext cx="105" cy="18"/>
                </a:xfrm>
                <a:custGeom>
                  <a:avLst/>
                  <a:gdLst>
                    <a:gd name="T0" fmla="*/ 0 w 120"/>
                    <a:gd name="T1" fmla="*/ 1 h 30"/>
                    <a:gd name="T2" fmla="*/ 36 w 120"/>
                    <a:gd name="T3" fmla="*/ 4 h 30"/>
                    <a:gd name="T4" fmla="*/ 71 w 120"/>
                    <a:gd name="T5" fmla="*/ 0 h 30"/>
                    <a:gd name="T6" fmla="*/ 0 60000 65536"/>
                    <a:gd name="T7" fmla="*/ 0 60000 65536"/>
                    <a:gd name="T8" fmla="*/ 0 60000 65536"/>
                    <a:gd name="T9" fmla="*/ 0 w 120"/>
                    <a:gd name="T10" fmla="*/ 0 h 30"/>
                    <a:gd name="T11" fmla="*/ 120 w 120"/>
                    <a:gd name="T12" fmla="*/ 30 h 30"/>
                  </a:gdLst>
                  <a:ahLst/>
                  <a:cxnLst>
                    <a:cxn ang="T6">
                      <a:pos x="T0" y="T1"/>
                    </a:cxn>
                    <a:cxn ang="T7">
                      <a:pos x="T2" y="T3"/>
                    </a:cxn>
                    <a:cxn ang="T8">
                      <a:pos x="T4" y="T5"/>
                    </a:cxn>
                  </a:cxnLst>
                  <a:rect l="T9" t="T10" r="T11" b="T12"/>
                  <a:pathLst>
                    <a:path w="120" h="30">
                      <a:moveTo>
                        <a:pt x="0" y="1"/>
                      </a:moveTo>
                      <a:lnTo>
                        <a:pt x="62" y="30"/>
                      </a:lnTo>
                      <a:lnTo>
                        <a:pt x="120" y="0"/>
                      </a:lnTo>
                    </a:path>
                  </a:pathLst>
                </a:custGeom>
                <a:noFill/>
                <a:ln w="11113">
                  <a:solidFill>
                    <a:srgbClr val="000000"/>
                  </a:solidFill>
                  <a:round/>
                  <a:headEnd/>
                  <a:tailEnd/>
                </a:ln>
              </p:spPr>
              <p:txBody>
                <a:bodyPr/>
                <a:lstStyle/>
                <a:p>
                  <a:endParaRPr lang="zh-CN" altLang="en-US"/>
                </a:p>
              </p:txBody>
            </p:sp>
            <p:sp>
              <p:nvSpPr>
                <p:cNvPr id="227" name="Freeform 363"/>
                <p:cNvSpPr>
                  <a:spLocks noChangeAspect="1"/>
                </p:cNvSpPr>
                <p:nvPr/>
              </p:nvSpPr>
              <p:spPr bwMode="auto">
                <a:xfrm>
                  <a:off x="1181" y="1797"/>
                  <a:ext cx="128" cy="22"/>
                </a:xfrm>
                <a:custGeom>
                  <a:avLst/>
                  <a:gdLst>
                    <a:gd name="T0" fmla="*/ 0 w 144"/>
                    <a:gd name="T1" fmla="*/ 0 h 36"/>
                    <a:gd name="T2" fmla="*/ 46 w 144"/>
                    <a:gd name="T3" fmla="*/ 5 h 36"/>
                    <a:gd name="T4" fmla="*/ 90 w 144"/>
                    <a:gd name="T5" fmla="*/ 0 h 36"/>
                    <a:gd name="T6" fmla="*/ 0 60000 65536"/>
                    <a:gd name="T7" fmla="*/ 0 60000 65536"/>
                    <a:gd name="T8" fmla="*/ 0 60000 65536"/>
                    <a:gd name="T9" fmla="*/ 0 w 144"/>
                    <a:gd name="T10" fmla="*/ 0 h 36"/>
                    <a:gd name="T11" fmla="*/ 144 w 144"/>
                    <a:gd name="T12" fmla="*/ 36 h 36"/>
                  </a:gdLst>
                  <a:ahLst/>
                  <a:cxnLst>
                    <a:cxn ang="T6">
                      <a:pos x="T0" y="T1"/>
                    </a:cxn>
                    <a:cxn ang="T7">
                      <a:pos x="T2" y="T3"/>
                    </a:cxn>
                    <a:cxn ang="T8">
                      <a:pos x="T4" y="T5"/>
                    </a:cxn>
                  </a:cxnLst>
                  <a:rect l="T9" t="T10" r="T11" b="T12"/>
                  <a:pathLst>
                    <a:path w="144" h="36">
                      <a:moveTo>
                        <a:pt x="0" y="0"/>
                      </a:moveTo>
                      <a:lnTo>
                        <a:pt x="73" y="36"/>
                      </a:lnTo>
                      <a:lnTo>
                        <a:pt x="144" y="0"/>
                      </a:lnTo>
                    </a:path>
                  </a:pathLst>
                </a:custGeom>
                <a:noFill/>
                <a:ln w="11113">
                  <a:solidFill>
                    <a:srgbClr val="000000"/>
                  </a:solidFill>
                  <a:round/>
                  <a:headEnd/>
                  <a:tailEnd/>
                </a:ln>
              </p:spPr>
              <p:txBody>
                <a:bodyPr/>
                <a:lstStyle/>
                <a:p>
                  <a:endParaRPr lang="zh-CN" altLang="en-US"/>
                </a:p>
              </p:txBody>
            </p:sp>
            <p:sp>
              <p:nvSpPr>
                <p:cNvPr id="228" name="Freeform 364"/>
                <p:cNvSpPr>
                  <a:spLocks noChangeAspect="1"/>
                </p:cNvSpPr>
                <p:nvPr/>
              </p:nvSpPr>
              <p:spPr bwMode="auto">
                <a:xfrm>
                  <a:off x="1173" y="1836"/>
                  <a:ext cx="145" cy="24"/>
                </a:xfrm>
                <a:custGeom>
                  <a:avLst/>
                  <a:gdLst>
                    <a:gd name="T0" fmla="*/ 0 w 168"/>
                    <a:gd name="T1" fmla="*/ 0 h 42"/>
                    <a:gd name="T2" fmla="*/ 47 w 168"/>
                    <a:gd name="T3" fmla="*/ 5 h 42"/>
                    <a:gd name="T4" fmla="*/ 93 w 168"/>
                    <a:gd name="T5" fmla="*/ 0 h 42"/>
                    <a:gd name="T6" fmla="*/ 0 60000 65536"/>
                    <a:gd name="T7" fmla="*/ 0 60000 65536"/>
                    <a:gd name="T8" fmla="*/ 0 60000 65536"/>
                    <a:gd name="T9" fmla="*/ 0 w 168"/>
                    <a:gd name="T10" fmla="*/ 0 h 42"/>
                    <a:gd name="T11" fmla="*/ 168 w 168"/>
                    <a:gd name="T12" fmla="*/ 42 h 42"/>
                  </a:gdLst>
                  <a:ahLst/>
                  <a:cxnLst>
                    <a:cxn ang="T6">
                      <a:pos x="T0" y="T1"/>
                    </a:cxn>
                    <a:cxn ang="T7">
                      <a:pos x="T2" y="T3"/>
                    </a:cxn>
                    <a:cxn ang="T8">
                      <a:pos x="T4" y="T5"/>
                    </a:cxn>
                  </a:cxnLst>
                  <a:rect l="T9" t="T10" r="T11" b="T12"/>
                  <a:pathLst>
                    <a:path w="168" h="42">
                      <a:moveTo>
                        <a:pt x="0" y="0"/>
                      </a:moveTo>
                      <a:lnTo>
                        <a:pt x="85" y="42"/>
                      </a:lnTo>
                      <a:lnTo>
                        <a:pt x="168" y="0"/>
                      </a:lnTo>
                    </a:path>
                  </a:pathLst>
                </a:custGeom>
                <a:noFill/>
                <a:ln w="11113">
                  <a:solidFill>
                    <a:srgbClr val="000000"/>
                  </a:solidFill>
                  <a:round/>
                  <a:headEnd/>
                  <a:tailEnd/>
                </a:ln>
              </p:spPr>
              <p:txBody>
                <a:bodyPr/>
                <a:lstStyle/>
                <a:p>
                  <a:endParaRPr lang="zh-CN" altLang="en-US"/>
                </a:p>
              </p:txBody>
            </p:sp>
            <p:sp>
              <p:nvSpPr>
                <p:cNvPr id="229" name="Freeform 365"/>
                <p:cNvSpPr>
                  <a:spLocks noChangeAspect="1"/>
                </p:cNvSpPr>
                <p:nvPr/>
              </p:nvSpPr>
              <p:spPr bwMode="auto">
                <a:xfrm>
                  <a:off x="1162" y="1874"/>
                  <a:ext cx="166" cy="29"/>
                </a:xfrm>
                <a:custGeom>
                  <a:avLst/>
                  <a:gdLst>
                    <a:gd name="T0" fmla="*/ 0 w 190"/>
                    <a:gd name="T1" fmla="*/ 1 h 50"/>
                    <a:gd name="T2" fmla="*/ 56 w 190"/>
                    <a:gd name="T3" fmla="*/ 6 h 50"/>
                    <a:gd name="T4" fmla="*/ 111 w 190"/>
                    <a:gd name="T5" fmla="*/ 0 h 50"/>
                    <a:gd name="T6" fmla="*/ 0 60000 65536"/>
                    <a:gd name="T7" fmla="*/ 0 60000 65536"/>
                    <a:gd name="T8" fmla="*/ 0 60000 65536"/>
                    <a:gd name="T9" fmla="*/ 0 w 190"/>
                    <a:gd name="T10" fmla="*/ 0 h 50"/>
                    <a:gd name="T11" fmla="*/ 190 w 190"/>
                    <a:gd name="T12" fmla="*/ 50 h 50"/>
                  </a:gdLst>
                  <a:ahLst/>
                  <a:cxnLst>
                    <a:cxn ang="T6">
                      <a:pos x="T0" y="T1"/>
                    </a:cxn>
                    <a:cxn ang="T7">
                      <a:pos x="T2" y="T3"/>
                    </a:cxn>
                    <a:cxn ang="T8">
                      <a:pos x="T4" y="T5"/>
                    </a:cxn>
                  </a:cxnLst>
                  <a:rect l="T9" t="T10" r="T11" b="T12"/>
                  <a:pathLst>
                    <a:path w="190" h="50">
                      <a:moveTo>
                        <a:pt x="0" y="2"/>
                      </a:moveTo>
                      <a:lnTo>
                        <a:pt x="96" y="50"/>
                      </a:lnTo>
                      <a:lnTo>
                        <a:pt x="190" y="0"/>
                      </a:lnTo>
                    </a:path>
                  </a:pathLst>
                </a:custGeom>
                <a:noFill/>
                <a:ln w="11113">
                  <a:solidFill>
                    <a:srgbClr val="000000"/>
                  </a:solidFill>
                  <a:round/>
                  <a:headEnd/>
                  <a:tailEnd/>
                </a:ln>
              </p:spPr>
              <p:txBody>
                <a:bodyPr/>
                <a:lstStyle/>
                <a:p>
                  <a:endParaRPr lang="zh-CN" altLang="en-US"/>
                </a:p>
              </p:txBody>
            </p:sp>
            <p:sp>
              <p:nvSpPr>
                <p:cNvPr id="230" name="Freeform 366"/>
                <p:cNvSpPr>
                  <a:spLocks noChangeAspect="1"/>
                </p:cNvSpPr>
                <p:nvPr/>
              </p:nvSpPr>
              <p:spPr bwMode="auto">
                <a:xfrm>
                  <a:off x="1150" y="1912"/>
                  <a:ext cx="190" cy="31"/>
                </a:xfrm>
                <a:custGeom>
                  <a:avLst/>
                  <a:gdLst>
                    <a:gd name="T0" fmla="*/ 0 w 218"/>
                    <a:gd name="T1" fmla="*/ 0 h 53"/>
                    <a:gd name="T2" fmla="*/ 64 w 218"/>
                    <a:gd name="T3" fmla="*/ 6 h 53"/>
                    <a:gd name="T4" fmla="*/ 126 w 218"/>
                    <a:gd name="T5" fmla="*/ 0 h 53"/>
                    <a:gd name="T6" fmla="*/ 0 60000 65536"/>
                    <a:gd name="T7" fmla="*/ 0 60000 65536"/>
                    <a:gd name="T8" fmla="*/ 0 60000 65536"/>
                    <a:gd name="T9" fmla="*/ 0 w 218"/>
                    <a:gd name="T10" fmla="*/ 0 h 53"/>
                    <a:gd name="T11" fmla="*/ 218 w 218"/>
                    <a:gd name="T12" fmla="*/ 53 h 53"/>
                  </a:gdLst>
                  <a:ahLst/>
                  <a:cxnLst>
                    <a:cxn ang="T6">
                      <a:pos x="T0" y="T1"/>
                    </a:cxn>
                    <a:cxn ang="T7">
                      <a:pos x="T2" y="T3"/>
                    </a:cxn>
                    <a:cxn ang="T8">
                      <a:pos x="T4" y="T5"/>
                    </a:cxn>
                  </a:cxnLst>
                  <a:rect l="T9" t="T10" r="T11" b="T12"/>
                  <a:pathLst>
                    <a:path w="218" h="53">
                      <a:moveTo>
                        <a:pt x="0" y="0"/>
                      </a:moveTo>
                      <a:lnTo>
                        <a:pt x="110" y="53"/>
                      </a:lnTo>
                      <a:lnTo>
                        <a:pt x="218" y="0"/>
                      </a:lnTo>
                    </a:path>
                  </a:pathLst>
                </a:custGeom>
                <a:noFill/>
                <a:ln w="11113">
                  <a:solidFill>
                    <a:srgbClr val="000000"/>
                  </a:solidFill>
                  <a:round/>
                  <a:headEnd/>
                  <a:tailEnd/>
                </a:ln>
              </p:spPr>
              <p:txBody>
                <a:bodyPr/>
                <a:lstStyle/>
                <a:p>
                  <a:endParaRPr lang="zh-CN" altLang="en-US"/>
                </a:p>
              </p:txBody>
            </p:sp>
            <p:sp>
              <p:nvSpPr>
                <p:cNvPr id="231" name="Freeform 367"/>
                <p:cNvSpPr>
                  <a:spLocks noChangeAspect="1"/>
                </p:cNvSpPr>
                <p:nvPr/>
              </p:nvSpPr>
              <p:spPr bwMode="auto">
                <a:xfrm>
                  <a:off x="1140" y="1950"/>
                  <a:ext cx="211" cy="36"/>
                </a:xfrm>
                <a:custGeom>
                  <a:avLst/>
                  <a:gdLst>
                    <a:gd name="T0" fmla="*/ 0 w 240"/>
                    <a:gd name="T1" fmla="*/ 0 h 61"/>
                    <a:gd name="T2" fmla="*/ 72 w 240"/>
                    <a:gd name="T3" fmla="*/ 7 h 61"/>
                    <a:gd name="T4" fmla="*/ 144 w 240"/>
                    <a:gd name="T5" fmla="*/ 1 h 61"/>
                    <a:gd name="T6" fmla="*/ 0 60000 65536"/>
                    <a:gd name="T7" fmla="*/ 0 60000 65536"/>
                    <a:gd name="T8" fmla="*/ 0 60000 65536"/>
                    <a:gd name="T9" fmla="*/ 0 w 240"/>
                    <a:gd name="T10" fmla="*/ 0 h 61"/>
                    <a:gd name="T11" fmla="*/ 240 w 240"/>
                    <a:gd name="T12" fmla="*/ 61 h 61"/>
                  </a:gdLst>
                  <a:ahLst/>
                  <a:cxnLst>
                    <a:cxn ang="T6">
                      <a:pos x="T0" y="T1"/>
                    </a:cxn>
                    <a:cxn ang="T7">
                      <a:pos x="T2" y="T3"/>
                    </a:cxn>
                    <a:cxn ang="T8">
                      <a:pos x="T4" y="T5"/>
                    </a:cxn>
                  </a:cxnLst>
                  <a:rect l="T9" t="T10" r="T11" b="T12"/>
                  <a:pathLst>
                    <a:path w="240" h="61">
                      <a:moveTo>
                        <a:pt x="0" y="0"/>
                      </a:moveTo>
                      <a:lnTo>
                        <a:pt x="121" y="61"/>
                      </a:lnTo>
                      <a:lnTo>
                        <a:pt x="240" y="2"/>
                      </a:lnTo>
                    </a:path>
                  </a:pathLst>
                </a:custGeom>
                <a:noFill/>
                <a:ln w="11113">
                  <a:solidFill>
                    <a:srgbClr val="000000"/>
                  </a:solidFill>
                  <a:round/>
                  <a:headEnd/>
                  <a:tailEnd/>
                </a:ln>
              </p:spPr>
              <p:txBody>
                <a:bodyPr/>
                <a:lstStyle/>
                <a:p>
                  <a:endParaRPr lang="zh-CN" altLang="en-US"/>
                </a:p>
              </p:txBody>
            </p:sp>
            <p:sp>
              <p:nvSpPr>
                <p:cNvPr id="232" name="Freeform 368"/>
                <p:cNvSpPr>
                  <a:spLocks noChangeAspect="1"/>
                </p:cNvSpPr>
                <p:nvPr/>
              </p:nvSpPr>
              <p:spPr bwMode="auto">
                <a:xfrm>
                  <a:off x="1131" y="1989"/>
                  <a:ext cx="228" cy="38"/>
                </a:xfrm>
                <a:custGeom>
                  <a:avLst/>
                  <a:gdLst>
                    <a:gd name="T0" fmla="*/ 0 w 264"/>
                    <a:gd name="T1" fmla="*/ 1 h 67"/>
                    <a:gd name="T2" fmla="*/ 73 w 264"/>
                    <a:gd name="T3" fmla="*/ 7 h 67"/>
                    <a:gd name="T4" fmla="*/ 147 w 264"/>
                    <a:gd name="T5" fmla="*/ 0 h 67"/>
                    <a:gd name="T6" fmla="*/ 0 60000 65536"/>
                    <a:gd name="T7" fmla="*/ 0 60000 65536"/>
                    <a:gd name="T8" fmla="*/ 0 60000 65536"/>
                    <a:gd name="T9" fmla="*/ 0 w 264"/>
                    <a:gd name="T10" fmla="*/ 0 h 67"/>
                    <a:gd name="T11" fmla="*/ 264 w 264"/>
                    <a:gd name="T12" fmla="*/ 67 h 67"/>
                  </a:gdLst>
                  <a:ahLst/>
                  <a:cxnLst>
                    <a:cxn ang="T6">
                      <a:pos x="T0" y="T1"/>
                    </a:cxn>
                    <a:cxn ang="T7">
                      <a:pos x="T2" y="T3"/>
                    </a:cxn>
                    <a:cxn ang="T8">
                      <a:pos x="T4" y="T5"/>
                    </a:cxn>
                  </a:cxnLst>
                  <a:rect l="T9" t="T10" r="T11" b="T12"/>
                  <a:pathLst>
                    <a:path w="264" h="67">
                      <a:moveTo>
                        <a:pt x="0" y="2"/>
                      </a:moveTo>
                      <a:lnTo>
                        <a:pt x="133" y="67"/>
                      </a:lnTo>
                      <a:lnTo>
                        <a:pt x="264" y="0"/>
                      </a:lnTo>
                    </a:path>
                  </a:pathLst>
                </a:custGeom>
                <a:noFill/>
                <a:ln w="11113">
                  <a:solidFill>
                    <a:srgbClr val="000000"/>
                  </a:solidFill>
                  <a:round/>
                  <a:headEnd/>
                  <a:tailEnd/>
                </a:ln>
              </p:spPr>
              <p:txBody>
                <a:bodyPr/>
                <a:lstStyle/>
                <a:p>
                  <a:endParaRPr lang="zh-CN" altLang="en-US"/>
                </a:p>
              </p:txBody>
            </p:sp>
            <p:sp>
              <p:nvSpPr>
                <p:cNvPr id="233" name="Freeform 369"/>
                <p:cNvSpPr>
                  <a:spLocks noChangeAspect="1"/>
                </p:cNvSpPr>
                <p:nvPr/>
              </p:nvSpPr>
              <p:spPr bwMode="auto">
                <a:xfrm>
                  <a:off x="1120" y="1547"/>
                  <a:ext cx="95" cy="22"/>
                </a:xfrm>
                <a:custGeom>
                  <a:avLst/>
                  <a:gdLst>
                    <a:gd name="T0" fmla="*/ 67 w 107"/>
                    <a:gd name="T1" fmla="*/ 5 h 36"/>
                    <a:gd name="T2" fmla="*/ 21 w 107"/>
                    <a:gd name="T3" fmla="*/ 4 h 36"/>
                    <a:gd name="T4" fmla="*/ 45 w 107"/>
                    <a:gd name="T5" fmla="*/ 1 h 36"/>
                    <a:gd name="T6" fmla="*/ 0 w 107"/>
                    <a:gd name="T7" fmla="*/ 0 h 36"/>
                    <a:gd name="T8" fmla="*/ 0 60000 65536"/>
                    <a:gd name="T9" fmla="*/ 0 60000 65536"/>
                    <a:gd name="T10" fmla="*/ 0 60000 65536"/>
                    <a:gd name="T11" fmla="*/ 0 60000 65536"/>
                    <a:gd name="T12" fmla="*/ 0 w 107"/>
                    <a:gd name="T13" fmla="*/ 0 h 36"/>
                    <a:gd name="T14" fmla="*/ 107 w 107"/>
                    <a:gd name="T15" fmla="*/ 36 h 36"/>
                  </a:gdLst>
                  <a:ahLst/>
                  <a:cxnLst>
                    <a:cxn ang="T8">
                      <a:pos x="T0" y="T1"/>
                    </a:cxn>
                    <a:cxn ang="T9">
                      <a:pos x="T2" y="T3"/>
                    </a:cxn>
                    <a:cxn ang="T10">
                      <a:pos x="T4" y="T5"/>
                    </a:cxn>
                    <a:cxn ang="T11">
                      <a:pos x="T6" y="T7"/>
                    </a:cxn>
                  </a:cxnLst>
                  <a:rect l="T12" t="T13" r="T14" b="T15"/>
                  <a:pathLst>
                    <a:path w="107" h="36">
                      <a:moveTo>
                        <a:pt x="107" y="36"/>
                      </a:moveTo>
                      <a:lnTo>
                        <a:pt x="34" y="30"/>
                      </a:lnTo>
                      <a:lnTo>
                        <a:pt x="73" y="5"/>
                      </a:lnTo>
                      <a:lnTo>
                        <a:pt x="0" y="0"/>
                      </a:lnTo>
                    </a:path>
                  </a:pathLst>
                </a:custGeom>
                <a:noFill/>
                <a:ln w="4763">
                  <a:solidFill>
                    <a:srgbClr val="000000"/>
                  </a:solidFill>
                  <a:round/>
                  <a:headEnd/>
                  <a:tailEnd/>
                </a:ln>
              </p:spPr>
              <p:txBody>
                <a:bodyPr/>
                <a:lstStyle/>
                <a:p>
                  <a:endParaRPr lang="zh-CN" altLang="en-US"/>
                </a:p>
              </p:txBody>
            </p:sp>
            <p:sp>
              <p:nvSpPr>
                <p:cNvPr id="234" name="Freeform 370"/>
                <p:cNvSpPr>
                  <a:spLocks noChangeAspect="1"/>
                </p:cNvSpPr>
                <p:nvPr/>
              </p:nvSpPr>
              <p:spPr bwMode="auto">
                <a:xfrm>
                  <a:off x="1262" y="1545"/>
                  <a:ext cx="110" cy="25"/>
                </a:xfrm>
                <a:custGeom>
                  <a:avLst/>
                  <a:gdLst>
                    <a:gd name="T0" fmla="*/ 71 w 127"/>
                    <a:gd name="T1" fmla="*/ 1 h 44"/>
                    <a:gd name="T2" fmla="*/ 29 w 127"/>
                    <a:gd name="T3" fmla="*/ 5 h 44"/>
                    <a:gd name="T4" fmla="*/ 42 w 127"/>
                    <a:gd name="T5" fmla="*/ 0 h 44"/>
                    <a:gd name="T6" fmla="*/ 0 w 127"/>
                    <a:gd name="T7" fmla="*/ 4 h 44"/>
                    <a:gd name="T8" fmla="*/ 0 60000 65536"/>
                    <a:gd name="T9" fmla="*/ 0 60000 65536"/>
                    <a:gd name="T10" fmla="*/ 0 60000 65536"/>
                    <a:gd name="T11" fmla="*/ 0 60000 65536"/>
                    <a:gd name="T12" fmla="*/ 0 w 127"/>
                    <a:gd name="T13" fmla="*/ 0 h 44"/>
                    <a:gd name="T14" fmla="*/ 127 w 127"/>
                    <a:gd name="T15" fmla="*/ 44 h 44"/>
                  </a:gdLst>
                  <a:ahLst/>
                  <a:cxnLst>
                    <a:cxn ang="T8">
                      <a:pos x="T0" y="T1"/>
                    </a:cxn>
                    <a:cxn ang="T9">
                      <a:pos x="T2" y="T3"/>
                    </a:cxn>
                    <a:cxn ang="T10">
                      <a:pos x="T4" y="T5"/>
                    </a:cxn>
                    <a:cxn ang="T11">
                      <a:pos x="T6" y="T7"/>
                    </a:cxn>
                  </a:cxnLst>
                  <a:rect l="T12" t="T13" r="T14" b="T15"/>
                  <a:pathLst>
                    <a:path w="127" h="44">
                      <a:moveTo>
                        <a:pt x="127" y="4"/>
                      </a:moveTo>
                      <a:lnTo>
                        <a:pt x="52" y="44"/>
                      </a:lnTo>
                      <a:lnTo>
                        <a:pt x="75" y="0"/>
                      </a:lnTo>
                      <a:lnTo>
                        <a:pt x="0" y="40"/>
                      </a:lnTo>
                    </a:path>
                  </a:pathLst>
                </a:custGeom>
                <a:noFill/>
                <a:ln w="4763">
                  <a:solidFill>
                    <a:srgbClr val="000000"/>
                  </a:solidFill>
                  <a:round/>
                  <a:headEnd/>
                  <a:tailEnd/>
                </a:ln>
              </p:spPr>
              <p:txBody>
                <a:bodyPr/>
                <a:lstStyle/>
                <a:p>
                  <a:endParaRPr lang="zh-CN" altLang="en-US"/>
                </a:p>
              </p:txBody>
            </p:sp>
            <p:sp>
              <p:nvSpPr>
                <p:cNvPr id="235" name="Freeform 371"/>
                <p:cNvSpPr>
                  <a:spLocks noChangeAspect="1"/>
                </p:cNvSpPr>
                <p:nvPr/>
              </p:nvSpPr>
              <p:spPr bwMode="auto">
                <a:xfrm>
                  <a:off x="1229" y="1474"/>
                  <a:ext cx="33" cy="83"/>
                </a:xfrm>
                <a:custGeom>
                  <a:avLst/>
                  <a:gdLst>
                    <a:gd name="T0" fmla="*/ 14 w 36"/>
                    <a:gd name="T1" fmla="*/ 16 h 144"/>
                    <a:gd name="T2" fmla="*/ 0 w 36"/>
                    <a:gd name="T3" fmla="*/ 6 h 144"/>
                    <a:gd name="T4" fmla="*/ 25 w 36"/>
                    <a:gd name="T5" fmla="*/ 10 h 144"/>
                    <a:gd name="T6" fmla="*/ 14 w 36"/>
                    <a:gd name="T7" fmla="*/ 0 h 144"/>
                    <a:gd name="T8" fmla="*/ 0 60000 65536"/>
                    <a:gd name="T9" fmla="*/ 0 60000 65536"/>
                    <a:gd name="T10" fmla="*/ 0 60000 65536"/>
                    <a:gd name="T11" fmla="*/ 0 60000 65536"/>
                    <a:gd name="T12" fmla="*/ 0 w 36"/>
                    <a:gd name="T13" fmla="*/ 0 h 144"/>
                    <a:gd name="T14" fmla="*/ 36 w 36"/>
                    <a:gd name="T15" fmla="*/ 144 h 144"/>
                  </a:gdLst>
                  <a:ahLst/>
                  <a:cxnLst>
                    <a:cxn ang="T8">
                      <a:pos x="T0" y="T1"/>
                    </a:cxn>
                    <a:cxn ang="T9">
                      <a:pos x="T2" y="T3"/>
                    </a:cxn>
                    <a:cxn ang="T10">
                      <a:pos x="T4" y="T5"/>
                    </a:cxn>
                    <a:cxn ang="T11">
                      <a:pos x="T6" y="T7"/>
                    </a:cxn>
                  </a:cxnLst>
                  <a:rect l="T12" t="T13" r="T14" b="T15"/>
                  <a:pathLst>
                    <a:path w="36" h="144">
                      <a:moveTo>
                        <a:pt x="19" y="144"/>
                      </a:moveTo>
                      <a:lnTo>
                        <a:pt x="0" y="54"/>
                      </a:lnTo>
                      <a:lnTo>
                        <a:pt x="36" y="90"/>
                      </a:lnTo>
                      <a:lnTo>
                        <a:pt x="19" y="0"/>
                      </a:lnTo>
                    </a:path>
                  </a:pathLst>
                </a:custGeom>
                <a:noFill/>
                <a:ln w="4763">
                  <a:solidFill>
                    <a:srgbClr val="000000"/>
                  </a:solidFill>
                  <a:round/>
                  <a:headEnd/>
                  <a:tailEnd/>
                </a:ln>
              </p:spPr>
              <p:txBody>
                <a:bodyPr/>
                <a:lstStyle/>
                <a:p>
                  <a:endParaRPr lang="zh-CN" altLang="en-US"/>
                </a:p>
              </p:txBody>
            </p:sp>
          </p:grpSp>
          <p:sp>
            <p:nvSpPr>
              <p:cNvPr id="155" name="Text Box 372"/>
              <p:cNvSpPr txBox="1">
                <a:spLocks noChangeArrowheads="1"/>
              </p:cNvSpPr>
              <p:nvPr/>
            </p:nvSpPr>
            <p:spPr bwMode="auto">
              <a:xfrm>
                <a:off x="3406" y="2417"/>
                <a:ext cx="272" cy="154"/>
              </a:xfrm>
              <a:prstGeom prst="rect">
                <a:avLst/>
              </a:prstGeom>
              <a:noFill/>
              <a:ln w="9525">
                <a:noFill/>
                <a:miter lim="800000"/>
                <a:headEnd/>
                <a:tailEnd/>
              </a:ln>
            </p:spPr>
            <p:txBody>
              <a:bodyPr>
                <a:spAutoFit/>
              </a:bodyPr>
              <a:lstStyle/>
              <a:p>
                <a:pPr algn="ctr" eaLnBrk="0" hangingPunct="0"/>
                <a:r>
                  <a:rPr lang="en-US" altLang="ko-KR" sz="1000" b="1">
                    <a:ea typeface="GulimChe" pitchFamily="49" charset="-127"/>
                  </a:rPr>
                  <a:t>AP</a:t>
                </a:r>
                <a:endParaRPr lang="en-US" altLang="ko-KR" sz="1000" b="1">
                  <a:solidFill>
                    <a:srgbClr val="B2B2B2"/>
                  </a:solidFill>
                  <a:ea typeface="GulimChe" pitchFamily="49" charset="-127"/>
                </a:endParaRPr>
              </a:p>
            </p:txBody>
          </p:sp>
          <p:sp>
            <p:nvSpPr>
              <p:cNvPr id="156" name="Freeform 373"/>
              <p:cNvSpPr>
                <a:spLocks noChangeAspect="1"/>
              </p:cNvSpPr>
              <p:nvPr/>
            </p:nvSpPr>
            <p:spPr bwMode="auto">
              <a:xfrm rot="-630702">
                <a:off x="3272" y="2308"/>
                <a:ext cx="219" cy="87"/>
              </a:xfrm>
              <a:custGeom>
                <a:avLst/>
                <a:gdLst>
                  <a:gd name="T0" fmla="*/ 0 w 2880"/>
                  <a:gd name="T1" fmla="*/ 0 h 2456"/>
                  <a:gd name="T2" fmla="*/ 0 w 2880"/>
                  <a:gd name="T3" fmla="*/ 0 h 2456"/>
                  <a:gd name="T4" fmla="*/ 0 w 2880"/>
                  <a:gd name="T5" fmla="*/ 0 h 2456"/>
                  <a:gd name="T6" fmla="*/ 0 w 2880"/>
                  <a:gd name="T7" fmla="*/ 0 h 2456"/>
                  <a:gd name="T8" fmla="*/ 0 w 2880"/>
                  <a:gd name="T9" fmla="*/ 0 h 2456"/>
                  <a:gd name="T10" fmla="*/ 0 w 2880"/>
                  <a:gd name="T11" fmla="*/ 0 h 2456"/>
                  <a:gd name="T12" fmla="*/ 0 w 2880"/>
                  <a:gd name="T13" fmla="*/ 0 h 2456"/>
                  <a:gd name="T14" fmla="*/ 0 w 2880"/>
                  <a:gd name="T15" fmla="*/ 0 h 2456"/>
                  <a:gd name="T16" fmla="*/ 0 w 2880"/>
                  <a:gd name="T17" fmla="*/ 0 h 2456"/>
                  <a:gd name="T18" fmla="*/ 0 w 2880"/>
                  <a:gd name="T19" fmla="*/ 0 h 2456"/>
                  <a:gd name="T20" fmla="*/ 0 w 2880"/>
                  <a:gd name="T21" fmla="*/ 0 h 24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80"/>
                  <a:gd name="T34" fmla="*/ 0 h 2456"/>
                  <a:gd name="T35" fmla="*/ 2880 w 2880"/>
                  <a:gd name="T36" fmla="*/ 2456 h 24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80" h="2456">
                    <a:moveTo>
                      <a:pt x="0" y="2456"/>
                    </a:moveTo>
                    <a:lnTo>
                      <a:pt x="1131" y="1218"/>
                    </a:lnTo>
                    <a:lnTo>
                      <a:pt x="1131" y="1532"/>
                    </a:lnTo>
                    <a:lnTo>
                      <a:pt x="1949" y="648"/>
                    </a:lnTo>
                    <a:lnTo>
                      <a:pt x="1949" y="923"/>
                    </a:lnTo>
                    <a:lnTo>
                      <a:pt x="2880" y="0"/>
                    </a:lnTo>
                    <a:lnTo>
                      <a:pt x="1832" y="1395"/>
                    </a:lnTo>
                    <a:lnTo>
                      <a:pt x="1832" y="1133"/>
                    </a:lnTo>
                    <a:lnTo>
                      <a:pt x="999" y="2024"/>
                    </a:lnTo>
                    <a:lnTo>
                      <a:pt x="999" y="1591"/>
                    </a:lnTo>
                    <a:lnTo>
                      <a:pt x="0" y="2456"/>
                    </a:lnTo>
                    <a:close/>
                  </a:path>
                </a:pathLst>
              </a:custGeom>
              <a:solidFill>
                <a:srgbClr val="0000FF"/>
              </a:solidFill>
              <a:ln w="9525">
                <a:noFill/>
                <a:round/>
                <a:headEnd/>
                <a:tailEnd/>
              </a:ln>
            </p:spPr>
            <p:txBody>
              <a:bodyPr/>
              <a:lstStyle/>
              <a:p>
                <a:endParaRPr lang="zh-CN" altLang="en-US"/>
              </a:p>
            </p:txBody>
          </p:sp>
          <p:grpSp>
            <p:nvGrpSpPr>
              <p:cNvPr id="157" name="Group 374"/>
              <p:cNvGrpSpPr>
                <a:grpSpLocks noChangeAspect="1"/>
              </p:cNvGrpSpPr>
              <p:nvPr/>
            </p:nvGrpSpPr>
            <p:grpSpPr bwMode="auto">
              <a:xfrm>
                <a:off x="3361" y="2282"/>
                <a:ext cx="91" cy="152"/>
                <a:chOff x="1120" y="1474"/>
                <a:chExt cx="252" cy="596"/>
              </a:xfrm>
            </p:grpSpPr>
            <p:sp>
              <p:nvSpPr>
                <p:cNvPr id="206" name="Freeform 375"/>
                <p:cNvSpPr>
                  <a:spLocks noChangeAspect="1"/>
                </p:cNvSpPr>
                <p:nvPr/>
              </p:nvSpPr>
              <p:spPr bwMode="auto">
                <a:xfrm>
                  <a:off x="1223" y="1589"/>
                  <a:ext cx="46" cy="52"/>
                </a:xfrm>
                <a:custGeom>
                  <a:avLst/>
                  <a:gdLst>
                    <a:gd name="T0" fmla="*/ 4 w 54"/>
                    <a:gd name="T1" fmla="*/ 2 h 90"/>
                    <a:gd name="T2" fmla="*/ 14 w 54"/>
                    <a:gd name="T3" fmla="*/ 0 h 90"/>
                    <a:gd name="T4" fmla="*/ 23 w 54"/>
                    <a:gd name="T5" fmla="*/ 2 h 90"/>
                    <a:gd name="T6" fmla="*/ 28 w 54"/>
                    <a:gd name="T7" fmla="*/ 8 h 90"/>
                    <a:gd name="T8" fmla="*/ 14 w 54"/>
                    <a:gd name="T9" fmla="*/ 10 h 90"/>
                    <a:gd name="T10" fmla="*/ 0 w 54"/>
                    <a:gd name="T11" fmla="*/ 8 h 90"/>
                    <a:gd name="T12" fmla="*/ 4 w 54"/>
                    <a:gd name="T13" fmla="*/ 2 h 90"/>
                    <a:gd name="T14" fmla="*/ 0 60000 65536"/>
                    <a:gd name="T15" fmla="*/ 0 60000 65536"/>
                    <a:gd name="T16" fmla="*/ 0 60000 65536"/>
                    <a:gd name="T17" fmla="*/ 0 60000 65536"/>
                    <a:gd name="T18" fmla="*/ 0 60000 65536"/>
                    <a:gd name="T19" fmla="*/ 0 60000 65536"/>
                    <a:gd name="T20" fmla="*/ 0 60000 65536"/>
                    <a:gd name="T21" fmla="*/ 0 w 54"/>
                    <a:gd name="T22" fmla="*/ 0 h 90"/>
                    <a:gd name="T23" fmla="*/ 54 w 54"/>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90">
                      <a:moveTo>
                        <a:pt x="8" y="19"/>
                      </a:moveTo>
                      <a:lnTo>
                        <a:pt x="27" y="0"/>
                      </a:lnTo>
                      <a:lnTo>
                        <a:pt x="44" y="19"/>
                      </a:lnTo>
                      <a:lnTo>
                        <a:pt x="54" y="73"/>
                      </a:lnTo>
                      <a:lnTo>
                        <a:pt x="27" y="90"/>
                      </a:lnTo>
                      <a:lnTo>
                        <a:pt x="0" y="73"/>
                      </a:lnTo>
                      <a:lnTo>
                        <a:pt x="8" y="19"/>
                      </a:lnTo>
                      <a:close/>
                    </a:path>
                  </a:pathLst>
                </a:custGeom>
                <a:solidFill>
                  <a:srgbClr val="FFFFFF"/>
                </a:solidFill>
                <a:ln w="11113">
                  <a:solidFill>
                    <a:srgbClr val="000000"/>
                  </a:solidFill>
                  <a:round/>
                  <a:headEnd/>
                  <a:tailEnd/>
                </a:ln>
              </p:spPr>
              <p:txBody>
                <a:bodyPr/>
                <a:lstStyle/>
                <a:p>
                  <a:endParaRPr lang="zh-CN" altLang="en-US"/>
                </a:p>
              </p:txBody>
            </p:sp>
            <p:sp>
              <p:nvSpPr>
                <p:cNvPr id="207" name="Freeform 376"/>
                <p:cNvSpPr>
                  <a:spLocks noChangeAspect="1"/>
                </p:cNvSpPr>
                <p:nvPr/>
              </p:nvSpPr>
              <p:spPr bwMode="auto">
                <a:xfrm>
                  <a:off x="1120" y="1986"/>
                  <a:ext cx="252" cy="41"/>
                </a:xfrm>
                <a:custGeom>
                  <a:avLst/>
                  <a:gdLst>
                    <a:gd name="T0" fmla="*/ 0 w 288"/>
                    <a:gd name="T1" fmla="*/ 8 h 71"/>
                    <a:gd name="T2" fmla="*/ 84 w 288"/>
                    <a:gd name="T3" fmla="*/ 0 h 71"/>
                    <a:gd name="T4" fmla="*/ 168 w 288"/>
                    <a:gd name="T5" fmla="*/ 8 h 71"/>
                    <a:gd name="T6" fmla="*/ 0 60000 65536"/>
                    <a:gd name="T7" fmla="*/ 0 60000 65536"/>
                    <a:gd name="T8" fmla="*/ 0 60000 65536"/>
                    <a:gd name="T9" fmla="*/ 0 w 288"/>
                    <a:gd name="T10" fmla="*/ 0 h 71"/>
                    <a:gd name="T11" fmla="*/ 288 w 288"/>
                    <a:gd name="T12" fmla="*/ 71 h 71"/>
                  </a:gdLst>
                  <a:ahLst/>
                  <a:cxnLst>
                    <a:cxn ang="T6">
                      <a:pos x="T0" y="T1"/>
                    </a:cxn>
                    <a:cxn ang="T7">
                      <a:pos x="T2" y="T3"/>
                    </a:cxn>
                    <a:cxn ang="T8">
                      <a:pos x="T4" y="T5"/>
                    </a:cxn>
                  </a:cxnLst>
                  <a:rect l="T9" t="T10" r="T11" b="T12"/>
                  <a:pathLst>
                    <a:path w="288" h="71">
                      <a:moveTo>
                        <a:pt x="0" y="71"/>
                      </a:moveTo>
                      <a:lnTo>
                        <a:pt x="144" y="0"/>
                      </a:lnTo>
                      <a:lnTo>
                        <a:pt x="288" y="71"/>
                      </a:lnTo>
                    </a:path>
                  </a:pathLst>
                </a:custGeom>
                <a:noFill/>
                <a:ln w="11113">
                  <a:solidFill>
                    <a:srgbClr val="000000"/>
                  </a:solidFill>
                  <a:round/>
                  <a:headEnd/>
                  <a:tailEnd/>
                </a:ln>
              </p:spPr>
              <p:txBody>
                <a:bodyPr/>
                <a:lstStyle/>
                <a:p>
                  <a:endParaRPr lang="zh-CN" altLang="en-US"/>
                </a:p>
              </p:txBody>
            </p:sp>
            <p:sp>
              <p:nvSpPr>
                <p:cNvPr id="208" name="Freeform 377"/>
                <p:cNvSpPr>
                  <a:spLocks noChangeAspect="1"/>
                </p:cNvSpPr>
                <p:nvPr/>
              </p:nvSpPr>
              <p:spPr bwMode="auto">
                <a:xfrm>
                  <a:off x="1120" y="1569"/>
                  <a:ext cx="252" cy="501"/>
                </a:xfrm>
                <a:custGeom>
                  <a:avLst/>
                  <a:gdLst>
                    <a:gd name="T0" fmla="*/ 84 w 288"/>
                    <a:gd name="T1" fmla="*/ 0 h 864"/>
                    <a:gd name="T2" fmla="*/ 84 w 288"/>
                    <a:gd name="T3" fmla="*/ 98 h 864"/>
                    <a:gd name="T4" fmla="*/ 0 w 288"/>
                    <a:gd name="T5" fmla="*/ 89 h 864"/>
                    <a:gd name="T6" fmla="*/ 84 w 288"/>
                    <a:gd name="T7" fmla="*/ 0 h 864"/>
                    <a:gd name="T8" fmla="*/ 168 w 288"/>
                    <a:gd name="T9" fmla="*/ 89 h 864"/>
                    <a:gd name="T10" fmla="*/ 84 w 288"/>
                    <a:gd name="T11" fmla="*/ 98 h 864"/>
                    <a:gd name="T12" fmla="*/ 0 60000 65536"/>
                    <a:gd name="T13" fmla="*/ 0 60000 65536"/>
                    <a:gd name="T14" fmla="*/ 0 60000 65536"/>
                    <a:gd name="T15" fmla="*/ 0 60000 65536"/>
                    <a:gd name="T16" fmla="*/ 0 60000 65536"/>
                    <a:gd name="T17" fmla="*/ 0 60000 65536"/>
                    <a:gd name="T18" fmla="*/ 0 w 288"/>
                    <a:gd name="T19" fmla="*/ 0 h 864"/>
                    <a:gd name="T20" fmla="*/ 288 w 288"/>
                    <a:gd name="T21" fmla="*/ 864 h 864"/>
                  </a:gdLst>
                  <a:ahLst/>
                  <a:cxnLst>
                    <a:cxn ang="T12">
                      <a:pos x="T0" y="T1"/>
                    </a:cxn>
                    <a:cxn ang="T13">
                      <a:pos x="T2" y="T3"/>
                    </a:cxn>
                    <a:cxn ang="T14">
                      <a:pos x="T4" y="T5"/>
                    </a:cxn>
                    <a:cxn ang="T15">
                      <a:pos x="T6" y="T7"/>
                    </a:cxn>
                    <a:cxn ang="T16">
                      <a:pos x="T8" y="T9"/>
                    </a:cxn>
                    <a:cxn ang="T17">
                      <a:pos x="T10" y="T11"/>
                    </a:cxn>
                  </a:cxnLst>
                  <a:rect l="T18" t="T19" r="T20" b="T21"/>
                  <a:pathLst>
                    <a:path w="288" h="864">
                      <a:moveTo>
                        <a:pt x="144" y="0"/>
                      </a:moveTo>
                      <a:lnTo>
                        <a:pt x="144" y="864"/>
                      </a:lnTo>
                      <a:lnTo>
                        <a:pt x="0" y="791"/>
                      </a:lnTo>
                      <a:lnTo>
                        <a:pt x="144" y="0"/>
                      </a:lnTo>
                      <a:lnTo>
                        <a:pt x="288" y="791"/>
                      </a:lnTo>
                      <a:lnTo>
                        <a:pt x="144" y="864"/>
                      </a:lnTo>
                    </a:path>
                  </a:pathLst>
                </a:custGeom>
                <a:noFill/>
                <a:ln w="11113">
                  <a:solidFill>
                    <a:srgbClr val="000000"/>
                  </a:solidFill>
                  <a:round/>
                  <a:headEnd/>
                  <a:tailEnd/>
                </a:ln>
              </p:spPr>
              <p:txBody>
                <a:bodyPr/>
                <a:lstStyle/>
                <a:p>
                  <a:endParaRPr lang="zh-CN" altLang="en-US"/>
                </a:p>
              </p:txBody>
            </p:sp>
            <p:sp>
              <p:nvSpPr>
                <p:cNvPr id="209" name="Freeform 378"/>
                <p:cNvSpPr>
                  <a:spLocks noChangeAspect="1"/>
                </p:cNvSpPr>
                <p:nvPr/>
              </p:nvSpPr>
              <p:spPr bwMode="auto">
                <a:xfrm>
                  <a:off x="1215" y="1683"/>
                  <a:ext cx="61" cy="10"/>
                </a:xfrm>
                <a:custGeom>
                  <a:avLst/>
                  <a:gdLst>
                    <a:gd name="T0" fmla="*/ 0 w 72"/>
                    <a:gd name="T1" fmla="*/ 0 h 17"/>
                    <a:gd name="T2" fmla="*/ 19 w 72"/>
                    <a:gd name="T3" fmla="*/ 2 h 17"/>
                    <a:gd name="T4" fmla="*/ 37 w 72"/>
                    <a:gd name="T5" fmla="*/ 0 h 17"/>
                    <a:gd name="T6" fmla="*/ 0 60000 65536"/>
                    <a:gd name="T7" fmla="*/ 0 60000 65536"/>
                    <a:gd name="T8" fmla="*/ 0 60000 65536"/>
                    <a:gd name="T9" fmla="*/ 0 w 72"/>
                    <a:gd name="T10" fmla="*/ 0 h 17"/>
                    <a:gd name="T11" fmla="*/ 72 w 72"/>
                    <a:gd name="T12" fmla="*/ 17 h 17"/>
                  </a:gdLst>
                  <a:ahLst/>
                  <a:cxnLst>
                    <a:cxn ang="T6">
                      <a:pos x="T0" y="T1"/>
                    </a:cxn>
                    <a:cxn ang="T7">
                      <a:pos x="T2" y="T3"/>
                    </a:cxn>
                    <a:cxn ang="T8">
                      <a:pos x="T4" y="T5"/>
                    </a:cxn>
                  </a:cxnLst>
                  <a:rect l="T9" t="T10" r="T11" b="T12"/>
                  <a:pathLst>
                    <a:path w="72" h="17">
                      <a:moveTo>
                        <a:pt x="0" y="0"/>
                      </a:moveTo>
                      <a:lnTo>
                        <a:pt x="37" y="17"/>
                      </a:lnTo>
                      <a:lnTo>
                        <a:pt x="72" y="0"/>
                      </a:lnTo>
                    </a:path>
                  </a:pathLst>
                </a:custGeom>
                <a:noFill/>
                <a:ln w="11113">
                  <a:solidFill>
                    <a:srgbClr val="000000"/>
                  </a:solidFill>
                  <a:round/>
                  <a:headEnd/>
                  <a:tailEnd/>
                </a:ln>
              </p:spPr>
              <p:txBody>
                <a:bodyPr/>
                <a:lstStyle/>
                <a:p>
                  <a:endParaRPr lang="zh-CN" altLang="en-US"/>
                </a:p>
              </p:txBody>
            </p:sp>
            <p:sp>
              <p:nvSpPr>
                <p:cNvPr id="210" name="Freeform 379"/>
                <p:cNvSpPr>
                  <a:spLocks noChangeAspect="1"/>
                </p:cNvSpPr>
                <p:nvPr/>
              </p:nvSpPr>
              <p:spPr bwMode="auto">
                <a:xfrm>
                  <a:off x="1204" y="1721"/>
                  <a:ext cx="84" cy="15"/>
                </a:xfrm>
                <a:custGeom>
                  <a:avLst/>
                  <a:gdLst>
                    <a:gd name="T0" fmla="*/ 0 w 96"/>
                    <a:gd name="T1" fmla="*/ 0 h 25"/>
                    <a:gd name="T2" fmla="*/ 28 w 96"/>
                    <a:gd name="T3" fmla="*/ 3 h 25"/>
                    <a:gd name="T4" fmla="*/ 57 w 96"/>
                    <a:gd name="T5" fmla="*/ 0 h 25"/>
                    <a:gd name="T6" fmla="*/ 0 60000 65536"/>
                    <a:gd name="T7" fmla="*/ 0 60000 65536"/>
                    <a:gd name="T8" fmla="*/ 0 60000 65536"/>
                    <a:gd name="T9" fmla="*/ 0 w 96"/>
                    <a:gd name="T10" fmla="*/ 0 h 25"/>
                    <a:gd name="T11" fmla="*/ 96 w 96"/>
                    <a:gd name="T12" fmla="*/ 25 h 25"/>
                  </a:gdLst>
                  <a:ahLst/>
                  <a:cxnLst>
                    <a:cxn ang="T6">
                      <a:pos x="T0" y="T1"/>
                    </a:cxn>
                    <a:cxn ang="T7">
                      <a:pos x="T2" y="T3"/>
                    </a:cxn>
                    <a:cxn ang="T8">
                      <a:pos x="T4" y="T5"/>
                    </a:cxn>
                  </a:cxnLst>
                  <a:rect l="T9" t="T10" r="T11" b="T12"/>
                  <a:pathLst>
                    <a:path w="96" h="25">
                      <a:moveTo>
                        <a:pt x="0" y="0"/>
                      </a:moveTo>
                      <a:lnTo>
                        <a:pt x="48" y="25"/>
                      </a:lnTo>
                      <a:lnTo>
                        <a:pt x="96" y="0"/>
                      </a:lnTo>
                    </a:path>
                  </a:pathLst>
                </a:custGeom>
                <a:noFill/>
                <a:ln w="11113">
                  <a:solidFill>
                    <a:srgbClr val="000000"/>
                  </a:solidFill>
                  <a:round/>
                  <a:headEnd/>
                  <a:tailEnd/>
                </a:ln>
              </p:spPr>
              <p:txBody>
                <a:bodyPr/>
                <a:lstStyle/>
                <a:p>
                  <a:endParaRPr lang="zh-CN" altLang="en-US"/>
                </a:p>
              </p:txBody>
            </p:sp>
            <p:sp>
              <p:nvSpPr>
                <p:cNvPr id="211" name="Freeform 380"/>
                <p:cNvSpPr>
                  <a:spLocks noChangeAspect="1"/>
                </p:cNvSpPr>
                <p:nvPr/>
              </p:nvSpPr>
              <p:spPr bwMode="auto">
                <a:xfrm>
                  <a:off x="1192" y="1759"/>
                  <a:ext cx="105" cy="18"/>
                </a:xfrm>
                <a:custGeom>
                  <a:avLst/>
                  <a:gdLst>
                    <a:gd name="T0" fmla="*/ 0 w 120"/>
                    <a:gd name="T1" fmla="*/ 1 h 30"/>
                    <a:gd name="T2" fmla="*/ 36 w 120"/>
                    <a:gd name="T3" fmla="*/ 4 h 30"/>
                    <a:gd name="T4" fmla="*/ 71 w 120"/>
                    <a:gd name="T5" fmla="*/ 0 h 30"/>
                    <a:gd name="T6" fmla="*/ 0 60000 65536"/>
                    <a:gd name="T7" fmla="*/ 0 60000 65536"/>
                    <a:gd name="T8" fmla="*/ 0 60000 65536"/>
                    <a:gd name="T9" fmla="*/ 0 w 120"/>
                    <a:gd name="T10" fmla="*/ 0 h 30"/>
                    <a:gd name="T11" fmla="*/ 120 w 120"/>
                    <a:gd name="T12" fmla="*/ 30 h 30"/>
                  </a:gdLst>
                  <a:ahLst/>
                  <a:cxnLst>
                    <a:cxn ang="T6">
                      <a:pos x="T0" y="T1"/>
                    </a:cxn>
                    <a:cxn ang="T7">
                      <a:pos x="T2" y="T3"/>
                    </a:cxn>
                    <a:cxn ang="T8">
                      <a:pos x="T4" y="T5"/>
                    </a:cxn>
                  </a:cxnLst>
                  <a:rect l="T9" t="T10" r="T11" b="T12"/>
                  <a:pathLst>
                    <a:path w="120" h="30">
                      <a:moveTo>
                        <a:pt x="0" y="1"/>
                      </a:moveTo>
                      <a:lnTo>
                        <a:pt x="62" y="30"/>
                      </a:lnTo>
                      <a:lnTo>
                        <a:pt x="120" y="0"/>
                      </a:lnTo>
                    </a:path>
                  </a:pathLst>
                </a:custGeom>
                <a:noFill/>
                <a:ln w="11113">
                  <a:solidFill>
                    <a:srgbClr val="000000"/>
                  </a:solidFill>
                  <a:round/>
                  <a:headEnd/>
                  <a:tailEnd/>
                </a:ln>
              </p:spPr>
              <p:txBody>
                <a:bodyPr/>
                <a:lstStyle/>
                <a:p>
                  <a:endParaRPr lang="zh-CN" altLang="en-US"/>
                </a:p>
              </p:txBody>
            </p:sp>
            <p:sp>
              <p:nvSpPr>
                <p:cNvPr id="212" name="Freeform 381"/>
                <p:cNvSpPr>
                  <a:spLocks noChangeAspect="1"/>
                </p:cNvSpPr>
                <p:nvPr/>
              </p:nvSpPr>
              <p:spPr bwMode="auto">
                <a:xfrm>
                  <a:off x="1181" y="1797"/>
                  <a:ext cx="128" cy="22"/>
                </a:xfrm>
                <a:custGeom>
                  <a:avLst/>
                  <a:gdLst>
                    <a:gd name="T0" fmla="*/ 0 w 144"/>
                    <a:gd name="T1" fmla="*/ 0 h 36"/>
                    <a:gd name="T2" fmla="*/ 46 w 144"/>
                    <a:gd name="T3" fmla="*/ 5 h 36"/>
                    <a:gd name="T4" fmla="*/ 90 w 144"/>
                    <a:gd name="T5" fmla="*/ 0 h 36"/>
                    <a:gd name="T6" fmla="*/ 0 60000 65536"/>
                    <a:gd name="T7" fmla="*/ 0 60000 65536"/>
                    <a:gd name="T8" fmla="*/ 0 60000 65536"/>
                    <a:gd name="T9" fmla="*/ 0 w 144"/>
                    <a:gd name="T10" fmla="*/ 0 h 36"/>
                    <a:gd name="T11" fmla="*/ 144 w 144"/>
                    <a:gd name="T12" fmla="*/ 36 h 36"/>
                  </a:gdLst>
                  <a:ahLst/>
                  <a:cxnLst>
                    <a:cxn ang="T6">
                      <a:pos x="T0" y="T1"/>
                    </a:cxn>
                    <a:cxn ang="T7">
                      <a:pos x="T2" y="T3"/>
                    </a:cxn>
                    <a:cxn ang="T8">
                      <a:pos x="T4" y="T5"/>
                    </a:cxn>
                  </a:cxnLst>
                  <a:rect l="T9" t="T10" r="T11" b="T12"/>
                  <a:pathLst>
                    <a:path w="144" h="36">
                      <a:moveTo>
                        <a:pt x="0" y="0"/>
                      </a:moveTo>
                      <a:lnTo>
                        <a:pt x="73" y="36"/>
                      </a:lnTo>
                      <a:lnTo>
                        <a:pt x="144" y="0"/>
                      </a:lnTo>
                    </a:path>
                  </a:pathLst>
                </a:custGeom>
                <a:noFill/>
                <a:ln w="11113">
                  <a:solidFill>
                    <a:srgbClr val="000000"/>
                  </a:solidFill>
                  <a:round/>
                  <a:headEnd/>
                  <a:tailEnd/>
                </a:ln>
              </p:spPr>
              <p:txBody>
                <a:bodyPr/>
                <a:lstStyle/>
                <a:p>
                  <a:endParaRPr lang="zh-CN" altLang="en-US"/>
                </a:p>
              </p:txBody>
            </p:sp>
            <p:sp>
              <p:nvSpPr>
                <p:cNvPr id="213" name="Freeform 382"/>
                <p:cNvSpPr>
                  <a:spLocks noChangeAspect="1"/>
                </p:cNvSpPr>
                <p:nvPr/>
              </p:nvSpPr>
              <p:spPr bwMode="auto">
                <a:xfrm>
                  <a:off x="1173" y="1836"/>
                  <a:ext cx="145" cy="24"/>
                </a:xfrm>
                <a:custGeom>
                  <a:avLst/>
                  <a:gdLst>
                    <a:gd name="T0" fmla="*/ 0 w 168"/>
                    <a:gd name="T1" fmla="*/ 0 h 42"/>
                    <a:gd name="T2" fmla="*/ 47 w 168"/>
                    <a:gd name="T3" fmla="*/ 5 h 42"/>
                    <a:gd name="T4" fmla="*/ 93 w 168"/>
                    <a:gd name="T5" fmla="*/ 0 h 42"/>
                    <a:gd name="T6" fmla="*/ 0 60000 65536"/>
                    <a:gd name="T7" fmla="*/ 0 60000 65536"/>
                    <a:gd name="T8" fmla="*/ 0 60000 65536"/>
                    <a:gd name="T9" fmla="*/ 0 w 168"/>
                    <a:gd name="T10" fmla="*/ 0 h 42"/>
                    <a:gd name="T11" fmla="*/ 168 w 168"/>
                    <a:gd name="T12" fmla="*/ 42 h 42"/>
                  </a:gdLst>
                  <a:ahLst/>
                  <a:cxnLst>
                    <a:cxn ang="T6">
                      <a:pos x="T0" y="T1"/>
                    </a:cxn>
                    <a:cxn ang="T7">
                      <a:pos x="T2" y="T3"/>
                    </a:cxn>
                    <a:cxn ang="T8">
                      <a:pos x="T4" y="T5"/>
                    </a:cxn>
                  </a:cxnLst>
                  <a:rect l="T9" t="T10" r="T11" b="T12"/>
                  <a:pathLst>
                    <a:path w="168" h="42">
                      <a:moveTo>
                        <a:pt x="0" y="0"/>
                      </a:moveTo>
                      <a:lnTo>
                        <a:pt x="85" y="42"/>
                      </a:lnTo>
                      <a:lnTo>
                        <a:pt x="168" y="0"/>
                      </a:lnTo>
                    </a:path>
                  </a:pathLst>
                </a:custGeom>
                <a:noFill/>
                <a:ln w="11113">
                  <a:solidFill>
                    <a:srgbClr val="000000"/>
                  </a:solidFill>
                  <a:round/>
                  <a:headEnd/>
                  <a:tailEnd/>
                </a:ln>
              </p:spPr>
              <p:txBody>
                <a:bodyPr/>
                <a:lstStyle/>
                <a:p>
                  <a:endParaRPr lang="zh-CN" altLang="en-US"/>
                </a:p>
              </p:txBody>
            </p:sp>
            <p:sp>
              <p:nvSpPr>
                <p:cNvPr id="214" name="Freeform 383"/>
                <p:cNvSpPr>
                  <a:spLocks noChangeAspect="1"/>
                </p:cNvSpPr>
                <p:nvPr/>
              </p:nvSpPr>
              <p:spPr bwMode="auto">
                <a:xfrm>
                  <a:off x="1162" y="1874"/>
                  <a:ext cx="166" cy="29"/>
                </a:xfrm>
                <a:custGeom>
                  <a:avLst/>
                  <a:gdLst>
                    <a:gd name="T0" fmla="*/ 0 w 190"/>
                    <a:gd name="T1" fmla="*/ 1 h 50"/>
                    <a:gd name="T2" fmla="*/ 56 w 190"/>
                    <a:gd name="T3" fmla="*/ 6 h 50"/>
                    <a:gd name="T4" fmla="*/ 111 w 190"/>
                    <a:gd name="T5" fmla="*/ 0 h 50"/>
                    <a:gd name="T6" fmla="*/ 0 60000 65536"/>
                    <a:gd name="T7" fmla="*/ 0 60000 65536"/>
                    <a:gd name="T8" fmla="*/ 0 60000 65536"/>
                    <a:gd name="T9" fmla="*/ 0 w 190"/>
                    <a:gd name="T10" fmla="*/ 0 h 50"/>
                    <a:gd name="T11" fmla="*/ 190 w 190"/>
                    <a:gd name="T12" fmla="*/ 50 h 50"/>
                  </a:gdLst>
                  <a:ahLst/>
                  <a:cxnLst>
                    <a:cxn ang="T6">
                      <a:pos x="T0" y="T1"/>
                    </a:cxn>
                    <a:cxn ang="T7">
                      <a:pos x="T2" y="T3"/>
                    </a:cxn>
                    <a:cxn ang="T8">
                      <a:pos x="T4" y="T5"/>
                    </a:cxn>
                  </a:cxnLst>
                  <a:rect l="T9" t="T10" r="T11" b="T12"/>
                  <a:pathLst>
                    <a:path w="190" h="50">
                      <a:moveTo>
                        <a:pt x="0" y="2"/>
                      </a:moveTo>
                      <a:lnTo>
                        <a:pt x="96" y="50"/>
                      </a:lnTo>
                      <a:lnTo>
                        <a:pt x="190" y="0"/>
                      </a:lnTo>
                    </a:path>
                  </a:pathLst>
                </a:custGeom>
                <a:noFill/>
                <a:ln w="11113">
                  <a:solidFill>
                    <a:srgbClr val="000000"/>
                  </a:solidFill>
                  <a:round/>
                  <a:headEnd/>
                  <a:tailEnd/>
                </a:ln>
              </p:spPr>
              <p:txBody>
                <a:bodyPr/>
                <a:lstStyle/>
                <a:p>
                  <a:endParaRPr lang="zh-CN" altLang="en-US"/>
                </a:p>
              </p:txBody>
            </p:sp>
            <p:sp>
              <p:nvSpPr>
                <p:cNvPr id="215" name="Freeform 384"/>
                <p:cNvSpPr>
                  <a:spLocks noChangeAspect="1"/>
                </p:cNvSpPr>
                <p:nvPr/>
              </p:nvSpPr>
              <p:spPr bwMode="auto">
                <a:xfrm>
                  <a:off x="1150" y="1912"/>
                  <a:ext cx="190" cy="31"/>
                </a:xfrm>
                <a:custGeom>
                  <a:avLst/>
                  <a:gdLst>
                    <a:gd name="T0" fmla="*/ 0 w 218"/>
                    <a:gd name="T1" fmla="*/ 0 h 53"/>
                    <a:gd name="T2" fmla="*/ 64 w 218"/>
                    <a:gd name="T3" fmla="*/ 6 h 53"/>
                    <a:gd name="T4" fmla="*/ 126 w 218"/>
                    <a:gd name="T5" fmla="*/ 0 h 53"/>
                    <a:gd name="T6" fmla="*/ 0 60000 65536"/>
                    <a:gd name="T7" fmla="*/ 0 60000 65536"/>
                    <a:gd name="T8" fmla="*/ 0 60000 65536"/>
                    <a:gd name="T9" fmla="*/ 0 w 218"/>
                    <a:gd name="T10" fmla="*/ 0 h 53"/>
                    <a:gd name="T11" fmla="*/ 218 w 218"/>
                    <a:gd name="T12" fmla="*/ 53 h 53"/>
                  </a:gdLst>
                  <a:ahLst/>
                  <a:cxnLst>
                    <a:cxn ang="T6">
                      <a:pos x="T0" y="T1"/>
                    </a:cxn>
                    <a:cxn ang="T7">
                      <a:pos x="T2" y="T3"/>
                    </a:cxn>
                    <a:cxn ang="T8">
                      <a:pos x="T4" y="T5"/>
                    </a:cxn>
                  </a:cxnLst>
                  <a:rect l="T9" t="T10" r="T11" b="T12"/>
                  <a:pathLst>
                    <a:path w="218" h="53">
                      <a:moveTo>
                        <a:pt x="0" y="0"/>
                      </a:moveTo>
                      <a:lnTo>
                        <a:pt x="110" y="53"/>
                      </a:lnTo>
                      <a:lnTo>
                        <a:pt x="218" y="0"/>
                      </a:lnTo>
                    </a:path>
                  </a:pathLst>
                </a:custGeom>
                <a:noFill/>
                <a:ln w="11113">
                  <a:solidFill>
                    <a:srgbClr val="000000"/>
                  </a:solidFill>
                  <a:round/>
                  <a:headEnd/>
                  <a:tailEnd/>
                </a:ln>
              </p:spPr>
              <p:txBody>
                <a:bodyPr/>
                <a:lstStyle/>
                <a:p>
                  <a:endParaRPr lang="zh-CN" altLang="en-US"/>
                </a:p>
              </p:txBody>
            </p:sp>
            <p:sp>
              <p:nvSpPr>
                <p:cNvPr id="216" name="Freeform 385"/>
                <p:cNvSpPr>
                  <a:spLocks noChangeAspect="1"/>
                </p:cNvSpPr>
                <p:nvPr/>
              </p:nvSpPr>
              <p:spPr bwMode="auto">
                <a:xfrm>
                  <a:off x="1140" y="1950"/>
                  <a:ext cx="211" cy="36"/>
                </a:xfrm>
                <a:custGeom>
                  <a:avLst/>
                  <a:gdLst>
                    <a:gd name="T0" fmla="*/ 0 w 240"/>
                    <a:gd name="T1" fmla="*/ 0 h 61"/>
                    <a:gd name="T2" fmla="*/ 72 w 240"/>
                    <a:gd name="T3" fmla="*/ 7 h 61"/>
                    <a:gd name="T4" fmla="*/ 144 w 240"/>
                    <a:gd name="T5" fmla="*/ 1 h 61"/>
                    <a:gd name="T6" fmla="*/ 0 60000 65536"/>
                    <a:gd name="T7" fmla="*/ 0 60000 65536"/>
                    <a:gd name="T8" fmla="*/ 0 60000 65536"/>
                    <a:gd name="T9" fmla="*/ 0 w 240"/>
                    <a:gd name="T10" fmla="*/ 0 h 61"/>
                    <a:gd name="T11" fmla="*/ 240 w 240"/>
                    <a:gd name="T12" fmla="*/ 61 h 61"/>
                  </a:gdLst>
                  <a:ahLst/>
                  <a:cxnLst>
                    <a:cxn ang="T6">
                      <a:pos x="T0" y="T1"/>
                    </a:cxn>
                    <a:cxn ang="T7">
                      <a:pos x="T2" y="T3"/>
                    </a:cxn>
                    <a:cxn ang="T8">
                      <a:pos x="T4" y="T5"/>
                    </a:cxn>
                  </a:cxnLst>
                  <a:rect l="T9" t="T10" r="T11" b="T12"/>
                  <a:pathLst>
                    <a:path w="240" h="61">
                      <a:moveTo>
                        <a:pt x="0" y="0"/>
                      </a:moveTo>
                      <a:lnTo>
                        <a:pt x="121" y="61"/>
                      </a:lnTo>
                      <a:lnTo>
                        <a:pt x="240" y="2"/>
                      </a:lnTo>
                    </a:path>
                  </a:pathLst>
                </a:custGeom>
                <a:noFill/>
                <a:ln w="11113">
                  <a:solidFill>
                    <a:srgbClr val="000000"/>
                  </a:solidFill>
                  <a:round/>
                  <a:headEnd/>
                  <a:tailEnd/>
                </a:ln>
              </p:spPr>
              <p:txBody>
                <a:bodyPr/>
                <a:lstStyle/>
                <a:p>
                  <a:endParaRPr lang="zh-CN" altLang="en-US"/>
                </a:p>
              </p:txBody>
            </p:sp>
            <p:sp>
              <p:nvSpPr>
                <p:cNvPr id="217" name="Freeform 386"/>
                <p:cNvSpPr>
                  <a:spLocks noChangeAspect="1"/>
                </p:cNvSpPr>
                <p:nvPr/>
              </p:nvSpPr>
              <p:spPr bwMode="auto">
                <a:xfrm>
                  <a:off x="1131" y="1989"/>
                  <a:ext cx="228" cy="38"/>
                </a:xfrm>
                <a:custGeom>
                  <a:avLst/>
                  <a:gdLst>
                    <a:gd name="T0" fmla="*/ 0 w 264"/>
                    <a:gd name="T1" fmla="*/ 1 h 67"/>
                    <a:gd name="T2" fmla="*/ 73 w 264"/>
                    <a:gd name="T3" fmla="*/ 7 h 67"/>
                    <a:gd name="T4" fmla="*/ 147 w 264"/>
                    <a:gd name="T5" fmla="*/ 0 h 67"/>
                    <a:gd name="T6" fmla="*/ 0 60000 65536"/>
                    <a:gd name="T7" fmla="*/ 0 60000 65536"/>
                    <a:gd name="T8" fmla="*/ 0 60000 65536"/>
                    <a:gd name="T9" fmla="*/ 0 w 264"/>
                    <a:gd name="T10" fmla="*/ 0 h 67"/>
                    <a:gd name="T11" fmla="*/ 264 w 264"/>
                    <a:gd name="T12" fmla="*/ 67 h 67"/>
                  </a:gdLst>
                  <a:ahLst/>
                  <a:cxnLst>
                    <a:cxn ang="T6">
                      <a:pos x="T0" y="T1"/>
                    </a:cxn>
                    <a:cxn ang="T7">
                      <a:pos x="T2" y="T3"/>
                    </a:cxn>
                    <a:cxn ang="T8">
                      <a:pos x="T4" y="T5"/>
                    </a:cxn>
                  </a:cxnLst>
                  <a:rect l="T9" t="T10" r="T11" b="T12"/>
                  <a:pathLst>
                    <a:path w="264" h="67">
                      <a:moveTo>
                        <a:pt x="0" y="2"/>
                      </a:moveTo>
                      <a:lnTo>
                        <a:pt x="133" y="67"/>
                      </a:lnTo>
                      <a:lnTo>
                        <a:pt x="264" y="0"/>
                      </a:lnTo>
                    </a:path>
                  </a:pathLst>
                </a:custGeom>
                <a:noFill/>
                <a:ln w="11113">
                  <a:solidFill>
                    <a:srgbClr val="000000"/>
                  </a:solidFill>
                  <a:round/>
                  <a:headEnd/>
                  <a:tailEnd/>
                </a:ln>
              </p:spPr>
              <p:txBody>
                <a:bodyPr/>
                <a:lstStyle/>
                <a:p>
                  <a:endParaRPr lang="zh-CN" altLang="en-US"/>
                </a:p>
              </p:txBody>
            </p:sp>
            <p:sp>
              <p:nvSpPr>
                <p:cNvPr id="218" name="Freeform 387"/>
                <p:cNvSpPr>
                  <a:spLocks noChangeAspect="1"/>
                </p:cNvSpPr>
                <p:nvPr/>
              </p:nvSpPr>
              <p:spPr bwMode="auto">
                <a:xfrm>
                  <a:off x="1120" y="1547"/>
                  <a:ext cx="95" cy="22"/>
                </a:xfrm>
                <a:custGeom>
                  <a:avLst/>
                  <a:gdLst>
                    <a:gd name="T0" fmla="*/ 67 w 107"/>
                    <a:gd name="T1" fmla="*/ 5 h 36"/>
                    <a:gd name="T2" fmla="*/ 21 w 107"/>
                    <a:gd name="T3" fmla="*/ 4 h 36"/>
                    <a:gd name="T4" fmla="*/ 45 w 107"/>
                    <a:gd name="T5" fmla="*/ 1 h 36"/>
                    <a:gd name="T6" fmla="*/ 0 w 107"/>
                    <a:gd name="T7" fmla="*/ 0 h 36"/>
                    <a:gd name="T8" fmla="*/ 0 60000 65536"/>
                    <a:gd name="T9" fmla="*/ 0 60000 65536"/>
                    <a:gd name="T10" fmla="*/ 0 60000 65536"/>
                    <a:gd name="T11" fmla="*/ 0 60000 65536"/>
                    <a:gd name="T12" fmla="*/ 0 w 107"/>
                    <a:gd name="T13" fmla="*/ 0 h 36"/>
                    <a:gd name="T14" fmla="*/ 107 w 107"/>
                    <a:gd name="T15" fmla="*/ 36 h 36"/>
                  </a:gdLst>
                  <a:ahLst/>
                  <a:cxnLst>
                    <a:cxn ang="T8">
                      <a:pos x="T0" y="T1"/>
                    </a:cxn>
                    <a:cxn ang="T9">
                      <a:pos x="T2" y="T3"/>
                    </a:cxn>
                    <a:cxn ang="T10">
                      <a:pos x="T4" y="T5"/>
                    </a:cxn>
                    <a:cxn ang="T11">
                      <a:pos x="T6" y="T7"/>
                    </a:cxn>
                  </a:cxnLst>
                  <a:rect l="T12" t="T13" r="T14" b="T15"/>
                  <a:pathLst>
                    <a:path w="107" h="36">
                      <a:moveTo>
                        <a:pt x="107" y="36"/>
                      </a:moveTo>
                      <a:lnTo>
                        <a:pt x="34" y="30"/>
                      </a:lnTo>
                      <a:lnTo>
                        <a:pt x="73" y="5"/>
                      </a:lnTo>
                      <a:lnTo>
                        <a:pt x="0" y="0"/>
                      </a:lnTo>
                    </a:path>
                  </a:pathLst>
                </a:custGeom>
                <a:noFill/>
                <a:ln w="4763">
                  <a:solidFill>
                    <a:srgbClr val="000000"/>
                  </a:solidFill>
                  <a:round/>
                  <a:headEnd/>
                  <a:tailEnd/>
                </a:ln>
              </p:spPr>
              <p:txBody>
                <a:bodyPr/>
                <a:lstStyle/>
                <a:p>
                  <a:endParaRPr lang="zh-CN" altLang="en-US"/>
                </a:p>
              </p:txBody>
            </p:sp>
            <p:sp>
              <p:nvSpPr>
                <p:cNvPr id="219" name="Freeform 388"/>
                <p:cNvSpPr>
                  <a:spLocks noChangeAspect="1"/>
                </p:cNvSpPr>
                <p:nvPr/>
              </p:nvSpPr>
              <p:spPr bwMode="auto">
                <a:xfrm>
                  <a:off x="1262" y="1545"/>
                  <a:ext cx="110" cy="25"/>
                </a:xfrm>
                <a:custGeom>
                  <a:avLst/>
                  <a:gdLst>
                    <a:gd name="T0" fmla="*/ 71 w 127"/>
                    <a:gd name="T1" fmla="*/ 1 h 44"/>
                    <a:gd name="T2" fmla="*/ 29 w 127"/>
                    <a:gd name="T3" fmla="*/ 5 h 44"/>
                    <a:gd name="T4" fmla="*/ 42 w 127"/>
                    <a:gd name="T5" fmla="*/ 0 h 44"/>
                    <a:gd name="T6" fmla="*/ 0 w 127"/>
                    <a:gd name="T7" fmla="*/ 4 h 44"/>
                    <a:gd name="T8" fmla="*/ 0 60000 65536"/>
                    <a:gd name="T9" fmla="*/ 0 60000 65536"/>
                    <a:gd name="T10" fmla="*/ 0 60000 65536"/>
                    <a:gd name="T11" fmla="*/ 0 60000 65536"/>
                    <a:gd name="T12" fmla="*/ 0 w 127"/>
                    <a:gd name="T13" fmla="*/ 0 h 44"/>
                    <a:gd name="T14" fmla="*/ 127 w 127"/>
                    <a:gd name="T15" fmla="*/ 44 h 44"/>
                  </a:gdLst>
                  <a:ahLst/>
                  <a:cxnLst>
                    <a:cxn ang="T8">
                      <a:pos x="T0" y="T1"/>
                    </a:cxn>
                    <a:cxn ang="T9">
                      <a:pos x="T2" y="T3"/>
                    </a:cxn>
                    <a:cxn ang="T10">
                      <a:pos x="T4" y="T5"/>
                    </a:cxn>
                    <a:cxn ang="T11">
                      <a:pos x="T6" y="T7"/>
                    </a:cxn>
                  </a:cxnLst>
                  <a:rect l="T12" t="T13" r="T14" b="T15"/>
                  <a:pathLst>
                    <a:path w="127" h="44">
                      <a:moveTo>
                        <a:pt x="127" y="4"/>
                      </a:moveTo>
                      <a:lnTo>
                        <a:pt x="52" y="44"/>
                      </a:lnTo>
                      <a:lnTo>
                        <a:pt x="75" y="0"/>
                      </a:lnTo>
                      <a:lnTo>
                        <a:pt x="0" y="40"/>
                      </a:lnTo>
                    </a:path>
                  </a:pathLst>
                </a:custGeom>
                <a:noFill/>
                <a:ln w="4763">
                  <a:solidFill>
                    <a:srgbClr val="000000"/>
                  </a:solidFill>
                  <a:round/>
                  <a:headEnd/>
                  <a:tailEnd/>
                </a:ln>
              </p:spPr>
              <p:txBody>
                <a:bodyPr/>
                <a:lstStyle/>
                <a:p>
                  <a:endParaRPr lang="zh-CN" altLang="en-US"/>
                </a:p>
              </p:txBody>
            </p:sp>
            <p:sp>
              <p:nvSpPr>
                <p:cNvPr id="220" name="Freeform 389"/>
                <p:cNvSpPr>
                  <a:spLocks noChangeAspect="1"/>
                </p:cNvSpPr>
                <p:nvPr/>
              </p:nvSpPr>
              <p:spPr bwMode="auto">
                <a:xfrm>
                  <a:off x="1229" y="1474"/>
                  <a:ext cx="33" cy="83"/>
                </a:xfrm>
                <a:custGeom>
                  <a:avLst/>
                  <a:gdLst>
                    <a:gd name="T0" fmla="*/ 14 w 36"/>
                    <a:gd name="T1" fmla="*/ 16 h 144"/>
                    <a:gd name="T2" fmla="*/ 0 w 36"/>
                    <a:gd name="T3" fmla="*/ 6 h 144"/>
                    <a:gd name="T4" fmla="*/ 25 w 36"/>
                    <a:gd name="T5" fmla="*/ 10 h 144"/>
                    <a:gd name="T6" fmla="*/ 14 w 36"/>
                    <a:gd name="T7" fmla="*/ 0 h 144"/>
                    <a:gd name="T8" fmla="*/ 0 60000 65536"/>
                    <a:gd name="T9" fmla="*/ 0 60000 65536"/>
                    <a:gd name="T10" fmla="*/ 0 60000 65536"/>
                    <a:gd name="T11" fmla="*/ 0 60000 65536"/>
                    <a:gd name="T12" fmla="*/ 0 w 36"/>
                    <a:gd name="T13" fmla="*/ 0 h 144"/>
                    <a:gd name="T14" fmla="*/ 36 w 36"/>
                    <a:gd name="T15" fmla="*/ 144 h 144"/>
                  </a:gdLst>
                  <a:ahLst/>
                  <a:cxnLst>
                    <a:cxn ang="T8">
                      <a:pos x="T0" y="T1"/>
                    </a:cxn>
                    <a:cxn ang="T9">
                      <a:pos x="T2" y="T3"/>
                    </a:cxn>
                    <a:cxn ang="T10">
                      <a:pos x="T4" y="T5"/>
                    </a:cxn>
                    <a:cxn ang="T11">
                      <a:pos x="T6" y="T7"/>
                    </a:cxn>
                  </a:cxnLst>
                  <a:rect l="T12" t="T13" r="T14" b="T15"/>
                  <a:pathLst>
                    <a:path w="36" h="144">
                      <a:moveTo>
                        <a:pt x="19" y="144"/>
                      </a:moveTo>
                      <a:lnTo>
                        <a:pt x="0" y="54"/>
                      </a:lnTo>
                      <a:lnTo>
                        <a:pt x="36" y="90"/>
                      </a:lnTo>
                      <a:lnTo>
                        <a:pt x="19" y="0"/>
                      </a:lnTo>
                    </a:path>
                  </a:pathLst>
                </a:custGeom>
                <a:noFill/>
                <a:ln w="4763">
                  <a:solidFill>
                    <a:srgbClr val="000000"/>
                  </a:solidFill>
                  <a:round/>
                  <a:headEnd/>
                  <a:tailEnd/>
                </a:ln>
              </p:spPr>
              <p:txBody>
                <a:bodyPr/>
                <a:lstStyle/>
                <a:p>
                  <a:endParaRPr lang="zh-CN" altLang="en-US"/>
                </a:p>
              </p:txBody>
            </p:sp>
          </p:grpSp>
          <p:sp>
            <p:nvSpPr>
              <p:cNvPr id="158" name="Freeform 390"/>
              <p:cNvSpPr>
                <a:spLocks noChangeAspect="1"/>
              </p:cNvSpPr>
              <p:nvPr/>
            </p:nvSpPr>
            <p:spPr bwMode="auto">
              <a:xfrm rot="-630702">
                <a:off x="3136" y="2308"/>
                <a:ext cx="219" cy="87"/>
              </a:xfrm>
              <a:custGeom>
                <a:avLst/>
                <a:gdLst>
                  <a:gd name="T0" fmla="*/ 0 w 2880"/>
                  <a:gd name="T1" fmla="*/ 0 h 2456"/>
                  <a:gd name="T2" fmla="*/ 0 w 2880"/>
                  <a:gd name="T3" fmla="*/ 0 h 2456"/>
                  <a:gd name="T4" fmla="*/ 0 w 2880"/>
                  <a:gd name="T5" fmla="*/ 0 h 2456"/>
                  <a:gd name="T6" fmla="*/ 0 w 2880"/>
                  <a:gd name="T7" fmla="*/ 0 h 2456"/>
                  <a:gd name="T8" fmla="*/ 0 w 2880"/>
                  <a:gd name="T9" fmla="*/ 0 h 2456"/>
                  <a:gd name="T10" fmla="*/ 0 w 2880"/>
                  <a:gd name="T11" fmla="*/ 0 h 2456"/>
                  <a:gd name="T12" fmla="*/ 0 w 2880"/>
                  <a:gd name="T13" fmla="*/ 0 h 2456"/>
                  <a:gd name="T14" fmla="*/ 0 w 2880"/>
                  <a:gd name="T15" fmla="*/ 0 h 2456"/>
                  <a:gd name="T16" fmla="*/ 0 w 2880"/>
                  <a:gd name="T17" fmla="*/ 0 h 2456"/>
                  <a:gd name="T18" fmla="*/ 0 w 2880"/>
                  <a:gd name="T19" fmla="*/ 0 h 2456"/>
                  <a:gd name="T20" fmla="*/ 0 w 2880"/>
                  <a:gd name="T21" fmla="*/ 0 h 24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80"/>
                  <a:gd name="T34" fmla="*/ 0 h 2456"/>
                  <a:gd name="T35" fmla="*/ 2880 w 2880"/>
                  <a:gd name="T36" fmla="*/ 2456 h 24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80" h="2456">
                    <a:moveTo>
                      <a:pt x="0" y="2456"/>
                    </a:moveTo>
                    <a:lnTo>
                      <a:pt x="1131" y="1218"/>
                    </a:lnTo>
                    <a:lnTo>
                      <a:pt x="1131" y="1532"/>
                    </a:lnTo>
                    <a:lnTo>
                      <a:pt x="1949" y="648"/>
                    </a:lnTo>
                    <a:lnTo>
                      <a:pt x="1949" y="923"/>
                    </a:lnTo>
                    <a:lnTo>
                      <a:pt x="2880" y="0"/>
                    </a:lnTo>
                    <a:lnTo>
                      <a:pt x="1832" y="1395"/>
                    </a:lnTo>
                    <a:lnTo>
                      <a:pt x="1832" y="1133"/>
                    </a:lnTo>
                    <a:lnTo>
                      <a:pt x="999" y="2024"/>
                    </a:lnTo>
                    <a:lnTo>
                      <a:pt x="999" y="1591"/>
                    </a:lnTo>
                    <a:lnTo>
                      <a:pt x="0" y="2456"/>
                    </a:lnTo>
                    <a:close/>
                  </a:path>
                </a:pathLst>
              </a:custGeom>
              <a:solidFill>
                <a:srgbClr val="0000FF"/>
              </a:solidFill>
              <a:ln w="9525">
                <a:noFill/>
                <a:round/>
                <a:headEnd/>
                <a:tailEnd/>
              </a:ln>
            </p:spPr>
            <p:txBody>
              <a:bodyPr/>
              <a:lstStyle/>
              <a:p>
                <a:endParaRPr lang="zh-CN" altLang="en-US"/>
              </a:p>
            </p:txBody>
          </p:sp>
          <p:grpSp>
            <p:nvGrpSpPr>
              <p:cNvPr id="159" name="Group 391"/>
              <p:cNvGrpSpPr>
                <a:grpSpLocks noChangeAspect="1"/>
              </p:cNvGrpSpPr>
              <p:nvPr/>
            </p:nvGrpSpPr>
            <p:grpSpPr bwMode="auto">
              <a:xfrm>
                <a:off x="3225" y="2282"/>
                <a:ext cx="91" cy="152"/>
                <a:chOff x="1120" y="1474"/>
                <a:chExt cx="252" cy="596"/>
              </a:xfrm>
            </p:grpSpPr>
            <p:sp>
              <p:nvSpPr>
                <p:cNvPr id="191" name="Freeform 392"/>
                <p:cNvSpPr>
                  <a:spLocks noChangeAspect="1"/>
                </p:cNvSpPr>
                <p:nvPr/>
              </p:nvSpPr>
              <p:spPr bwMode="auto">
                <a:xfrm>
                  <a:off x="1223" y="1589"/>
                  <a:ext cx="46" cy="52"/>
                </a:xfrm>
                <a:custGeom>
                  <a:avLst/>
                  <a:gdLst>
                    <a:gd name="T0" fmla="*/ 4 w 54"/>
                    <a:gd name="T1" fmla="*/ 2 h 90"/>
                    <a:gd name="T2" fmla="*/ 14 w 54"/>
                    <a:gd name="T3" fmla="*/ 0 h 90"/>
                    <a:gd name="T4" fmla="*/ 23 w 54"/>
                    <a:gd name="T5" fmla="*/ 2 h 90"/>
                    <a:gd name="T6" fmla="*/ 28 w 54"/>
                    <a:gd name="T7" fmla="*/ 8 h 90"/>
                    <a:gd name="T8" fmla="*/ 14 w 54"/>
                    <a:gd name="T9" fmla="*/ 10 h 90"/>
                    <a:gd name="T10" fmla="*/ 0 w 54"/>
                    <a:gd name="T11" fmla="*/ 8 h 90"/>
                    <a:gd name="T12" fmla="*/ 4 w 54"/>
                    <a:gd name="T13" fmla="*/ 2 h 90"/>
                    <a:gd name="T14" fmla="*/ 0 60000 65536"/>
                    <a:gd name="T15" fmla="*/ 0 60000 65536"/>
                    <a:gd name="T16" fmla="*/ 0 60000 65536"/>
                    <a:gd name="T17" fmla="*/ 0 60000 65536"/>
                    <a:gd name="T18" fmla="*/ 0 60000 65536"/>
                    <a:gd name="T19" fmla="*/ 0 60000 65536"/>
                    <a:gd name="T20" fmla="*/ 0 60000 65536"/>
                    <a:gd name="T21" fmla="*/ 0 w 54"/>
                    <a:gd name="T22" fmla="*/ 0 h 90"/>
                    <a:gd name="T23" fmla="*/ 54 w 54"/>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90">
                      <a:moveTo>
                        <a:pt x="8" y="19"/>
                      </a:moveTo>
                      <a:lnTo>
                        <a:pt x="27" y="0"/>
                      </a:lnTo>
                      <a:lnTo>
                        <a:pt x="44" y="19"/>
                      </a:lnTo>
                      <a:lnTo>
                        <a:pt x="54" y="73"/>
                      </a:lnTo>
                      <a:lnTo>
                        <a:pt x="27" y="90"/>
                      </a:lnTo>
                      <a:lnTo>
                        <a:pt x="0" y="73"/>
                      </a:lnTo>
                      <a:lnTo>
                        <a:pt x="8" y="19"/>
                      </a:lnTo>
                      <a:close/>
                    </a:path>
                  </a:pathLst>
                </a:custGeom>
                <a:solidFill>
                  <a:srgbClr val="FFFFFF"/>
                </a:solidFill>
                <a:ln w="11113">
                  <a:solidFill>
                    <a:srgbClr val="000000"/>
                  </a:solidFill>
                  <a:round/>
                  <a:headEnd/>
                  <a:tailEnd/>
                </a:ln>
              </p:spPr>
              <p:txBody>
                <a:bodyPr/>
                <a:lstStyle/>
                <a:p>
                  <a:endParaRPr lang="zh-CN" altLang="en-US"/>
                </a:p>
              </p:txBody>
            </p:sp>
            <p:sp>
              <p:nvSpPr>
                <p:cNvPr id="192" name="Freeform 393"/>
                <p:cNvSpPr>
                  <a:spLocks noChangeAspect="1"/>
                </p:cNvSpPr>
                <p:nvPr/>
              </p:nvSpPr>
              <p:spPr bwMode="auto">
                <a:xfrm>
                  <a:off x="1120" y="1986"/>
                  <a:ext cx="252" cy="41"/>
                </a:xfrm>
                <a:custGeom>
                  <a:avLst/>
                  <a:gdLst>
                    <a:gd name="T0" fmla="*/ 0 w 288"/>
                    <a:gd name="T1" fmla="*/ 8 h 71"/>
                    <a:gd name="T2" fmla="*/ 84 w 288"/>
                    <a:gd name="T3" fmla="*/ 0 h 71"/>
                    <a:gd name="T4" fmla="*/ 168 w 288"/>
                    <a:gd name="T5" fmla="*/ 8 h 71"/>
                    <a:gd name="T6" fmla="*/ 0 60000 65536"/>
                    <a:gd name="T7" fmla="*/ 0 60000 65536"/>
                    <a:gd name="T8" fmla="*/ 0 60000 65536"/>
                    <a:gd name="T9" fmla="*/ 0 w 288"/>
                    <a:gd name="T10" fmla="*/ 0 h 71"/>
                    <a:gd name="T11" fmla="*/ 288 w 288"/>
                    <a:gd name="T12" fmla="*/ 71 h 71"/>
                  </a:gdLst>
                  <a:ahLst/>
                  <a:cxnLst>
                    <a:cxn ang="T6">
                      <a:pos x="T0" y="T1"/>
                    </a:cxn>
                    <a:cxn ang="T7">
                      <a:pos x="T2" y="T3"/>
                    </a:cxn>
                    <a:cxn ang="T8">
                      <a:pos x="T4" y="T5"/>
                    </a:cxn>
                  </a:cxnLst>
                  <a:rect l="T9" t="T10" r="T11" b="T12"/>
                  <a:pathLst>
                    <a:path w="288" h="71">
                      <a:moveTo>
                        <a:pt x="0" y="71"/>
                      </a:moveTo>
                      <a:lnTo>
                        <a:pt x="144" y="0"/>
                      </a:lnTo>
                      <a:lnTo>
                        <a:pt x="288" y="71"/>
                      </a:lnTo>
                    </a:path>
                  </a:pathLst>
                </a:custGeom>
                <a:noFill/>
                <a:ln w="11113">
                  <a:solidFill>
                    <a:srgbClr val="000000"/>
                  </a:solidFill>
                  <a:round/>
                  <a:headEnd/>
                  <a:tailEnd/>
                </a:ln>
              </p:spPr>
              <p:txBody>
                <a:bodyPr/>
                <a:lstStyle/>
                <a:p>
                  <a:endParaRPr lang="zh-CN" altLang="en-US"/>
                </a:p>
              </p:txBody>
            </p:sp>
            <p:sp>
              <p:nvSpPr>
                <p:cNvPr id="193" name="Freeform 394"/>
                <p:cNvSpPr>
                  <a:spLocks noChangeAspect="1"/>
                </p:cNvSpPr>
                <p:nvPr/>
              </p:nvSpPr>
              <p:spPr bwMode="auto">
                <a:xfrm>
                  <a:off x="1120" y="1569"/>
                  <a:ext cx="252" cy="501"/>
                </a:xfrm>
                <a:custGeom>
                  <a:avLst/>
                  <a:gdLst>
                    <a:gd name="T0" fmla="*/ 84 w 288"/>
                    <a:gd name="T1" fmla="*/ 0 h 864"/>
                    <a:gd name="T2" fmla="*/ 84 w 288"/>
                    <a:gd name="T3" fmla="*/ 98 h 864"/>
                    <a:gd name="T4" fmla="*/ 0 w 288"/>
                    <a:gd name="T5" fmla="*/ 89 h 864"/>
                    <a:gd name="T6" fmla="*/ 84 w 288"/>
                    <a:gd name="T7" fmla="*/ 0 h 864"/>
                    <a:gd name="T8" fmla="*/ 168 w 288"/>
                    <a:gd name="T9" fmla="*/ 89 h 864"/>
                    <a:gd name="T10" fmla="*/ 84 w 288"/>
                    <a:gd name="T11" fmla="*/ 98 h 864"/>
                    <a:gd name="T12" fmla="*/ 0 60000 65536"/>
                    <a:gd name="T13" fmla="*/ 0 60000 65536"/>
                    <a:gd name="T14" fmla="*/ 0 60000 65536"/>
                    <a:gd name="T15" fmla="*/ 0 60000 65536"/>
                    <a:gd name="T16" fmla="*/ 0 60000 65536"/>
                    <a:gd name="T17" fmla="*/ 0 60000 65536"/>
                    <a:gd name="T18" fmla="*/ 0 w 288"/>
                    <a:gd name="T19" fmla="*/ 0 h 864"/>
                    <a:gd name="T20" fmla="*/ 288 w 288"/>
                    <a:gd name="T21" fmla="*/ 864 h 864"/>
                  </a:gdLst>
                  <a:ahLst/>
                  <a:cxnLst>
                    <a:cxn ang="T12">
                      <a:pos x="T0" y="T1"/>
                    </a:cxn>
                    <a:cxn ang="T13">
                      <a:pos x="T2" y="T3"/>
                    </a:cxn>
                    <a:cxn ang="T14">
                      <a:pos x="T4" y="T5"/>
                    </a:cxn>
                    <a:cxn ang="T15">
                      <a:pos x="T6" y="T7"/>
                    </a:cxn>
                    <a:cxn ang="T16">
                      <a:pos x="T8" y="T9"/>
                    </a:cxn>
                    <a:cxn ang="T17">
                      <a:pos x="T10" y="T11"/>
                    </a:cxn>
                  </a:cxnLst>
                  <a:rect l="T18" t="T19" r="T20" b="T21"/>
                  <a:pathLst>
                    <a:path w="288" h="864">
                      <a:moveTo>
                        <a:pt x="144" y="0"/>
                      </a:moveTo>
                      <a:lnTo>
                        <a:pt x="144" y="864"/>
                      </a:lnTo>
                      <a:lnTo>
                        <a:pt x="0" y="791"/>
                      </a:lnTo>
                      <a:lnTo>
                        <a:pt x="144" y="0"/>
                      </a:lnTo>
                      <a:lnTo>
                        <a:pt x="288" y="791"/>
                      </a:lnTo>
                      <a:lnTo>
                        <a:pt x="144" y="864"/>
                      </a:lnTo>
                    </a:path>
                  </a:pathLst>
                </a:custGeom>
                <a:noFill/>
                <a:ln w="11113">
                  <a:solidFill>
                    <a:srgbClr val="000000"/>
                  </a:solidFill>
                  <a:round/>
                  <a:headEnd/>
                  <a:tailEnd/>
                </a:ln>
              </p:spPr>
              <p:txBody>
                <a:bodyPr/>
                <a:lstStyle/>
                <a:p>
                  <a:endParaRPr lang="zh-CN" altLang="en-US"/>
                </a:p>
              </p:txBody>
            </p:sp>
            <p:sp>
              <p:nvSpPr>
                <p:cNvPr id="194" name="Freeform 395"/>
                <p:cNvSpPr>
                  <a:spLocks noChangeAspect="1"/>
                </p:cNvSpPr>
                <p:nvPr/>
              </p:nvSpPr>
              <p:spPr bwMode="auto">
                <a:xfrm>
                  <a:off x="1215" y="1683"/>
                  <a:ext cx="61" cy="10"/>
                </a:xfrm>
                <a:custGeom>
                  <a:avLst/>
                  <a:gdLst>
                    <a:gd name="T0" fmla="*/ 0 w 72"/>
                    <a:gd name="T1" fmla="*/ 0 h 17"/>
                    <a:gd name="T2" fmla="*/ 19 w 72"/>
                    <a:gd name="T3" fmla="*/ 2 h 17"/>
                    <a:gd name="T4" fmla="*/ 37 w 72"/>
                    <a:gd name="T5" fmla="*/ 0 h 17"/>
                    <a:gd name="T6" fmla="*/ 0 60000 65536"/>
                    <a:gd name="T7" fmla="*/ 0 60000 65536"/>
                    <a:gd name="T8" fmla="*/ 0 60000 65536"/>
                    <a:gd name="T9" fmla="*/ 0 w 72"/>
                    <a:gd name="T10" fmla="*/ 0 h 17"/>
                    <a:gd name="T11" fmla="*/ 72 w 72"/>
                    <a:gd name="T12" fmla="*/ 17 h 17"/>
                  </a:gdLst>
                  <a:ahLst/>
                  <a:cxnLst>
                    <a:cxn ang="T6">
                      <a:pos x="T0" y="T1"/>
                    </a:cxn>
                    <a:cxn ang="T7">
                      <a:pos x="T2" y="T3"/>
                    </a:cxn>
                    <a:cxn ang="T8">
                      <a:pos x="T4" y="T5"/>
                    </a:cxn>
                  </a:cxnLst>
                  <a:rect l="T9" t="T10" r="T11" b="T12"/>
                  <a:pathLst>
                    <a:path w="72" h="17">
                      <a:moveTo>
                        <a:pt x="0" y="0"/>
                      </a:moveTo>
                      <a:lnTo>
                        <a:pt x="37" y="17"/>
                      </a:lnTo>
                      <a:lnTo>
                        <a:pt x="72" y="0"/>
                      </a:lnTo>
                    </a:path>
                  </a:pathLst>
                </a:custGeom>
                <a:noFill/>
                <a:ln w="11113">
                  <a:solidFill>
                    <a:srgbClr val="000000"/>
                  </a:solidFill>
                  <a:round/>
                  <a:headEnd/>
                  <a:tailEnd/>
                </a:ln>
              </p:spPr>
              <p:txBody>
                <a:bodyPr/>
                <a:lstStyle/>
                <a:p>
                  <a:endParaRPr lang="zh-CN" altLang="en-US"/>
                </a:p>
              </p:txBody>
            </p:sp>
            <p:sp>
              <p:nvSpPr>
                <p:cNvPr id="195" name="Freeform 396"/>
                <p:cNvSpPr>
                  <a:spLocks noChangeAspect="1"/>
                </p:cNvSpPr>
                <p:nvPr/>
              </p:nvSpPr>
              <p:spPr bwMode="auto">
                <a:xfrm>
                  <a:off x="1204" y="1721"/>
                  <a:ext cx="84" cy="15"/>
                </a:xfrm>
                <a:custGeom>
                  <a:avLst/>
                  <a:gdLst>
                    <a:gd name="T0" fmla="*/ 0 w 96"/>
                    <a:gd name="T1" fmla="*/ 0 h 25"/>
                    <a:gd name="T2" fmla="*/ 28 w 96"/>
                    <a:gd name="T3" fmla="*/ 3 h 25"/>
                    <a:gd name="T4" fmla="*/ 57 w 96"/>
                    <a:gd name="T5" fmla="*/ 0 h 25"/>
                    <a:gd name="T6" fmla="*/ 0 60000 65536"/>
                    <a:gd name="T7" fmla="*/ 0 60000 65536"/>
                    <a:gd name="T8" fmla="*/ 0 60000 65536"/>
                    <a:gd name="T9" fmla="*/ 0 w 96"/>
                    <a:gd name="T10" fmla="*/ 0 h 25"/>
                    <a:gd name="T11" fmla="*/ 96 w 96"/>
                    <a:gd name="T12" fmla="*/ 25 h 25"/>
                  </a:gdLst>
                  <a:ahLst/>
                  <a:cxnLst>
                    <a:cxn ang="T6">
                      <a:pos x="T0" y="T1"/>
                    </a:cxn>
                    <a:cxn ang="T7">
                      <a:pos x="T2" y="T3"/>
                    </a:cxn>
                    <a:cxn ang="T8">
                      <a:pos x="T4" y="T5"/>
                    </a:cxn>
                  </a:cxnLst>
                  <a:rect l="T9" t="T10" r="T11" b="T12"/>
                  <a:pathLst>
                    <a:path w="96" h="25">
                      <a:moveTo>
                        <a:pt x="0" y="0"/>
                      </a:moveTo>
                      <a:lnTo>
                        <a:pt x="48" y="25"/>
                      </a:lnTo>
                      <a:lnTo>
                        <a:pt x="96" y="0"/>
                      </a:lnTo>
                    </a:path>
                  </a:pathLst>
                </a:custGeom>
                <a:noFill/>
                <a:ln w="11113">
                  <a:solidFill>
                    <a:srgbClr val="000000"/>
                  </a:solidFill>
                  <a:round/>
                  <a:headEnd/>
                  <a:tailEnd/>
                </a:ln>
              </p:spPr>
              <p:txBody>
                <a:bodyPr/>
                <a:lstStyle/>
                <a:p>
                  <a:endParaRPr lang="zh-CN" altLang="en-US"/>
                </a:p>
              </p:txBody>
            </p:sp>
            <p:sp>
              <p:nvSpPr>
                <p:cNvPr id="196" name="Freeform 397"/>
                <p:cNvSpPr>
                  <a:spLocks noChangeAspect="1"/>
                </p:cNvSpPr>
                <p:nvPr/>
              </p:nvSpPr>
              <p:spPr bwMode="auto">
                <a:xfrm>
                  <a:off x="1192" y="1759"/>
                  <a:ext cx="105" cy="18"/>
                </a:xfrm>
                <a:custGeom>
                  <a:avLst/>
                  <a:gdLst>
                    <a:gd name="T0" fmla="*/ 0 w 120"/>
                    <a:gd name="T1" fmla="*/ 1 h 30"/>
                    <a:gd name="T2" fmla="*/ 36 w 120"/>
                    <a:gd name="T3" fmla="*/ 4 h 30"/>
                    <a:gd name="T4" fmla="*/ 71 w 120"/>
                    <a:gd name="T5" fmla="*/ 0 h 30"/>
                    <a:gd name="T6" fmla="*/ 0 60000 65536"/>
                    <a:gd name="T7" fmla="*/ 0 60000 65536"/>
                    <a:gd name="T8" fmla="*/ 0 60000 65536"/>
                    <a:gd name="T9" fmla="*/ 0 w 120"/>
                    <a:gd name="T10" fmla="*/ 0 h 30"/>
                    <a:gd name="T11" fmla="*/ 120 w 120"/>
                    <a:gd name="T12" fmla="*/ 30 h 30"/>
                  </a:gdLst>
                  <a:ahLst/>
                  <a:cxnLst>
                    <a:cxn ang="T6">
                      <a:pos x="T0" y="T1"/>
                    </a:cxn>
                    <a:cxn ang="T7">
                      <a:pos x="T2" y="T3"/>
                    </a:cxn>
                    <a:cxn ang="T8">
                      <a:pos x="T4" y="T5"/>
                    </a:cxn>
                  </a:cxnLst>
                  <a:rect l="T9" t="T10" r="T11" b="T12"/>
                  <a:pathLst>
                    <a:path w="120" h="30">
                      <a:moveTo>
                        <a:pt x="0" y="1"/>
                      </a:moveTo>
                      <a:lnTo>
                        <a:pt x="62" y="30"/>
                      </a:lnTo>
                      <a:lnTo>
                        <a:pt x="120" y="0"/>
                      </a:lnTo>
                    </a:path>
                  </a:pathLst>
                </a:custGeom>
                <a:noFill/>
                <a:ln w="11113">
                  <a:solidFill>
                    <a:srgbClr val="000000"/>
                  </a:solidFill>
                  <a:round/>
                  <a:headEnd/>
                  <a:tailEnd/>
                </a:ln>
              </p:spPr>
              <p:txBody>
                <a:bodyPr/>
                <a:lstStyle/>
                <a:p>
                  <a:endParaRPr lang="zh-CN" altLang="en-US"/>
                </a:p>
              </p:txBody>
            </p:sp>
            <p:sp>
              <p:nvSpPr>
                <p:cNvPr id="197" name="Freeform 398"/>
                <p:cNvSpPr>
                  <a:spLocks noChangeAspect="1"/>
                </p:cNvSpPr>
                <p:nvPr/>
              </p:nvSpPr>
              <p:spPr bwMode="auto">
                <a:xfrm>
                  <a:off x="1181" y="1797"/>
                  <a:ext cx="128" cy="22"/>
                </a:xfrm>
                <a:custGeom>
                  <a:avLst/>
                  <a:gdLst>
                    <a:gd name="T0" fmla="*/ 0 w 144"/>
                    <a:gd name="T1" fmla="*/ 0 h 36"/>
                    <a:gd name="T2" fmla="*/ 46 w 144"/>
                    <a:gd name="T3" fmla="*/ 5 h 36"/>
                    <a:gd name="T4" fmla="*/ 90 w 144"/>
                    <a:gd name="T5" fmla="*/ 0 h 36"/>
                    <a:gd name="T6" fmla="*/ 0 60000 65536"/>
                    <a:gd name="T7" fmla="*/ 0 60000 65536"/>
                    <a:gd name="T8" fmla="*/ 0 60000 65536"/>
                    <a:gd name="T9" fmla="*/ 0 w 144"/>
                    <a:gd name="T10" fmla="*/ 0 h 36"/>
                    <a:gd name="T11" fmla="*/ 144 w 144"/>
                    <a:gd name="T12" fmla="*/ 36 h 36"/>
                  </a:gdLst>
                  <a:ahLst/>
                  <a:cxnLst>
                    <a:cxn ang="T6">
                      <a:pos x="T0" y="T1"/>
                    </a:cxn>
                    <a:cxn ang="T7">
                      <a:pos x="T2" y="T3"/>
                    </a:cxn>
                    <a:cxn ang="T8">
                      <a:pos x="T4" y="T5"/>
                    </a:cxn>
                  </a:cxnLst>
                  <a:rect l="T9" t="T10" r="T11" b="T12"/>
                  <a:pathLst>
                    <a:path w="144" h="36">
                      <a:moveTo>
                        <a:pt x="0" y="0"/>
                      </a:moveTo>
                      <a:lnTo>
                        <a:pt x="73" y="36"/>
                      </a:lnTo>
                      <a:lnTo>
                        <a:pt x="144" y="0"/>
                      </a:lnTo>
                    </a:path>
                  </a:pathLst>
                </a:custGeom>
                <a:noFill/>
                <a:ln w="11113">
                  <a:solidFill>
                    <a:srgbClr val="000000"/>
                  </a:solidFill>
                  <a:round/>
                  <a:headEnd/>
                  <a:tailEnd/>
                </a:ln>
              </p:spPr>
              <p:txBody>
                <a:bodyPr/>
                <a:lstStyle/>
                <a:p>
                  <a:endParaRPr lang="zh-CN" altLang="en-US"/>
                </a:p>
              </p:txBody>
            </p:sp>
            <p:sp>
              <p:nvSpPr>
                <p:cNvPr id="198" name="Freeform 399"/>
                <p:cNvSpPr>
                  <a:spLocks noChangeAspect="1"/>
                </p:cNvSpPr>
                <p:nvPr/>
              </p:nvSpPr>
              <p:spPr bwMode="auto">
                <a:xfrm>
                  <a:off x="1173" y="1836"/>
                  <a:ext cx="145" cy="24"/>
                </a:xfrm>
                <a:custGeom>
                  <a:avLst/>
                  <a:gdLst>
                    <a:gd name="T0" fmla="*/ 0 w 168"/>
                    <a:gd name="T1" fmla="*/ 0 h 42"/>
                    <a:gd name="T2" fmla="*/ 47 w 168"/>
                    <a:gd name="T3" fmla="*/ 5 h 42"/>
                    <a:gd name="T4" fmla="*/ 93 w 168"/>
                    <a:gd name="T5" fmla="*/ 0 h 42"/>
                    <a:gd name="T6" fmla="*/ 0 60000 65536"/>
                    <a:gd name="T7" fmla="*/ 0 60000 65536"/>
                    <a:gd name="T8" fmla="*/ 0 60000 65536"/>
                    <a:gd name="T9" fmla="*/ 0 w 168"/>
                    <a:gd name="T10" fmla="*/ 0 h 42"/>
                    <a:gd name="T11" fmla="*/ 168 w 168"/>
                    <a:gd name="T12" fmla="*/ 42 h 42"/>
                  </a:gdLst>
                  <a:ahLst/>
                  <a:cxnLst>
                    <a:cxn ang="T6">
                      <a:pos x="T0" y="T1"/>
                    </a:cxn>
                    <a:cxn ang="T7">
                      <a:pos x="T2" y="T3"/>
                    </a:cxn>
                    <a:cxn ang="T8">
                      <a:pos x="T4" y="T5"/>
                    </a:cxn>
                  </a:cxnLst>
                  <a:rect l="T9" t="T10" r="T11" b="T12"/>
                  <a:pathLst>
                    <a:path w="168" h="42">
                      <a:moveTo>
                        <a:pt x="0" y="0"/>
                      </a:moveTo>
                      <a:lnTo>
                        <a:pt x="85" y="42"/>
                      </a:lnTo>
                      <a:lnTo>
                        <a:pt x="168" y="0"/>
                      </a:lnTo>
                    </a:path>
                  </a:pathLst>
                </a:custGeom>
                <a:noFill/>
                <a:ln w="11113">
                  <a:solidFill>
                    <a:srgbClr val="000000"/>
                  </a:solidFill>
                  <a:round/>
                  <a:headEnd/>
                  <a:tailEnd/>
                </a:ln>
              </p:spPr>
              <p:txBody>
                <a:bodyPr/>
                <a:lstStyle/>
                <a:p>
                  <a:endParaRPr lang="zh-CN" altLang="en-US"/>
                </a:p>
              </p:txBody>
            </p:sp>
            <p:sp>
              <p:nvSpPr>
                <p:cNvPr id="199" name="Freeform 400"/>
                <p:cNvSpPr>
                  <a:spLocks noChangeAspect="1"/>
                </p:cNvSpPr>
                <p:nvPr/>
              </p:nvSpPr>
              <p:spPr bwMode="auto">
                <a:xfrm>
                  <a:off x="1162" y="1874"/>
                  <a:ext cx="166" cy="29"/>
                </a:xfrm>
                <a:custGeom>
                  <a:avLst/>
                  <a:gdLst>
                    <a:gd name="T0" fmla="*/ 0 w 190"/>
                    <a:gd name="T1" fmla="*/ 1 h 50"/>
                    <a:gd name="T2" fmla="*/ 56 w 190"/>
                    <a:gd name="T3" fmla="*/ 6 h 50"/>
                    <a:gd name="T4" fmla="*/ 111 w 190"/>
                    <a:gd name="T5" fmla="*/ 0 h 50"/>
                    <a:gd name="T6" fmla="*/ 0 60000 65536"/>
                    <a:gd name="T7" fmla="*/ 0 60000 65536"/>
                    <a:gd name="T8" fmla="*/ 0 60000 65536"/>
                    <a:gd name="T9" fmla="*/ 0 w 190"/>
                    <a:gd name="T10" fmla="*/ 0 h 50"/>
                    <a:gd name="T11" fmla="*/ 190 w 190"/>
                    <a:gd name="T12" fmla="*/ 50 h 50"/>
                  </a:gdLst>
                  <a:ahLst/>
                  <a:cxnLst>
                    <a:cxn ang="T6">
                      <a:pos x="T0" y="T1"/>
                    </a:cxn>
                    <a:cxn ang="T7">
                      <a:pos x="T2" y="T3"/>
                    </a:cxn>
                    <a:cxn ang="T8">
                      <a:pos x="T4" y="T5"/>
                    </a:cxn>
                  </a:cxnLst>
                  <a:rect l="T9" t="T10" r="T11" b="T12"/>
                  <a:pathLst>
                    <a:path w="190" h="50">
                      <a:moveTo>
                        <a:pt x="0" y="2"/>
                      </a:moveTo>
                      <a:lnTo>
                        <a:pt x="96" y="50"/>
                      </a:lnTo>
                      <a:lnTo>
                        <a:pt x="190" y="0"/>
                      </a:lnTo>
                    </a:path>
                  </a:pathLst>
                </a:custGeom>
                <a:noFill/>
                <a:ln w="11113">
                  <a:solidFill>
                    <a:srgbClr val="000000"/>
                  </a:solidFill>
                  <a:round/>
                  <a:headEnd/>
                  <a:tailEnd/>
                </a:ln>
              </p:spPr>
              <p:txBody>
                <a:bodyPr/>
                <a:lstStyle/>
                <a:p>
                  <a:endParaRPr lang="zh-CN" altLang="en-US"/>
                </a:p>
              </p:txBody>
            </p:sp>
            <p:sp>
              <p:nvSpPr>
                <p:cNvPr id="200" name="Freeform 401"/>
                <p:cNvSpPr>
                  <a:spLocks noChangeAspect="1"/>
                </p:cNvSpPr>
                <p:nvPr/>
              </p:nvSpPr>
              <p:spPr bwMode="auto">
                <a:xfrm>
                  <a:off x="1150" y="1912"/>
                  <a:ext cx="190" cy="31"/>
                </a:xfrm>
                <a:custGeom>
                  <a:avLst/>
                  <a:gdLst>
                    <a:gd name="T0" fmla="*/ 0 w 218"/>
                    <a:gd name="T1" fmla="*/ 0 h 53"/>
                    <a:gd name="T2" fmla="*/ 64 w 218"/>
                    <a:gd name="T3" fmla="*/ 6 h 53"/>
                    <a:gd name="T4" fmla="*/ 126 w 218"/>
                    <a:gd name="T5" fmla="*/ 0 h 53"/>
                    <a:gd name="T6" fmla="*/ 0 60000 65536"/>
                    <a:gd name="T7" fmla="*/ 0 60000 65536"/>
                    <a:gd name="T8" fmla="*/ 0 60000 65536"/>
                    <a:gd name="T9" fmla="*/ 0 w 218"/>
                    <a:gd name="T10" fmla="*/ 0 h 53"/>
                    <a:gd name="T11" fmla="*/ 218 w 218"/>
                    <a:gd name="T12" fmla="*/ 53 h 53"/>
                  </a:gdLst>
                  <a:ahLst/>
                  <a:cxnLst>
                    <a:cxn ang="T6">
                      <a:pos x="T0" y="T1"/>
                    </a:cxn>
                    <a:cxn ang="T7">
                      <a:pos x="T2" y="T3"/>
                    </a:cxn>
                    <a:cxn ang="T8">
                      <a:pos x="T4" y="T5"/>
                    </a:cxn>
                  </a:cxnLst>
                  <a:rect l="T9" t="T10" r="T11" b="T12"/>
                  <a:pathLst>
                    <a:path w="218" h="53">
                      <a:moveTo>
                        <a:pt x="0" y="0"/>
                      </a:moveTo>
                      <a:lnTo>
                        <a:pt x="110" y="53"/>
                      </a:lnTo>
                      <a:lnTo>
                        <a:pt x="218" y="0"/>
                      </a:lnTo>
                    </a:path>
                  </a:pathLst>
                </a:custGeom>
                <a:noFill/>
                <a:ln w="11113">
                  <a:solidFill>
                    <a:srgbClr val="000000"/>
                  </a:solidFill>
                  <a:round/>
                  <a:headEnd/>
                  <a:tailEnd/>
                </a:ln>
              </p:spPr>
              <p:txBody>
                <a:bodyPr/>
                <a:lstStyle/>
                <a:p>
                  <a:endParaRPr lang="zh-CN" altLang="en-US"/>
                </a:p>
              </p:txBody>
            </p:sp>
            <p:sp>
              <p:nvSpPr>
                <p:cNvPr id="201" name="Freeform 402"/>
                <p:cNvSpPr>
                  <a:spLocks noChangeAspect="1"/>
                </p:cNvSpPr>
                <p:nvPr/>
              </p:nvSpPr>
              <p:spPr bwMode="auto">
                <a:xfrm>
                  <a:off x="1140" y="1950"/>
                  <a:ext cx="211" cy="36"/>
                </a:xfrm>
                <a:custGeom>
                  <a:avLst/>
                  <a:gdLst>
                    <a:gd name="T0" fmla="*/ 0 w 240"/>
                    <a:gd name="T1" fmla="*/ 0 h 61"/>
                    <a:gd name="T2" fmla="*/ 72 w 240"/>
                    <a:gd name="T3" fmla="*/ 7 h 61"/>
                    <a:gd name="T4" fmla="*/ 144 w 240"/>
                    <a:gd name="T5" fmla="*/ 1 h 61"/>
                    <a:gd name="T6" fmla="*/ 0 60000 65536"/>
                    <a:gd name="T7" fmla="*/ 0 60000 65536"/>
                    <a:gd name="T8" fmla="*/ 0 60000 65536"/>
                    <a:gd name="T9" fmla="*/ 0 w 240"/>
                    <a:gd name="T10" fmla="*/ 0 h 61"/>
                    <a:gd name="T11" fmla="*/ 240 w 240"/>
                    <a:gd name="T12" fmla="*/ 61 h 61"/>
                  </a:gdLst>
                  <a:ahLst/>
                  <a:cxnLst>
                    <a:cxn ang="T6">
                      <a:pos x="T0" y="T1"/>
                    </a:cxn>
                    <a:cxn ang="T7">
                      <a:pos x="T2" y="T3"/>
                    </a:cxn>
                    <a:cxn ang="T8">
                      <a:pos x="T4" y="T5"/>
                    </a:cxn>
                  </a:cxnLst>
                  <a:rect l="T9" t="T10" r="T11" b="T12"/>
                  <a:pathLst>
                    <a:path w="240" h="61">
                      <a:moveTo>
                        <a:pt x="0" y="0"/>
                      </a:moveTo>
                      <a:lnTo>
                        <a:pt x="121" y="61"/>
                      </a:lnTo>
                      <a:lnTo>
                        <a:pt x="240" y="2"/>
                      </a:lnTo>
                    </a:path>
                  </a:pathLst>
                </a:custGeom>
                <a:noFill/>
                <a:ln w="11113">
                  <a:solidFill>
                    <a:srgbClr val="000000"/>
                  </a:solidFill>
                  <a:round/>
                  <a:headEnd/>
                  <a:tailEnd/>
                </a:ln>
              </p:spPr>
              <p:txBody>
                <a:bodyPr/>
                <a:lstStyle/>
                <a:p>
                  <a:endParaRPr lang="zh-CN" altLang="en-US"/>
                </a:p>
              </p:txBody>
            </p:sp>
            <p:sp>
              <p:nvSpPr>
                <p:cNvPr id="202" name="Freeform 403"/>
                <p:cNvSpPr>
                  <a:spLocks noChangeAspect="1"/>
                </p:cNvSpPr>
                <p:nvPr/>
              </p:nvSpPr>
              <p:spPr bwMode="auto">
                <a:xfrm>
                  <a:off x="1131" y="1989"/>
                  <a:ext cx="228" cy="38"/>
                </a:xfrm>
                <a:custGeom>
                  <a:avLst/>
                  <a:gdLst>
                    <a:gd name="T0" fmla="*/ 0 w 264"/>
                    <a:gd name="T1" fmla="*/ 1 h 67"/>
                    <a:gd name="T2" fmla="*/ 73 w 264"/>
                    <a:gd name="T3" fmla="*/ 7 h 67"/>
                    <a:gd name="T4" fmla="*/ 147 w 264"/>
                    <a:gd name="T5" fmla="*/ 0 h 67"/>
                    <a:gd name="T6" fmla="*/ 0 60000 65536"/>
                    <a:gd name="T7" fmla="*/ 0 60000 65536"/>
                    <a:gd name="T8" fmla="*/ 0 60000 65536"/>
                    <a:gd name="T9" fmla="*/ 0 w 264"/>
                    <a:gd name="T10" fmla="*/ 0 h 67"/>
                    <a:gd name="T11" fmla="*/ 264 w 264"/>
                    <a:gd name="T12" fmla="*/ 67 h 67"/>
                  </a:gdLst>
                  <a:ahLst/>
                  <a:cxnLst>
                    <a:cxn ang="T6">
                      <a:pos x="T0" y="T1"/>
                    </a:cxn>
                    <a:cxn ang="T7">
                      <a:pos x="T2" y="T3"/>
                    </a:cxn>
                    <a:cxn ang="T8">
                      <a:pos x="T4" y="T5"/>
                    </a:cxn>
                  </a:cxnLst>
                  <a:rect l="T9" t="T10" r="T11" b="T12"/>
                  <a:pathLst>
                    <a:path w="264" h="67">
                      <a:moveTo>
                        <a:pt x="0" y="2"/>
                      </a:moveTo>
                      <a:lnTo>
                        <a:pt x="133" y="67"/>
                      </a:lnTo>
                      <a:lnTo>
                        <a:pt x="264" y="0"/>
                      </a:lnTo>
                    </a:path>
                  </a:pathLst>
                </a:custGeom>
                <a:noFill/>
                <a:ln w="11113">
                  <a:solidFill>
                    <a:srgbClr val="000000"/>
                  </a:solidFill>
                  <a:round/>
                  <a:headEnd/>
                  <a:tailEnd/>
                </a:ln>
              </p:spPr>
              <p:txBody>
                <a:bodyPr/>
                <a:lstStyle/>
                <a:p>
                  <a:endParaRPr lang="zh-CN" altLang="en-US"/>
                </a:p>
              </p:txBody>
            </p:sp>
            <p:sp>
              <p:nvSpPr>
                <p:cNvPr id="203" name="Freeform 404"/>
                <p:cNvSpPr>
                  <a:spLocks noChangeAspect="1"/>
                </p:cNvSpPr>
                <p:nvPr/>
              </p:nvSpPr>
              <p:spPr bwMode="auto">
                <a:xfrm>
                  <a:off x="1120" y="1547"/>
                  <a:ext cx="95" cy="22"/>
                </a:xfrm>
                <a:custGeom>
                  <a:avLst/>
                  <a:gdLst>
                    <a:gd name="T0" fmla="*/ 67 w 107"/>
                    <a:gd name="T1" fmla="*/ 5 h 36"/>
                    <a:gd name="T2" fmla="*/ 21 w 107"/>
                    <a:gd name="T3" fmla="*/ 4 h 36"/>
                    <a:gd name="T4" fmla="*/ 45 w 107"/>
                    <a:gd name="T5" fmla="*/ 1 h 36"/>
                    <a:gd name="T6" fmla="*/ 0 w 107"/>
                    <a:gd name="T7" fmla="*/ 0 h 36"/>
                    <a:gd name="T8" fmla="*/ 0 60000 65536"/>
                    <a:gd name="T9" fmla="*/ 0 60000 65536"/>
                    <a:gd name="T10" fmla="*/ 0 60000 65536"/>
                    <a:gd name="T11" fmla="*/ 0 60000 65536"/>
                    <a:gd name="T12" fmla="*/ 0 w 107"/>
                    <a:gd name="T13" fmla="*/ 0 h 36"/>
                    <a:gd name="T14" fmla="*/ 107 w 107"/>
                    <a:gd name="T15" fmla="*/ 36 h 36"/>
                  </a:gdLst>
                  <a:ahLst/>
                  <a:cxnLst>
                    <a:cxn ang="T8">
                      <a:pos x="T0" y="T1"/>
                    </a:cxn>
                    <a:cxn ang="T9">
                      <a:pos x="T2" y="T3"/>
                    </a:cxn>
                    <a:cxn ang="T10">
                      <a:pos x="T4" y="T5"/>
                    </a:cxn>
                    <a:cxn ang="T11">
                      <a:pos x="T6" y="T7"/>
                    </a:cxn>
                  </a:cxnLst>
                  <a:rect l="T12" t="T13" r="T14" b="T15"/>
                  <a:pathLst>
                    <a:path w="107" h="36">
                      <a:moveTo>
                        <a:pt x="107" y="36"/>
                      </a:moveTo>
                      <a:lnTo>
                        <a:pt x="34" y="30"/>
                      </a:lnTo>
                      <a:lnTo>
                        <a:pt x="73" y="5"/>
                      </a:lnTo>
                      <a:lnTo>
                        <a:pt x="0" y="0"/>
                      </a:lnTo>
                    </a:path>
                  </a:pathLst>
                </a:custGeom>
                <a:noFill/>
                <a:ln w="4763">
                  <a:solidFill>
                    <a:srgbClr val="000000"/>
                  </a:solidFill>
                  <a:round/>
                  <a:headEnd/>
                  <a:tailEnd/>
                </a:ln>
              </p:spPr>
              <p:txBody>
                <a:bodyPr/>
                <a:lstStyle/>
                <a:p>
                  <a:endParaRPr lang="zh-CN" altLang="en-US"/>
                </a:p>
              </p:txBody>
            </p:sp>
            <p:sp>
              <p:nvSpPr>
                <p:cNvPr id="204" name="Freeform 405"/>
                <p:cNvSpPr>
                  <a:spLocks noChangeAspect="1"/>
                </p:cNvSpPr>
                <p:nvPr/>
              </p:nvSpPr>
              <p:spPr bwMode="auto">
                <a:xfrm>
                  <a:off x="1262" y="1545"/>
                  <a:ext cx="110" cy="25"/>
                </a:xfrm>
                <a:custGeom>
                  <a:avLst/>
                  <a:gdLst>
                    <a:gd name="T0" fmla="*/ 71 w 127"/>
                    <a:gd name="T1" fmla="*/ 1 h 44"/>
                    <a:gd name="T2" fmla="*/ 29 w 127"/>
                    <a:gd name="T3" fmla="*/ 5 h 44"/>
                    <a:gd name="T4" fmla="*/ 42 w 127"/>
                    <a:gd name="T5" fmla="*/ 0 h 44"/>
                    <a:gd name="T6" fmla="*/ 0 w 127"/>
                    <a:gd name="T7" fmla="*/ 4 h 44"/>
                    <a:gd name="T8" fmla="*/ 0 60000 65536"/>
                    <a:gd name="T9" fmla="*/ 0 60000 65536"/>
                    <a:gd name="T10" fmla="*/ 0 60000 65536"/>
                    <a:gd name="T11" fmla="*/ 0 60000 65536"/>
                    <a:gd name="T12" fmla="*/ 0 w 127"/>
                    <a:gd name="T13" fmla="*/ 0 h 44"/>
                    <a:gd name="T14" fmla="*/ 127 w 127"/>
                    <a:gd name="T15" fmla="*/ 44 h 44"/>
                  </a:gdLst>
                  <a:ahLst/>
                  <a:cxnLst>
                    <a:cxn ang="T8">
                      <a:pos x="T0" y="T1"/>
                    </a:cxn>
                    <a:cxn ang="T9">
                      <a:pos x="T2" y="T3"/>
                    </a:cxn>
                    <a:cxn ang="T10">
                      <a:pos x="T4" y="T5"/>
                    </a:cxn>
                    <a:cxn ang="T11">
                      <a:pos x="T6" y="T7"/>
                    </a:cxn>
                  </a:cxnLst>
                  <a:rect l="T12" t="T13" r="T14" b="T15"/>
                  <a:pathLst>
                    <a:path w="127" h="44">
                      <a:moveTo>
                        <a:pt x="127" y="4"/>
                      </a:moveTo>
                      <a:lnTo>
                        <a:pt x="52" y="44"/>
                      </a:lnTo>
                      <a:lnTo>
                        <a:pt x="75" y="0"/>
                      </a:lnTo>
                      <a:lnTo>
                        <a:pt x="0" y="40"/>
                      </a:lnTo>
                    </a:path>
                  </a:pathLst>
                </a:custGeom>
                <a:noFill/>
                <a:ln w="4763">
                  <a:solidFill>
                    <a:srgbClr val="000000"/>
                  </a:solidFill>
                  <a:round/>
                  <a:headEnd/>
                  <a:tailEnd/>
                </a:ln>
              </p:spPr>
              <p:txBody>
                <a:bodyPr/>
                <a:lstStyle/>
                <a:p>
                  <a:endParaRPr lang="zh-CN" altLang="en-US"/>
                </a:p>
              </p:txBody>
            </p:sp>
            <p:sp>
              <p:nvSpPr>
                <p:cNvPr id="205" name="Freeform 406"/>
                <p:cNvSpPr>
                  <a:spLocks noChangeAspect="1"/>
                </p:cNvSpPr>
                <p:nvPr/>
              </p:nvSpPr>
              <p:spPr bwMode="auto">
                <a:xfrm>
                  <a:off x="1229" y="1474"/>
                  <a:ext cx="33" cy="83"/>
                </a:xfrm>
                <a:custGeom>
                  <a:avLst/>
                  <a:gdLst>
                    <a:gd name="T0" fmla="*/ 14 w 36"/>
                    <a:gd name="T1" fmla="*/ 16 h 144"/>
                    <a:gd name="T2" fmla="*/ 0 w 36"/>
                    <a:gd name="T3" fmla="*/ 6 h 144"/>
                    <a:gd name="T4" fmla="*/ 25 w 36"/>
                    <a:gd name="T5" fmla="*/ 10 h 144"/>
                    <a:gd name="T6" fmla="*/ 14 w 36"/>
                    <a:gd name="T7" fmla="*/ 0 h 144"/>
                    <a:gd name="T8" fmla="*/ 0 60000 65536"/>
                    <a:gd name="T9" fmla="*/ 0 60000 65536"/>
                    <a:gd name="T10" fmla="*/ 0 60000 65536"/>
                    <a:gd name="T11" fmla="*/ 0 60000 65536"/>
                    <a:gd name="T12" fmla="*/ 0 w 36"/>
                    <a:gd name="T13" fmla="*/ 0 h 144"/>
                    <a:gd name="T14" fmla="*/ 36 w 36"/>
                    <a:gd name="T15" fmla="*/ 144 h 144"/>
                  </a:gdLst>
                  <a:ahLst/>
                  <a:cxnLst>
                    <a:cxn ang="T8">
                      <a:pos x="T0" y="T1"/>
                    </a:cxn>
                    <a:cxn ang="T9">
                      <a:pos x="T2" y="T3"/>
                    </a:cxn>
                    <a:cxn ang="T10">
                      <a:pos x="T4" y="T5"/>
                    </a:cxn>
                    <a:cxn ang="T11">
                      <a:pos x="T6" y="T7"/>
                    </a:cxn>
                  </a:cxnLst>
                  <a:rect l="T12" t="T13" r="T14" b="T15"/>
                  <a:pathLst>
                    <a:path w="36" h="144">
                      <a:moveTo>
                        <a:pt x="19" y="144"/>
                      </a:moveTo>
                      <a:lnTo>
                        <a:pt x="0" y="54"/>
                      </a:lnTo>
                      <a:lnTo>
                        <a:pt x="36" y="90"/>
                      </a:lnTo>
                      <a:lnTo>
                        <a:pt x="19" y="0"/>
                      </a:lnTo>
                    </a:path>
                  </a:pathLst>
                </a:custGeom>
                <a:noFill/>
                <a:ln w="4763">
                  <a:solidFill>
                    <a:srgbClr val="000000"/>
                  </a:solidFill>
                  <a:round/>
                  <a:headEnd/>
                  <a:tailEnd/>
                </a:ln>
              </p:spPr>
              <p:txBody>
                <a:bodyPr/>
                <a:lstStyle/>
                <a:p>
                  <a:endParaRPr lang="zh-CN" altLang="en-US"/>
                </a:p>
              </p:txBody>
            </p:sp>
          </p:grpSp>
          <p:sp>
            <p:nvSpPr>
              <p:cNvPr id="160" name="Freeform 407"/>
              <p:cNvSpPr>
                <a:spLocks noChangeAspect="1"/>
              </p:cNvSpPr>
              <p:nvPr/>
            </p:nvSpPr>
            <p:spPr bwMode="auto">
              <a:xfrm rot="-630702">
                <a:off x="3000" y="2308"/>
                <a:ext cx="219" cy="87"/>
              </a:xfrm>
              <a:custGeom>
                <a:avLst/>
                <a:gdLst>
                  <a:gd name="T0" fmla="*/ 0 w 2880"/>
                  <a:gd name="T1" fmla="*/ 0 h 2456"/>
                  <a:gd name="T2" fmla="*/ 0 w 2880"/>
                  <a:gd name="T3" fmla="*/ 0 h 2456"/>
                  <a:gd name="T4" fmla="*/ 0 w 2880"/>
                  <a:gd name="T5" fmla="*/ 0 h 2456"/>
                  <a:gd name="T6" fmla="*/ 0 w 2880"/>
                  <a:gd name="T7" fmla="*/ 0 h 2456"/>
                  <a:gd name="T8" fmla="*/ 0 w 2880"/>
                  <a:gd name="T9" fmla="*/ 0 h 2456"/>
                  <a:gd name="T10" fmla="*/ 0 w 2880"/>
                  <a:gd name="T11" fmla="*/ 0 h 2456"/>
                  <a:gd name="T12" fmla="*/ 0 w 2880"/>
                  <a:gd name="T13" fmla="*/ 0 h 2456"/>
                  <a:gd name="T14" fmla="*/ 0 w 2880"/>
                  <a:gd name="T15" fmla="*/ 0 h 2456"/>
                  <a:gd name="T16" fmla="*/ 0 w 2880"/>
                  <a:gd name="T17" fmla="*/ 0 h 2456"/>
                  <a:gd name="T18" fmla="*/ 0 w 2880"/>
                  <a:gd name="T19" fmla="*/ 0 h 2456"/>
                  <a:gd name="T20" fmla="*/ 0 w 2880"/>
                  <a:gd name="T21" fmla="*/ 0 h 24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80"/>
                  <a:gd name="T34" fmla="*/ 0 h 2456"/>
                  <a:gd name="T35" fmla="*/ 2880 w 2880"/>
                  <a:gd name="T36" fmla="*/ 2456 h 24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80" h="2456">
                    <a:moveTo>
                      <a:pt x="0" y="2456"/>
                    </a:moveTo>
                    <a:lnTo>
                      <a:pt x="1131" y="1218"/>
                    </a:lnTo>
                    <a:lnTo>
                      <a:pt x="1131" y="1532"/>
                    </a:lnTo>
                    <a:lnTo>
                      <a:pt x="1949" y="648"/>
                    </a:lnTo>
                    <a:lnTo>
                      <a:pt x="1949" y="923"/>
                    </a:lnTo>
                    <a:lnTo>
                      <a:pt x="2880" y="0"/>
                    </a:lnTo>
                    <a:lnTo>
                      <a:pt x="1832" y="1395"/>
                    </a:lnTo>
                    <a:lnTo>
                      <a:pt x="1832" y="1133"/>
                    </a:lnTo>
                    <a:lnTo>
                      <a:pt x="999" y="2024"/>
                    </a:lnTo>
                    <a:lnTo>
                      <a:pt x="999" y="1591"/>
                    </a:lnTo>
                    <a:lnTo>
                      <a:pt x="0" y="2456"/>
                    </a:lnTo>
                    <a:close/>
                  </a:path>
                </a:pathLst>
              </a:custGeom>
              <a:solidFill>
                <a:srgbClr val="0000FF"/>
              </a:solidFill>
              <a:ln w="9525">
                <a:noFill/>
                <a:round/>
                <a:headEnd/>
                <a:tailEnd/>
              </a:ln>
            </p:spPr>
            <p:txBody>
              <a:bodyPr/>
              <a:lstStyle/>
              <a:p>
                <a:endParaRPr lang="zh-CN" altLang="en-US"/>
              </a:p>
            </p:txBody>
          </p:sp>
          <p:grpSp>
            <p:nvGrpSpPr>
              <p:cNvPr id="161" name="Group 408"/>
              <p:cNvGrpSpPr>
                <a:grpSpLocks/>
              </p:cNvGrpSpPr>
              <p:nvPr/>
            </p:nvGrpSpPr>
            <p:grpSpPr bwMode="auto">
              <a:xfrm>
                <a:off x="3568" y="2302"/>
                <a:ext cx="176" cy="90"/>
                <a:chOff x="785" y="1251"/>
                <a:chExt cx="305" cy="176"/>
              </a:xfrm>
            </p:grpSpPr>
            <p:sp>
              <p:nvSpPr>
                <p:cNvPr id="166" name="Oval 409"/>
                <p:cNvSpPr>
                  <a:spLocks noChangeArrowheads="1"/>
                </p:cNvSpPr>
                <p:nvPr/>
              </p:nvSpPr>
              <p:spPr bwMode="auto">
                <a:xfrm>
                  <a:off x="786" y="1324"/>
                  <a:ext cx="304" cy="103"/>
                </a:xfrm>
                <a:prstGeom prst="ellipse">
                  <a:avLst/>
                </a:prstGeom>
                <a:solidFill>
                  <a:srgbClr val="0078AA"/>
                </a:solidFill>
                <a:ln w="3175">
                  <a:solidFill>
                    <a:srgbClr val="AAE6FF"/>
                  </a:solidFill>
                  <a:round/>
                  <a:headEnd/>
                  <a:tailEnd/>
                </a:ln>
              </p:spPr>
              <p:txBody>
                <a:bodyPr/>
                <a:lstStyle/>
                <a:p>
                  <a:endParaRPr lang="zh-CN" altLang="zh-CN"/>
                </a:p>
              </p:txBody>
            </p:sp>
            <p:sp>
              <p:nvSpPr>
                <p:cNvPr id="167" name="Rectangle 410"/>
                <p:cNvSpPr>
                  <a:spLocks noChangeArrowheads="1"/>
                </p:cNvSpPr>
                <p:nvPr/>
              </p:nvSpPr>
              <p:spPr bwMode="auto">
                <a:xfrm>
                  <a:off x="785" y="1303"/>
                  <a:ext cx="304" cy="74"/>
                </a:xfrm>
                <a:prstGeom prst="rect">
                  <a:avLst/>
                </a:prstGeom>
                <a:solidFill>
                  <a:srgbClr val="0078AA"/>
                </a:solidFill>
                <a:ln w="9525">
                  <a:noFill/>
                  <a:miter lim="800000"/>
                  <a:headEnd/>
                  <a:tailEnd/>
                </a:ln>
              </p:spPr>
              <p:txBody>
                <a:bodyPr/>
                <a:lstStyle/>
                <a:p>
                  <a:endParaRPr lang="zh-CN" altLang="zh-CN"/>
                </a:p>
              </p:txBody>
            </p:sp>
            <p:sp>
              <p:nvSpPr>
                <p:cNvPr id="168" name="Rectangle 411"/>
                <p:cNvSpPr>
                  <a:spLocks noChangeArrowheads="1"/>
                </p:cNvSpPr>
                <p:nvPr/>
              </p:nvSpPr>
              <p:spPr bwMode="auto">
                <a:xfrm>
                  <a:off x="785" y="1303"/>
                  <a:ext cx="304" cy="74"/>
                </a:xfrm>
                <a:prstGeom prst="rect">
                  <a:avLst/>
                </a:prstGeom>
                <a:solidFill>
                  <a:srgbClr val="0078AA"/>
                </a:solidFill>
                <a:ln w="9525">
                  <a:noFill/>
                  <a:miter lim="800000"/>
                  <a:headEnd/>
                  <a:tailEnd/>
                </a:ln>
              </p:spPr>
              <p:txBody>
                <a:bodyPr/>
                <a:lstStyle/>
                <a:p>
                  <a:endParaRPr lang="zh-CN" altLang="zh-CN"/>
                </a:p>
              </p:txBody>
            </p:sp>
            <p:sp>
              <p:nvSpPr>
                <p:cNvPr id="169" name="Oval 412"/>
                <p:cNvSpPr>
                  <a:spLocks noChangeArrowheads="1"/>
                </p:cNvSpPr>
                <p:nvPr/>
              </p:nvSpPr>
              <p:spPr bwMode="auto">
                <a:xfrm>
                  <a:off x="786" y="1251"/>
                  <a:ext cx="304" cy="103"/>
                </a:xfrm>
                <a:prstGeom prst="ellipse">
                  <a:avLst/>
                </a:prstGeom>
                <a:solidFill>
                  <a:srgbClr val="00B4FF"/>
                </a:solidFill>
                <a:ln w="3175">
                  <a:solidFill>
                    <a:srgbClr val="AAE6FF"/>
                  </a:solidFill>
                  <a:round/>
                  <a:headEnd/>
                  <a:tailEnd/>
                </a:ln>
              </p:spPr>
              <p:txBody>
                <a:bodyPr/>
                <a:lstStyle/>
                <a:p>
                  <a:endParaRPr lang="zh-CN" altLang="zh-CN"/>
                </a:p>
              </p:txBody>
            </p:sp>
            <p:grpSp>
              <p:nvGrpSpPr>
                <p:cNvPr id="170" name="Group 413"/>
                <p:cNvGrpSpPr>
                  <a:grpSpLocks/>
                </p:cNvGrpSpPr>
                <p:nvPr/>
              </p:nvGrpSpPr>
              <p:grpSpPr bwMode="auto">
                <a:xfrm>
                  <a:off x="831" y="1263"/>
                  <a:ext cx="212" cy="79"/>
                  <a:chOff x="831" y="1263"/>
                  <a:chExt cx="212" cy="79"/>
                </a:xfrm>
              </p:grpSpPr>
              <p:grpSp>
                <p:nvGrpSpPr>
                  <p:cNvPr id="173" name="Group 414"/>
                  <p:cNvGrpSpPr>
                    <a:grpSpLocks/>
                  </p:cNvGrpSpPr>
                  <p:nvPr/>
                </p:nvGrpSpPr>
                <p:grpSpPr bwMode="auto">
                  <a:xfrm>
                    <a:off x="831" y="1263"/>
                    <a:ext cx="210" cy="77"/>
                    <a:chOff x="831" y="1263"/>
                    <a:chExt cx="210" cy="77"/>
                  </a:xfrm>
                </p:grpSpPr>
                <p:sp>
                  <p:nvSpPr>
                    <p:cNvPr id="183" name="Freeform 415"/>
                    <p:cNvSpPr>
                      <a:spLocks/>
                    </p:cNvSpPr>
                    <p:nvPr/>
                  </p:nvSpPr>
                  <p:spPr bwMode="auto">
                    <a:xfrm>
                      <a:off x="941" y="1264"/>
                      <a:ext cx="100" cy="33"/>
                    </a:xfrm>
                    <a:custGeom>
                      <a:avLst/>
                      <a:gdLst>
                        <a:gd name="T0" fmla="*/ 0 w 201"/>
                        <a:gd name="T1" fmla="*/ 4 h 65"/>
                        <a:gd name="T2" fmla="*/ 2 w 201"/>
                        <a:gd name="T3" fmla="*/ 5 h 65"/>
                        <a:gd name="T4" fmla="*/ 9 w 201"/>
                        <a:gd name="T5" fmla="*/ 2 h 65"/>
                        <a:gd name="T6" fmla="*/ 12 w 201"/>
                        <a:gd name="T7" fmla="*/ 3 h 65"/>
                        <a:gd name="T8" fmla="*/ 10 w 201"/>
                        <a:gd name="T9" fmla="*/ 0 h 65"/>
                        <a:gd name="T10" fmla="*/ 3 w 201"/>
                        <a:gd name="T11" fmla="*/ 0 h 65"/>
                        <a:gd name="T12" fmla="*/ 6 w 201"/>
                        <a:gd name="T13" fmla="*/ 1 h 65"/>
                        <a:gd name="T14" fmla="*/ 0 w 201"/>
                        <a:gd name="T15" fmla="*/ 4 h 6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5"/>
                        <a:gd name="T26" fmla="*/ 201 w 20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5">
                          <a:moveTo>
                            <a:pt x="0" y="52"/>
                          </a:moveTo>
                          <a:lnTo>
                            <a:pt x="45" y="65"/>
                          </a:lnTo>
                          <a:lnTo>
                            <a:pt x="153" y="22"/>
                          </a:lnTo>
                          <a:lnTo>
                            <a:pt x="201" y="36"/>
                          </a:lnTo>
                          <a:lnTo>
                            <a:pt x="175" y="0"/>
                          </a:lnTo>
                          <a:lnTo>
                            <a:pt x="49" y="0"/>
                          </a:lnTo>
                          <a:lnTo>
                            <a:pt x="100" y="10"/>
                          </a:lnTo>
                          <a:lnTo>
                            <a:pt x="0" y="52"/>
                          </a:lnTo>
                          <a:close/>
                        </a:path>
                      </a:pathLst>
                    </a:custGeom>
                    <a:solidFill>
                      <a:srgbClr val="000000"/>
                    </a:solidFill>
                    <a:ln w="9525">
                      <a:noFill/>
                      <a:round/>
                      <a:headEnd/>
                      <a:tailEnd/>
                    </a:ln>
                  </p:spPr>
                  <p:txBody>
                    <a:bodyPr/>
                    <a:lstStyle/>
                    <a:p>
                      <a:endParaRPr lang="zh-CN" altLang="en-US"/>
                    </a:p>
                  </p:txBody>
                </p:sp>
                <p:sp>
                  <p:nvSpPr>
                    <p:cNvPr id="184" name="Freeform 416"/>
                    <p:cNvSpPr>
                      <a:spLocks/>
                    </p:cNvSpPr>
                    <p:nvPr/>
                  </p:nvSpPr>
                  <p:spPr bwMode="auto">
                    <a:xfrm>
                      <a:off x="941" y="1264"/>
                      <a:ext cx="100" cy="33"/>
                    </a:xfrm>
                    <a:custGeom>
                      <a:avLst/>
                      <a:gdLst>
                        <a:gd name="T0" fmla="*/ 0 w 201"/>
                        <a:gd name="T1" fmla="*/ 4 h 65"/>
                        <a:gd name="T2" fmla="*/ 2 w 201"/>
                        <a:gd name="T3" fmla="*/ 5 h 65"/>
                        <a:gd name="T4" fmla="*/ 9 w 201"/>
                        <a:gd name="T5" fmla="*/ 2 h 65"/>
                        <a:gd name="T6" fmla="*/ 12 w 201"/>
                        <a:gd name="T7" fmla="*/ 3 h 65"/>
                        <a:gd name="T8" fmla="*/ 10 w 201"/>
                        <a:gd name="T9" fmla="*/ 0 h 65"/>
                        <a:gd name="T10" fmla="*/ 3 w 201"/>
                        <a:gd name="T11" fmla="*/ 0 h 65"/>
                        <a:gd name="T12" fmla="*/ 6 w 201"/>
                        <a:gd name="T13" fmla="*/ 1 h 65"/>
                        <a:gd name="T14" fmla="*/ 0 w 201"/>
                        <a:gd name="T15" fmla="*/ 4 h 6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5"/>
                        <a:gd name="T26" fmla="*/ 201 w 20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5">
                          <a:moveTo>
                            <a:pt x="0" y="52"/>
                          </a:moveTo>
                          <a:lnTo>
                            <a:pt x="45" y="65"/>
                          </a:lnTo>
                          <a:lnTo>
                            <a:pt x="153" y="22"/>
                          </a:lnTo>
                          <a:lnTo>
                            <a:pt x="201" y="36"/>
                          </a:lnTo>
                          <a:lnTo>
                            <a:pt x="175" y="0"/>
                          </a:lnTo>
                          <a:lnTo>
                            <a:pt x="49" y="0"/>
                          </a:lnTo>
                          <a:lnTo>
                            <a:pt x="100" y="10"/>
                          </a:lnTo>
                          <a:lnTo>
                            <a:pt x="0" y="52"/>
                          </a:lnTo>
                          <a:close/>
                        </a:path>
                      </a:pathLst>
                    </a:custGeom>
                    <a:solidFill>
                      <a:srgbClr val="000000"/>
                    </a:solidFill>
                    <a:ln w="9525">
                      <a:noFill/>
                      <a:round/>
                      <a:headEnd/>
                      <a:tailEnd/>
                    </a:ln>
                  </p:spPr>
                  <p:txBody>
                    <a:bodyPr/>
                    <a:lstStyle/>
                    <a:p>
                      <a:endParaRPr lang="zh-CN" altLang="en-US"/>
                    </a:p>
                  </p:txBody>
                </p:sp>
                <p:sp>
                  <p:nvSpPr>
                    <p:cNvPr id="185" name="Freeform 417"/>
                    <p:cNvSpPr>
                      <a:spLocks/>
                    </p:cNvSpPr>
                    <p:nvPr/>
                  </p:nvSpPr>
                  <p:spPr bwMode="auto">
                    <a:xfrm>
                      <a:off x="831" y="1303"/>
                      <a:ext cx="101" cy="35"/>
                    </a:xfrm>
                    <a:custGeom>
                      <a:avLst/>
                      <a:gdLst>
                        <a:gd name="T0" fmla="*/ 13 w 201"/>
                        <a:gd name="T1" fmla="*/ 1 h 68"/>
                        <a:gd name="T2" fmla="*/ 10 w 201"/>
                        <a:gd name="T3" fmla="*/ 0 h 68"/>
                        <a:gd name="T4" fmla="*/ 4 w 201"/>
                        <a:gd name="T5" fmla="*/ 3 h 68"/>
                        <a:gd name="T6" fmla="*/ 0 w 201"/>
                        <a:gd name="T7" fmla="*/ 2 h 68"/>
                        <a:gd name="T8" fmla="*/ 2 w 201"/>
                        <a:gd name="T9" fmla="*/ 5 h 68"/>
                        <a:gd name="T10" fmla="*/ 10 w 201"/>
                        <a:gd name="T11" fmla="*/ 5 h 68"/>
                        <a:gd name="T12" fmla="*/ 7 w 201"/>
                        <a:gd name="T13" fmla="*/ 4 h 68"/>
                        <a:gd name="T14" fmla="*/ 13 w 201"/>
                        <a:gd name="T15" fmla="*/ 1 h 68"/>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8"/>
                        <a:gd name="T26" fmla="*/ 201 w 201"/>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8">
                          <a:moveTo>
                            <a:pt x="201" y="13"/>
                          </a:moveTo>
                          <a:lnTo>
                            <a:pt x="157" y="0"/>
                          </a:lnTo>
                          <a:lnTo>
                            <a:pt x="52" y="42"/>
                          </a:lnTo>
                          <a:lnTo>
                            <a:pt x="0" y="29"/>
                          </a:lnTo>
                          <a:lnTo>
                            <a:pt x="26" y="68"/>
                          </a:lnTo>
                          <a:lnTo>
                            <a:pt x="157" y="68"/>
                          </a:lnTo>
                          <a:lnTo>
                            <a:pt x="101" y="54"/>
                          </a:lnTo>
                          <a:lnTo>
                            <a:pt x="201" y="13"/>
                          </a:lnTo>
                          <a:close/>
                        </a:path>
                      </a:pathLst>
                    </a:custGeom>
                    <a:solidFill>
                      <a:srgbClr val="000000"/>
                    </a:solidFill>
                    <a:ln w="9525">
                      <a:noFill/>
                      <a:round/>
                      <a:headEnd/>
                      <a:tailEnd/>
                    </a:ln>
                  </p:spPr>
                  <p:txBody>
                    <a:bodyPr/>
                    <a:lstStyle/>
                    <a:p>
                      <a:endParaRPr lang="zh-CN" altLang="en-US"/>
                    </a:p>
                  </p:txBody>
                </p:sp>
                <p:sp>
                  <p:nvSpPr>
                    <p:cNvPr id="186" name="Freeform 418"/>
                    <p:cNvSpPr>
                      <a:spLocks/>
                    </p:cNvSpPr>
                    <p:nvPr/>
                  </p:nvSpPr>
                  <p:spPr bwMode="auto">
                    <a:xfrm>
                      <a:off x="831" y="1303"/>
                      <a:ext cx="101" cy="35"/>
                    </a:xfrm>
                    <a:custGeom>
                      <a:avLst/>
                      <a:gdLst>
                        <a:gd name="T0" fmla="*/ 13 w 201"/>
                        <a:gd name="T1" fmla="*/ 1 h 68"/>
                        <a:gd name="T2" fmla="*/ 10 w 201"/>
                        <a:gd name="T3" fmla="*/ 0 h 68"/>
                        <a:gd name="T4" fmla="*/ 4 w 201"/>
                        <a:gd name="T5" fmla="*/ 3 h 68"/>
                        <a:gd name="T6" fmla="*/ 0 w 201"/>
                        <a:gd name="T7" fmla="*/ 2 h 68"/>
                        <a:gd name="T8" fmla="*/ 2 w 201"/>
                        <a:gd name="T9" fmla="*/ 5 h 68"/>
                        <a:gd name="T10" fmla="*/ 10 w 201"/>
                        <a:gd name="T11" fmla="*/ 5 h 68"/>
                        <a:gd name="T12" fmla="*/ 7 w 201"/>
                        <a:gd name="T13" fmla="*/ 4 h 68"/>
                        <a:gd name="T14" fmla="*/ 13 w 201"/>
                        <a:gd name="T15" fmla="*/ 1 h 68"/>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68"/>
                        <a:gd name="T26" fmla="*/ 201 w 201"/>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68">
                          <a:moveTo>
                            <a:pt x="201" y="13"/>
                          </a:moveTo>
                          <a:lnTo>
                            <a:pt x="157" y="0"/>
                          </a:lnTo>
                          <a:lnTo>
                            <a:pt x="52" y="42"/>
                          </a:lnTo>
                          <a:lnTo>
                            <a:pt x="0" y="29"/>
                          </a:lnTo>
                          <a:lnTo>
                            <a:pt x="26" y="68"/>
                          </a:lnTo>
                          <a:lnTo>
                            <a:pt x="157" y="68"/>
                          </a:lnTo>
                          <a:lnTo>
                            <a:pt x="101" y="54"/>
                          </a:lnTo>
                          <a:lnTo>
                            <a:pt x="201" y="13"/>
                          </a:lnTo>
                          <a:close/>
                        </a:path>
                      </a:pathLst>
                    </a:custGeom>
                    <a:solidFill>
                      <a:srgbClr val="000000"/>
                    </a:solidFill>
                    <a:ln w="9525">
                      <a:noFill/>
                      <a:round/>
                      <a:headEnd/>
                      <a:tailEnd/>
                    </a:ln>
                  </p:spPr>
                  <p:txBody>
                    <a:bodyPr/>
                    <a:lstStyle/>
                    <a:p>
                      <a:endParaRPr lang="zh-CN" altLang="en-US"/>
                    </a:p>
                  </p:txBody>
                </p:sp>
                <p:sp>
                  <p:nvSpPr>
                    <p:cNvPr id="187" name="Freeform 419"/>
                    <p:cNvSpPr>
                      <a:spLocks/>
                    </p:cNvSpPr>
                    <p:nvPr/>
                  </p:nvSpPr>
                  <p:spPr bwMode="auto">
                    <a:xfrm>
                      <a:off x="837" y="1263"/>
                      <a:ext cx="100" cy="32"/>
                    </a:xfrm>
                    <a:custGeom>
                      <a:avLst/>
                      <a:gdLst>
                        <a:gd name="T0" fmla="*/ 0 w 200"/>
                        <a:gd name="T1" fmla="*/ 0 h 66"/>
                        <a:gd name="T2" fmla="*/ 3 w 200"/>
                        <a:gd name="T3" fmla="*/ 0 h 66"/>
                        <a:gd name="T4" fmla="*/ 10 w 200"/>
                        <a:gd name="T5" fmla="*/ 2 h 66"/>
                        <a:gd name="T6" fmla="*/ 13 w 200"/>
                        <a:gd name="T7" fmla="*/ 1 h 66"/>
                        <a:gd name="T8" fmla="*/ 11 w 200"/>
                        <a:gd name="T9" fmla="*/ 4 h 66"/>
                        <a:gd name="T10" fmla="*/ 3 w 200"/>
                        <a:gd name="T11" fmla="*/ 4 h 66"/>
                        <a:gd name="T12" fmla="*/ 6 w 200"/>
                        <a:gd name="T13" fmla="*/ 3 h 66"/>
                        <a:gd name="T14" fmla="*/ 0 w 200"/>
                        <a:gd name="T15" fmla="*/ 0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0" y="14"/>
                          </a:moveTo>
                          <a:lnTo>
                            <a:pt x="44" y="0"/>
                          </a:lnTo>
                          <a:lnTo>
                            <a:pt x="152" y="40"/>
                          </a:lnTo>
                          <a:lnTo>
                            <a:pt x="200" y="30"/>
                          </a:lnTo>
                          <a:lnTo>
                            <a:pt x="174" y="66"/>
                          </a:lnTo>
                          <a:lnTo>
                            <a:pt x="47" y="66"/>
                          </a:lnTo>
                          <a:lnTo>
                            <a:pt x="100" y="56"/>
                          </a:lnTo>
                          <a:lnTo>
                            <a:pt x="0" y="14"/>
                          </a:lnTo>
                          <a:close/>
                        </a:path>
                      </a:pathLst>
                    </a:custGeom>
                    <a:solidFill>
                      <a:srgbClr val="000000"/>
                    </a:solidFill>
                    <a:ln w="9525">
                      <a:noFill/>
                      <a:round/>
                      <a:headEnd/>
                      <a:tailEnd/>
                    </a:ln>
                  </p:spPr>
                  <p:txBody>
                    <a:bodyPr/>
                    <a:lstStyle/>
                    <a:p>
                      <a:endParaRPr lang="zh-CN" altLang="en-US"/>
                    </a:p>
                  </p:txBody>
                </p:sp>
                <p:sp>
                  <p:nvSpPr>
                    <p:cNvPr id="188" name="Freeform 420"/>
                    <p:cNvSpPr>
                      <a:spLocks/>
                    </p:cNvSpPr>
                    <p:nvPr/>
                  </p:nvSpPr>
                  <p:spPr bwMode="auto">
                    <a:xfrm>
                      <a:off x="837" y="1263"/>
                      <a:ext cx="100" cy="32"/>
                    </a:xfrm>
                    <a:custGeom>
                      <a:avLst/>
                      <a:gdLst>
                        <a:gd name="T0" fmla="*/ 0 w 200"/>
                        <a:gd name="T1" fmla="*/ 0 h 66"/>
                        <a:gd name="T2" fmla="*/ 3 w 200"/>
                        <a:gd name="T3" fmla="*/ 0 h 66"/>
                        <a:gd name="T4" fmla="*/ 10 w 200"/>
                        <a:gd name="T5" fmla="*/ 2 h 66"/>
                        <a:gd name="T6" fmla="*/ 13 w 200"/>
                        <a:gd name="T7" fmla="*/ 1 h 66"/>
                        <a:gd name="T8" fmla="*/ 11 w 200"/>
                        <a:gd name="T9" fmla="*/ 4 h 66"/>
                        <a:gd name="T10" fmla="*/ 3 w 200"/>
                        <a:gd name="T11" fmla="*/ 4 h 66"/>
                        <a:gd name="T12" fmla="*/ 6 w 200"/>
                        <a:gd name="T13" fmla="*/ 3 h 66"/>
                        <a:gd name="T14" fmla="*/ 0 w 200"/>
                        <a:gd name="T15" fmla="*/ 0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0" y="14"/>
                          </a:moveTo>
                          <a:lnTo>
                            <a:pt x="44" y="0"/>
                          </a:lnTo>
                          <a:lnTo>
                            <a:pt x="152" y="40"/>
                          </a:lnTo>
                          <a:lnTo>
                            <a:pt x="200" y="30"/>
                          </a:lnTo>
                          <a:lnTo>
                            <a:pt x="174" y="66"/>
                          </a:lnTo>
                          <a:lnTo>
                            <a:pt x="47" y="66"/>
                          </a:lnTo>
                          <a:lnTo>
                            <a:pt x="100" y="56"/>
                          </a:lnTo>
                          <a:lnTo>
                            <a:pt x="0" y="14"/>
                          </a:lnTo>
                          <a:close/>
                        </a:path>
                      </a:pathLst>
                    </a:custGeom>
                    <a:solidFill>
                      <a:srgbClr val="000000"/>
                    </a:solidFill>
                    <a:ln w="9525">
                      <a:noFill/>
                      <a:round/>
                      <a:headEnd/>
                      <a:tailEnd/>
                    </a:ln>
                  </p:spPr>
                  <p:txBody>
                    <a:bodyPr/>
                    <a:lstStyle/>
                    <a:p>
                      <a:endParaRPr lang="zh-CN" altLang="en-US"/>
                    </a:p>
                  </p:txBody>
                </p:sp>
                <p:sp>
                  <p:nvSpPr>
                    <p:cNvPr id="189" name="Freeform 421"/>
                    <p:cNvSpPr>
                      <a:spLocks/>
                    </p:cNvSpPr>
                    <p:nvPr/>
                  </p:nvSpPr>
                  <p:spPr bwMode="auto">
                    <a:xfrm>
                      <a:off x="937" y="1307"/>
                      <a:ext cx="100" cy="33"/>
                    </a:xfrm>
                    <a:custGeom>
                      <a:avLst/>
                      <a:gdLst>
                        <a:gd name="T0" fmla="*/ 13 w 200"/>
                        <a:gd name="T1" fmla="*/ 3 h 67"/>
                        <a:gd name="T2" fmla="*/ 10 w 200"/>
                        <a:gd name="T3" fmla="*/ 4 h 67"/>
                        <a:gd name="T4" fmla="*/ 3 w 200"/>
                        <a:gd name="T5" fmla="*/ 1 h 67"/>
                        <a:gd name="T6" fmla="*/ 0 w 200"/>
                        <a:gd name="T7" fmla="*/ 2 h 67"/>
                        <a:gd name="T8" fmla="*/ 2 w 200"/>
                        <a:gd name="T9" fmla="*/ 0 h 67"/>
                        <a:gd name="T10" fmla="*/ 10 w 200"/>
                        <a:gd name="T11" fmla="*/ 0 h 67"/>
                        <a:gd name="T12" fmla="*/ 6 w 200"/>
                        <a:gd name="T13" fmla="*/ 0 h 67"/>
                        <a:gd name="T14" fmla="*/ 13 w 200"/>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7"/>
                        <a:gd name="T26" fmla="*/ 200 w 20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7">
                          <a:moveTo>
                            <a:pt x="200" y="52"/>
                          </a:moveTo>
                          <a:lnTo>
                            <a:pt x="157" y="67"/>
                          </a:lnTo>
                          <a:lnTo>
                            <a:pt x="52" y="23"/>
                          </a:lnTo>
                          <a:lnTo>
                            <a:pt x="0" y="36"/>
                          </a:lnTo>
                          <a:lnTo>
                            <a:pt x="26" y="0"/>
                          </a:lnTo>
                          <a:lnTo>
                            <a:pt x="157" y="0"/>
                          </a:lnTo>
                          <a:lnTo>
                            <a:pt x="101" y="12"/>
                          </a:lnTo>
                          <a:lnTo>
                            <a:pt x="200" y="52"/>
                          </a:lnTo>
                          <a:close/>
                        </a:path>
                      </a:pathLst>
                    </a:custGeom>
                    <a:solidFill>
                      <a:srgbClr val="000000"/>
                    </a:solidFill>
                    <a:ln w="9525">
                      <a:noFill/>
                      <a:round/>
                      <a:headEnd/>
                      <a:tailEnd/>
                    </a:ln>
                  </p:spPr>
                  <p:txBody>
                    <a:bodyPr/>
                    <a:lstStyle/>
                    <a:p>
                      <a:endParaRPr lang="zh-CN" altLang="en-US"/>
                    </a:p>
                  </p:txBody>
                </p:sp>
                <p:sp>
                  <p:nvSpPr>
                    <p:cNvPr id="190" name="Freeform 422"/>
                    <p:cNvSpPr>
                      <a:spLocks/>
                    </p:cNvSpPr>
                    <p:nvPr/>
                  </p:nvSpPr>
                  <p:spPr bwMode="auto">
                    <a:xfrm>
                      <a:off x="937" y="1307"/>
                      <a:ext cx="100" cy="33"/>
                    </a:xfrm>
                    <a:custGeom>
                      <a:avLst/>
                      <a:gdLst>
                        <a:gd name="T0" fmla="*/ 13 w 200"/>
                        <a:gd name="T1" fmla="*/ 3 h 67"/>
                        <a:gd name="T2" fmla="*/ 10 w 200"/>
                        <a:gd name="T3" fmla="*/ 4 h 67"/>
                        <a:gd name="T4" fmla="*/ 3 w 200"/>
                        <a:gd name="T5" fmla="*/ 1 h 67"/>
                        <a:gd name="T6" fmla="*/ 0 w 200"/>
                        <a:gd name="T7" fmla="*/ 2 h 67"/>
                        <a:gd name="T8" fmla="*/ 2 w 200"/>
                        <a:gd name="T9" fmla="*/ 0 h 67"/>
                        <a:gd name="T10" fmla="*/ 10 w 200"/>
                        <a:gd name="T11" fmla="*/ 0 h 67"/>
                        <a:gd name="T12" fmla="*/ 6 w 200"/>
                        <a:gd name="T13" fmla="*/ 0 h 67"/>
                        <a:gd name="T14" fmla="*/ 13 w 200"/>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7"/>
                        <a:gd name="T26" fmla="*/ 200 w 20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7">
                          <a:moveTo>
                            <a:pt x="200" y="52"/>
                          </a:moveTo>
                          <a:lnTo>
                            <a:pt x="157" y="67"/>
                          </a:lnTo>
                          <a:lnTo>
                            <a:pt x="52" y="23"/>
                          </a:lnTo>
                          <a:lnTo>
                            <a:pt x="0" y="36"/>
                          </a:lnTo>
                          <a:lnTo>
                            <a:pt x="26" y="0"/>
                          </a:lnTo>
                          <a:lnTo>
                            <a:pt x="157" y="0"/>
                          </a:lnTo>
                          <a:lnTo>
                            <a:pt x="101" y="12"/>
                          </a:lnTo>
                          <a:lnTo>
                            <a:pt x="200" y="52"/>
                          </a:lnTo>
                          <a:close/>
                        </a:path>
                      </a:pathLst>
                    </a:custGeom>
                    <a:solidFill>
                      <a:srgbClr val="000000"/>
                    </a:solidFill>
                    <a:ln w="9525">
                      <a:noFill/>
                      <a:round/>
                      <a:headEnd/>
                      <a:tailEnd/>
                    </a:ln>
                  </p:spPr>
                  <p:txBody>
                    <a:bodyPr/>
                    <a:lstStyle/>
                    <a:p>
                      <a:endParaRPr lang="zh-CN" altLang="en-US"/>
                    </a:p>
                  </p:txBody>
                </p:sp>
              </p:grpSp>
              <p:grpSp>
                <p:nvGrpSpPr>
                  <p:cNvPr id="174" name="Group 423"/>
                  <p:cNvGrpSpPr>
                    <a:grpSpLocks/>
                  </p:cNvGrpSpPr>
                  <p:nvPr/>
                </p:nvGrpSpPr>
                <p:grpSpPr bwMode="auto">
                  <a:xfrm>
                    <a:off x="833" y="1264"/>
                    <a:ext cx="210" cy="78"/>
                    <a:chOff x="833" y="1264"/>
                    <a:chExt cx="210" cy="78"/>
                  </a:xfrm>
                </p:grpSpPr>
                <p:sp>
                  <p:nvSpPr>
                    <p:cNvPr id="175" name="Freeform 424"/>
                    <p:cNvSpPr>
                      <a:spLocks/>
                    </p:cNvSpPr>
                    <p:nvPr/>
                  </p:nvSpPr>
                  <p:spPr bwMode="auto">
                    <a:xfrm>
                      <a:off x="942" y="1266"/>
                      <a:ext cx="101" cy="33"/>
                    </a:xfrm>
                    <a:custGeom>
                      <a:avLst/>
                      <a:gdLst>
                        <a:gd name="T0" fmla="*/ 0 w 202"/>
                        <a:gd name="T1" fmla="*/ 3 h 67"/>
                        <a:gd name="T2" fmla="*/ 3 w 202"/>
                        <a:gd name="T3" fmla="*/ 4 h 67"/>
                        <a:gd name="T4" fmla="*/ 10 w 202"/>
                        <a:gd name="T5" fmla="*/ 1 h 67"/>
                        <a:gd name="T6" fmla="*/ 13 w 202"/>
                        <a:gd name="T7" fmla="*/ 2 h 67"/>
                        <a:gd name="T8" fmla="*/ 11 w 202"/>
                        <a:gd name="T9" fmla="*/ 0 h 67"/>
                        <a:gd name="T10" fmla="*/ 3 w 202"/>
                        <a:gd name="T11" fmla="*/ 0 h 67"/>
                        <a:gd name="T12" fmla="*/ 6 w 202"/>
                        <a:gd name="T13" fmla="*/ 0 h 67"/>
                        <a:gd name="T14" fmla="*/ 0 w 202"/>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0" y="52"/>
                          </a:moveTo>
                          <a:lnTo>
                            <a:pt x="46" y="67"/>
                          </a:lnTo>
                          <a:lnTo>
                            <a:pt x="154" y="23"/>
                          </a:lnTo>
                          <a:lnTo>
                            <a:pt x="202" y="37"/>
                          </a:lnTo>
                          <a:lnTo>
                            <a:pt x="176" y="0"/>
                          </a:lnTo>
                          <a:lnTo>
                            <a:pt x="49" y="0"/>
                          </a:lnTo>
                          <a:lnTo>
                            <a:pt x="102" y="11"/>
                          </a:lnTo>
                          <a:lnTo>
                            <a:pt x="0" y="52"/>
                          </a:lnTo>
                          <a:close/>
                        </a:path>
                      </a:pathLst>
                    </a:custGeom>
                    <a:solidFill>
                      <a:srgbClr val="FFFFFF"/>
                    </a:solidFill>
                    <a:ln w="9525">
                      <a:noFill/>
                      <a:round/>
                      <a:headEnd/>
                      <a:tailEnd/>
                    </a:ln>
                  </p:spPr>
                  <p:txBody>
                    <a:bodyPr/>
                    <a:lstStyle/>
                    <a:p>
                      <a:endParaRPr lang="zh-CN" altLang="en-US"/>
                    </a:p>
                  </p:txBody>
                </p:sp>
                <p:sp>
                  <p:nvSpPr>
                    <p:cNvPr id="176" name="Freeform 425"/>
                    <p:cNvSpPr>
                      <a:spLocks/>
                    </p:cNvSpPr>
                    <p:nvPr/>
                  </p:nvSpPr>
                  <p:spPr bwMode="auto">
                    <a:xfrm>
                      <a:off x="942" y="1266"/>
                      <a:ext cx="101" cy="33"/>
                    </a:xfrm>
                    <a:custGeom>
                      <a:avLst/>
                      <a:gdLst>
                        <a:gd name="T0" fmla="*/ 0 w 202"/>
                        <a:gd name="T1" fmla="*/ 3 h 67"/>
                        <a:gd name="T2" fmla="*/ 3 w 202"/>
                        <a:gd name="T3" fmla="*/ 4 h 67"/>
                        <a:gd name="T4" fmla="*/ 10 w 202"/>
                        <a:gd name="T5" fmla="*/ 1 h 67"/>
                        <a:gd name="T6" fmla="*/ 13 w 202"/>
                        <a:gd name="T7" fmla="*/ 2 h 67"/>
                        <a:gd name="T8" fmla="*/ 11 w 202"/>
                        <a:gd name="T9" fmla="*/ 0 h 67"/>
                        <a:gd name="T10" fmla="*/ 3 w 202"/>
                        <a:gd name="T11" fmla="*/ 0 h 67"/>
                        <a:gd name="T12" fmla="*/ 6 w 202"/>
                        <a:gd name="T13" fmla="*/ 0 h 67"/>
                        <a:gd name="T14" fmla="*/ 0 w 202"/>
                        <a:gd name="T15" fmla="*/ 3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0" y="52"/>
                          </a:moveTo>
                          <a:lnTo>
                            <a:pt x="46" y="67"/>
                          </a:lnTo>
                          <a:lnTo>
                            <a:pt x="154" y="23"/>
                          </a:lnTo>
                          <a:lnTo>
                            <a:pt x="202" y="37"/>
                          </a:lnTo>
                          <a:lnTo>
                            <a:pt x="176" y="0"/>
                          </a:lnTo>
                          <a:lnTo>
                            <a:pt x="49" y="0"/>
                          </a:lnTo>
                          <a:lnTo>
                            <a:pt x="102" y="11"/>
                          </a:lnTo>
                          <a:lnTo>
                            <a:pt x="0" y="52"/>
                          </a:lnTo>
                          <a:close/>
                        </a:path>
                      </a:pathLst>
                    </a:custGeom>
                    <a:solidFill>
                      <a:srgbClr val="FFFFFF"/>
                    </a:solidFill>
                    <a:ln w="9525">
                      <a:noFill/>
                      <a:round/>
                      <a:headEnd/>
                      <a:tailEnd/>
                    </a:ln>
                  </p:spPr>
                  <p:txBody>
                    <a:bodyPr/>
                    <a:lstStyle/>
                    <a:p>
                      <a:endParaRPr lang="zh-CN" altLang="en-US"/>
                    </a:p>
                  </p:txBody>
                </p:sp>
                <p:sp>
                  <p:nvSpPr>
                    <p:cNvPr id="177" name="Freeform 426"/>
                    <p:cNvSpPr>
                      <a:spLocks/>
                    </p:cNvSpPr>
                    <p:nvPr/>
                  </p:nvSpPr>
                  <p:spPr bwMode="auto">
                    <a:xfrm>
                      <a:off x="833" y="1305"/>
                      <a:ext cx="101" cy="35"/>
                    </a:xfrm>
                    <a:custGeom>
                      <a:avLst/>
                      <a:gdLst>
                        <a:gd name="T0" fmla="*/ 13 w 202"/>
                        <a:gd name="T1" fmla="*/ 1 h 70"/>
                        <a:gd name="T2" fmla="*/ 10 w 202"/>
                        <a:gd name="T3" fmla="*/ 0 h 70"/>
                        <a:gd name="T4" fmla="*/ 3 w 202"/>
                        <a:gd name="T5" fmla="*/ 2 h 70"/>
                        <a:gd name="T6" fmla="*/ 0 w 202"/>
                        <a:gd name="T7" fmla="*/ 1 h 70"/>
                        <a:gd name="T8" fmla="*/ 2 w 202"/>
                        <a:gd name="T9" fmla="*/ 4 h 70"/>
                        <a:gd name="T10" fmla="*/ 10 w 202"/>
                        <a:gd name="T11" fmla="*/ 4 h 70"/>
                        <a:gd name="T12" fmla="*/ 6 w 202"/>
                        <a:gd name="T13" fmla="*/ 3 h 70"/>
                        <a:gd name="T14" fmla="*/ 13 w 202"/>
                        <a:gd name="T15" fmla="*/ 1 h 70"/>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70"/>
                        <a:gd name="T26" fmla="*/ 202 w 202"/>
                        <a:gd name="T27" fmla="*/ 70 h 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70">
                          <a:moveTo>
                            <a:pt x="202" y="15"/>
                          </a:moveTo>
                          <a:lnTo>
                            <a:pt x="156" y="0"/>
                          </a:lnTo>
                          <a:lnTo>
                            <a:pt x="52" y="44"/>
                          </a:lnTo>
                          <a:lnTo>
                            <a:pt x="0" y="29"/>
                          </a:lnTo>
                          <a:lnTo>
                            <a:pt x="26" y="70"/>
                          </a:lnTo>
                          <a:lnTo>
                            <a:pt x="156" y="70"/>
                          </a:lnTo>
                          <a:lnTo>
                            <a:pt x="100" y="55"/>
                          </a:lnTo>
                          <a:lnTo>
                            <a:pt x="202" y="15"/>
                          </a:lnTo>
                          <a:close/>
                        </a:path>
                      </a:pathLst>
                    </a:custGeom>
                    <a:solidFill>
                      <a:srgbClr val="FFFFFF"/>
                    </a:solidFill>
                    <a:ln w="9525">
                      <a:noFill/>
                      <a:round/>
                      <a:headEnd/>
                      <a:tailEnd/>
                    </a:ln>
                  </p:spPr>
                  <p:txBody>
                    <a:bodyPr/>
                    <a:lstStyle/>
                    <a:p>
                      <a:endParaRPr lang="zh-CN" altLang="en-US"/>
                    </a:p>
                  </p:txBody>
                </p:sp>
                <p:sp>
                  <p:nvSpPr>
                    <p:cNvPr id="178" name="Freeform 427"/>
                    <p:cNvSpPr>
                      <a:spLocks/>
                    </p:cNvSpPr>
                    <p:nvPr/>
                  </p:nvSpPr>
                  <p:spPr bwMode="auto">
                    <a:xfrm>
                      <a:off x="833" y="1305"/>
                      <a:ext cx="101" cy="35"/>
                    </a:xfrm>
                    <a:custGeom>
                      <a:avLst/>
                      <a:gdLst>
                        <a:gd name="T0" fmla="*/ 13 w 202"/>
                        <a:gd name="T1" fmla="*/ 1 h 70"/>
                        <a:gd name="T2" fmla="*/ 10 w 202"/>
                        <a:gd name="T3" fmla="*/ 0 h 70"/>
                        <a:gd name="T4" fmla="*/ 3 w 202"/>
                        <a:gd name="T5" fmla="*/ 2 h 70"/>
                        <a:gd name="T6" fmla="*/ 0 w 202"/>
                        <a:gd name="T7" fmla="*/ 1 h 70"/>
                        <a:gd name="T8" fmla="*/ 2 w 202"/>
                        <a:gd name="T9" fmla="*/ 4 h 70"/>
                        <a:gd name="T10" fmla="*/ 10 w 202"/>
                        <a:gd name="T11" fmla="*/ 4 h 70"/>
                        <a:gd name="T12" fmla="*/ 6 w 202"/>
                        <a:gd name="T13" fmla="*/ 3 h 70"/>
                        <a:gd name="T14" fmla="*/ 13 w 202"/>
                        <a:gd name="T15" fmla="*/ 1 h 70"/>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70"/>
                        <a:gd name="T26" fmla="*/ 202 w 202"/>
                        <a:gd name="T27" fmla="*/ 70 h 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70">
                          <a:moveTo>
                            <a:pt x="202" y="15"/>
                          </a:moveTo>
                          <a:lnTo>
                            <a:pt x="156" y="0"/>
                          </a:lnTo>
                          <a:lnTo>
                            <a:pt x="52" y="44"/>
                          </a:lnTo>
                          <a:lnTo>
                            <a:pt x="0" y="29"/>
                          </a:lnTo>
                          <a:lnTo>
                            <a:pt x="26" y="70"/>
                          </a:lnTo>
                          <a:lnTo>
                            <a:pt x="156" y="70"/>
                          </a:lnTo>
                          <a:lnTo>
                            <a:pt x="100" y="55"/>
                          </a:lnTo>
                          <a:lnTo>
                            <a:pt x="202" y="15"/>
                          </a:lnTo>
                          <a:close/>
                        </a:path>
                      </a:pathLst>
                    </a:custGeom>
                    <a:solidFill>
                      <a:srgbClr val="FFFFFF"/>
                    </a:solidFill>
                    <a:ln w="9525">
                      <a:noFill/>
                      <a:round/>
                      <a:headEnd/>
                      <a:tailEnd/>
                    </a:ln>
                  </p:spPr>
                  <p:txBody>
                    <a:bodyPr/>
                    <a:lstStyle/>
                    <a:p>
                      <a:endParaRPr lang="zh-CN" altLang="en-US"/>
                    </a:p>
                  </p:txBody>
                </p:sp>
                <p:sp>
                  <p:nvSpPr>
                    <p:cNvPr id="179" name="Freeform 428"/>
                    <p:cNvSpPr>
                      <a:spLocks/>
                    </p:cNvSpPr>
                    <p:nvPr/>
                  </p:nvSpPr>
                  <p:spPr bwMode="auto">
                    <a:xfrm>
                      <a:off x="839" y="1264"/>
                      <a:ext cx="100" cy="33"/>
                    </a:xfrm>
                    <a:custGeom>
                      <a:avLst/>
                      <a:gdLst>
                        <a:gd name="T0" fmla="*/ 0 w 200"/>
                        <a:gd name="T1" fmla="*/ 1 h 65"/>
                        <a:gd name="T2" fmla="*/ 3 w 200"/>
                        <a:gd name="T3" fmla="*/ 0 h 65"/>
                        <a:gd name="T4" fmla="*/ 10 w 200"/>
                        <a:gd name="T5" fmla="*/ 3 h 65"/>
                        <a:gd name="T6" fmla="*/ 13 w 200"/>
                        <a:gd name="T7" fmla="*/ 2 h 65"/>
                        <a:gd name="T8" fmla="*/ 11 w 200"/>
                        <a:gd name="T9" fmla="*/ 5 h 65"/>
                        <a:gd name="T10" fmla="*/ 3 w 200"/>
                        <a:gd name="T11" fmla="*/ 5 h 65"/>
                        <a:gd name="T12" fmla="*/ 6 w 200"/>
                        <a:gd name="T13" fmla="*/ 4 h 65"/>
                        <a:gd name="T14" fmla="*/ 0 w 200"/>
                        <a:gd name="T15" fmla="*/ 1 h 65"/>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5"/>
                        <a:gd name="T26" fmla="*/ 200 w 200"/>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5">
                          <a:moveTo>
                            <a:pt x="0" y="14"/>
                          </a:moveTo>
                          <a:lnTo>
                            <a:pt x="43" y="0"/>
                          </a:lnTo>
                          <a:lnTo>
                            <a:pt x="151" y="40"/>
                          </a:lnTo>
                          <a:lnTo>
                            <a:pt x="200" y="29"/>
                          </a:lnTo>
                          <a:lnTo>
                            <a:pt x="174" y="65"/>
                          </a:lnTo>
                          <a:lnTo>
                            <a:pt x="49" y="65"/>
                          </a:lnTo>
                          <a:lnTo>
                            <a:pt x="99" y="55"/>
                          </a:lnTo>
                          <a:lnTo>
                            <a:pt x="0" y="14"/>
                          </a:lnTo>
                          <a:close/>
                        </a:path>
                      </a:pathLst>
                    </a:custGeom>
                    <a:solidFill>
                      <a:srgbClr val="FFFFFF"/>
                    </a:solidFill>
                    <a:ln w="9525">
                      <a:noFill/>
                      <a:round/>
                      <a:headEnd/>
                      <a:tailEnd/>
                    </a:ln>
                  </p:spPr>
                  <p:txBody>
                    <a:bodyPr/>
                    <a:lstStyle/>
                    <a:p>
                      <a:endParaRPr lang="zh-CN" altLang="en-US"/>
                    </a:p>
                  </p:txBody>
                </p:sp>
                <p:sp>
                  <p:nvSpPr>
                    <p:cNvPr id="180" name="Freeform 429"/>
                    <p:cNvSpPr>
                      <a:spLocks/>
                    </p:cNvSpPr>
                    <p:nvPr/>
                  </p:nvSpPr>
                  <p:spPr bwMode="auto">
                    <a:xfrm>
                      <a:off x="839" y="1264"/>
                      <a:ext cx="100" cy="33"/>
                    </a:xfrm>
                    <a:custGeom>
                      <a:avLst/>
                      <a:gdLst>
                        <a:gd name="T0" fmla="*/ 0 w 200"/>
                        <a:gd name="T1" fmla="*/ 1 h 65"/>
                        <a:gd name="T2" fmla="*/ 3 w 200"/>
                        <a:gd name="T3" fmla="*/ 0 h 65"/>
                        <a:gd name="T4" fmla="*/ 10 w 200"/>
                        <a:gd name="T5" fmla="*/ 3 h 65"/>
                        <a:gd name="T6" fmla="*/ 13 w 200"/>
                        <a:gd name="T7" fmla="*/ 2 h 65"/>
                        <a:gd name="T8" fmla="*/ 11 w 200"/>
                        <a:gd name="T9" fmla="*/ 5 h 65"/>
                        <a:gd name="T10" fmla="*/ 3 w 200"/>
                        <a:gd name="T11" fmla="*/ 5 h 65"/>
                        <a:gd name="T12" fmla="*/ 6 w 200"/>
                        <a:gd name="T13" fmla="*/ 4 h 65"/>
                        <a:gd name="T14" fmla="*/ 0 w 200"/>
                        <a:gd name="T15" fmla="*/ 1 h 65"/>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5"/>
                        <a:gd name="T26" fmla="*/ 200 w 200"/>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5">
                          <a:moveTo>
                            <a:pt x="0" y="14"/>
                          </a:moveTo>
                          <a:lnTo>
                            <a:pt x="43" y="0"/>
                          </a:lnTo>
                          <a:lnTo>
                            <a:pt x="151" y="40"/>
                          </a:lnTo>
                          <a:lnTo>
                            <a:pt x="200" y="29"/>
                          </a:lnTo>
                          <a:lnTo>
                            <a:pt x="174" y="65"/>
                          </a:lnTo>
                          <a:lnTo>
                            <a:pt x="49" y="65"/>
                          </a:lnTo>
                          <a:lnTo>
                            <a:pt x="99" y="55"/>
                          </a:lnTo>
                          <a:lnTo>
                            <a:pt x="0" y="14"/>
                          </a:lnTo>
                          <a:close/>
                        </a:path>
                      </a:pathLst>
                    </a:custGeom>
                    <a:solidFill>
                      <a:srgbClr val="FFFFFF"/>
                    </a:solidFill>
                    <a:ln w="9525">
                      <a:noFill/>
                      <a:round/>
                      <a:headEnd/>
                      <a:tailEnd/>
                    </a:ln>
                  </p:spPr>
                  <p:txBody>
                    <a:bodyPr/>
                    <a:lstStyle/>
                    <a:p>
                      <a:endParaRPr lang="zh-CN" altLang="en-US"/>
                    </a:p>
                  </p:txBody>
                </p:sp>
                <p:sp>
                  <p:nvSpPr>
                    <p:cNvPr id="181" name="Freeform 430"/>
                    <p:cNvSpPr>
                      <a:spLocks/>
                    </p:cNvSpPr>
                    <p:nvPr/>
                  </p:nvSpPr>
                  <p:spPr bwMode="auto">
                    <a:xfrm>
                      <a:off x="939" y="1308"/>
                      <a:ext cx="100" cy="34"/>
                    </a:xfrm>
                    <a:custGeom>
                      <a:avLst/>
                      <a:gdLst>
                        <a:gd name="T0" fmla="*/ 13 w 200"/>
                        <a:gd name="T1" fmla="*/ 4 h 66"/>
                        <a:gd name="T2" fmla="*/ 10 w 200"/>
                        <a:gd name="T3" fmla="*/ 5 h 66"/>
                        <a:gd name="T4" fmla="*/ 3 w 200"/>
                        <a:gd name="T5" fmla="*/ 2 h 66"/>
                        <a:gd name="T6" fmla="*/ 0 w 200"/>
                        <a:gd name="T7" fmla="*/ 3 h 66"/>
                        <a:gd name="T8" fmla="*/ 2 w 200"/>
                        <a:gd name="T9" fmla="*/ 0 h 66"/>
                        <a:gd name="T10" fmla="*/ 10 w 200"/>
                        <a:gd name="T11" fmla="*/ 0 h 66"/>
                        <a:gd name="T12" fmla="*/ 6 w 200"/>
                        <a:gd name="T13" fmla="*/ 1 h 66"/>
                        <a:gd name="T14" fmla="*/ 13 w 200"/>
                        <a:gd name="T15" fmla="*/ 4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200" y="52"/>
                          </a:moveTo>
                          <a:lnTo>
                            <a:pt x="156" y="66"/>
                          </a:lnTo>
                          <a:lnTo>
                            <a:pt x="52" y="22"/>
                          </a:lnTo>
                          <a:lnTo>
                            <a:pt x="0" y="37"/>
                          </a:lnTo>
                          <a:lnTo>
                            <a:pt x="26" y="0"/>
                          </a:lnTo>
                          <a:lnTo>
                            <a:pt x="156" y="0"/>
                          </a:lnTo>
                          <a:lnTo>
                            <a:pt x="100" y="11"/>
                          </a:lnTo>
                          <a:lnTo>
                            <a:pt x="200" y="52"/>
                          </a:lnTo>
                          <a:close/>
                        </a:path>
                      </a:pathLst>
                    </a:custGeom>
                    <a:solidFill>
                      <a:srgbClr val="FFFFFF"/>
                    </a:solidFill>
                    <a:ln w="9525">
                      <a:noFill/>
                      <a:round/>
                      <a:headEnd/>
                      <a:tailEnd/>
                    </a:ln>
                  </p:spPr>
                  <p:txBody>
                    <a:bodyPr/>
                    <a:lstStyle/>
                    <a:p>
                      <a:endParaRPr lang="zh-CN" altLang="en-US"/>
                    </a:p>
                  </p:txBody>
                </p:sp>
                <p:sp>
                  <p:nvSpPr>
                    <p:cNvPr id="182" name="Freeform 431"/>
                    <p:cNvSpPr>
                      <a:spLocks/>
                    </p:cNvSpPr>
                    <p:nvPr/>
                  </p:nvSpPr>
                  <p:spPr bwMode="auto">
                    <a:xfrm>
                      <a:off x="939" y="1308"/>
                      <a:ext cx="100" cy="34"/>
                    </a:xfrm>
                    <a:custGeom>
                      <a:avLst/>
                      <a:gdLst>
                        <a:gd name="T0" fmla="*/ 13 w 200"/>
                        <a:gd name="T1" fmla="*/ 4 h 66"/>
                        <a:gd name="T2" fmla="*/ 10 w 200"/>
                        <a:gd name="T3" fmla="*/ 5 h 66"/>
                        <a:gd name="T4" fmla="*/ 3 w 200"/>
                        <a:gd name="T5" fmla="*/ 2 h 66"/>
                        <a:gd name="T6" fmla="*/ 0 w 200"/>
                        <a:gd name="T7" fmla="*/ 3 h 66"/>
                        <a:gd name="T8" fmla="*/ 2 w 200"/>
                        <a:gd name="T9" fmla="*/ 0 h 66"/>
                        <a:gd name="T10" fmla="*/ 10 w 200"/>
                        <a:gd name="T11" fmla="*/ 0 h 66"/>
                        <a:gd name="T12" fmla="*/ 6 w 200"/>
                        <a:gd name="T13" fmla="*/ 1 h 66"/>
                        <a:gd name="T14" fmla="*/ 13 w 200"/>
                        <a:gd name="T15" fmla="*/ 4 h 66"/>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66"/>
                        <a:gd name="T26" fmla="*/ 200 w 20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66">
                          <a:moveTo>
                            <a:pt x="200" y="52"/>
                          </a:moveTo>
                          <a:lnTo>
                            <a:pt x="156" y="66"/>
                          </a:lnTo>
                          <a:lnTo>
                            <a:pt x="52" y="22"/>
                          </a:lnTo>
                          <a:lnTo>
                            <a:pt x="0" y="37"/>
                          </a:lnTo>
                          <a:lnTo>
                            <a:pt x="26" y="0"/>
                          </a:lnTo>
                          <a:lnTo>
                            <a:pt x="156" y="0"/>
                          </a:lnTo>
                          <a:lnTo>
                            <a:pt x="100" y="11"/>
                          </a:lnTo>
                          <a:lnTo>
                            <a:pt x="200" y="52"/>
                          </a:lnTo>
                          <a:close/>
                        </a:path>
                      </a:pathLst>
                    </a:custGeom>
                    <a:solidFill>
                      <a:srgbClr val="FFFFFF"/>
                    </a:solidFill>
                    <a:ln w="9525">
                      <a:noFill/>
                      <a:round/>
                      <a:headEnd/>
                      <a:tailEnd/>
                    </a:ln>
                  </p:spPr>
                  <p:txBody>
                    <a:bodyPr/>
                    <a:lstStyle/>
                    <a:p>
                      <a:endParaRPr lang="zh-CN" altLang="en-US"/>
                    </a:p>
                  </p:txBody>
                </p:sp>
              </p:grpSp>
            </p:grpSp>
            <p:sp>
              <p:nvSpPr>
                <p:cNvPr id="171" name="Line 432"/>
                <p:cNvSpPr>
                  <a:spLocks noChangeShapeType="1"/>
                </p:cNvSpPr>
                <p:nvPr/>
              </p:nvSpPr>
              <p:spPr bwMode="auto">
                <a:xfrm>
                  <a:off x="785" y="1301"/>
                  <a:ext cx="1" cy="73"/>
                </a:xfrm>
                <a:prstGeom prst="line">
                  <a:avLst/>
                </a:prstGeom>
                <a:noFill/>
                <a:ln w="3175">
                  <a:solidFill>
                    <a:srgbClr val="AAE6FF"/>
                  </a:solidFill>
                  <a:round/>
                  <a:headEnd/>
                  <a:tailEnd/>
                </a:ln>
              </p:spPr>
              <p:txBody>
                <a:bodyPr/>
                <a:lstStyle/>
                <a:p>
                  <a:endParaRPr lang="zh-CN" altLang="en-US"/>
                </a:p>
              </p:txBody>
            </p:sp>
            <p:sp>
              <p:nvSpPr>
                <p:cNvPr id="172" name="Line 433"/>
                <p:cNvSpPr>
                  <a:spLocks noChangeShapeType="1"/>
                </p:cNvSpPr>
                <p:nvPr/>
              </p:nvSpPr>
              <p:spPr bwMode="auto">
                <a:xfrm>
                  <a:off x="1089" y="1301"/>
                  <a:ext cx="1" cy="73"/>
                </a:xfrm>
                <a:prstGeom prst="line">
                  <a:avLst/>
                </a:prstGeom>
                <a:noFill/>
                <a:ln w="3175">
                  <a:solidFill>
                    <a:srgbClr val="AAE6FF"/>
                  </a:solidFill>
                  <a:round/>
                  <a:headEnd/>
                  <a:tailEnd/>
                </a:ln>
              </p:spPr>
              <p:txBody>
                <a:bodyPr/>
                <a:lstStyle/>
                <a:p>
                  <a:endParaRPr lang="zh-CN" altLang="en-US"/>
                </a:p>
              </p:txBody>
            </p:sp>
          </p:grpSp>
          <p:sp>
            <p:nvSpPr>
              <p:cNvPr id="162" name="Line 434"/>
              <p:cNvSpPr>
                <a:spLocks noChangeShapeType="1"/>
              </p:cNvSpPr>
              <p:nvPr/>
            </p:nvSpPr>
            <p:spPr bwMode="auto">
              <a:xfrm flipV="1">
                <a:off x="3280" y="2355"/>
                <a:ext cx="240" cy="74"/>
              </a:xfrm>
              <a:prstGeom prst="line">
                <a:avLst/>
              </a:prstGeom>
              <a:noFill/>
              <a:ln w="9525">
                <a:solidFill>
                  <a:schemeClr val="tx1"/>
                </a:solidFill>
                <a:round/>
                <a:headEnd/>
                <a:tailEnd/>
              </a:ln>
            </p:spPr>
            <p:txBody>
              <a:bodyPr/>
              <a:lstStyle/>
              <a:p>
                <a:endParaRPr lang="zh-CN" altLang="en-US"/>
              </a:p>
            </p:txBody>
          </p:sp>
          <p:sp>
            <p:nvSpPr>
              <p:cNvPr id="163" name="Line 435"/>
              <p:cNvSpPr>
                <a:spLocks noChangeShapeType="1"/>
              </p:cNvSpPr>
              <p:nvPr/>
            </p:nvSpPr>
            <p:spPr bwMode="auto">
              <a:xfrm flipV="1">
                <a:off x="3376" y="2355"/>
                <a:ext cx="288" cy="74"/>
              </a:xfrm>
              <a:prstGeom prst="line">
                <a:avLst/>
              </a:prstGeom>
              <a:noFill/>
              <a:ln w="9525">
                <a:solidFill>
                  <a:schemeClr val="tx1"/>
                </a:solidFill>
                <a:round/>
                <a:headEnd/>
                <a:tailEnd/>
              </a:ln>
            </p:spPr>
            <p:txBody>
              <a:bodyPr/>
              <a:lstStyle/>
              <a:p>
                <a:endParaRPr lang="zh-CN" altLang="en-US"/>
              </a:p>
            </p:txBody>
          </p:sp>
          <p:sp>
            <p:nvSpPr>
              <p:cNvPr id="164" name="Line 436"/>
              <p:cNvSpPr>
                <a:spLocks noChangeShapeType="1"/>
              </p:cNvSpPr>
              <p:nvPr/>
            </p:nvSpPr>
            <p:spPr bwMode="auto">
              <a:xfrm flipV="1">
                <a:off x="3520" y="2392"/>
                <a:ext cx="144" cy="37"/>
              </a:xfrm>
              <a:prstGeom prst="line">
                <a:avLst/>
              </a:prstGeom>
              <a:noFill/>
              <a:ln w="9525">
                <a:solidFill>
                  <a:schemeClr val="tx1"/>
                </a:solidFill>
                <a:round/>
                <a:headEnd/>
                <a:tailEnd/>
              </a:ln>
            </p:spPr>
            <p:txBody>
              <a:bodyPr/>
              <a:lstStyle/>
              <a:p>
                <a:endParaRPr lang="zh-CN" altLang="en-US"/>
              </a:p>
            </p:txBody>
          </p:sp>
          <p:pic>
            <p:nvPicPr>
              <p:cNvPr id="165" name="Picture 437" descr="TN00561_"/>
              <p:cNvPicPr>
                <a:picLocks noChangeAspect="1" noChangeArrowheads="1"/>
              </p:cNvPicPr>
              <p:nvPr/>
            </p:nvPicPr>
            <p:blipFill>
              <a:blip r:embed="rId10" cstate="print"/>
              <a:srcRect/>
              <a:stretch>
                <a:fillRect/>
              </a:stretch>
            </p:blipFill>
            <p:spPr bwMode="auto">
              <a:xfrm>
                <a:off x="3040" y="2429"/>
                <a:ext cx="240" cy="140"/>
              </a:xfrm>
              <a:prstGeom prst="rect">
                <a:avLst/>
              </a:prstGeom>
              <a:noFill/>
              <a:ln w="9525">
                <a:noFill/>
                <a:miter lim="800000"/>
                <a:headEnd/>
                <a:tailEnd/>
              </a:ln>
            </p:spPr>
          </p:pic>
        </p:grpSp>
        <p:sp>
          <p:nvSpPr>
            <p:cNvPr id="89" name="Text Box 438"/>
            <p:cNvSpPr txBox="1">
              <a:spLocks noChangeArrowheads="1"/>
            </p:cNvSpPr>
            <p:nvPr/>
          </p:nvSpPr>
          <p:spPr bwMode="auto">
            <a:xfrm>
              <a:off x="3703" y="2502"/>
              <a:ext cx="272" cy="154"/>
            </a:xfrm>
            <a:prstGeom prst="rect">
              <a:avLst/>
            </a:prstGeom>
            <a:noFill/>
            <a:ln w="9525">
              <a:noFill/>
              <a:miter lim="800000"/>
              <a:headEnd/>
              <a:tailEnd/>
            </a:ln>
          </p:spPr>
          <p:txBody>
            <a:bodyPr>
              <a:spAutoFit/>
            </a:bodyPr>
            <a:lstStyle/>
            <a:p>
              <a:pPr algn="ctr" eaLnBrk="0" hangingPunct="0"/>
              <a:r>
                <a:rPr lang="en-US" altLang="ko-KR" sz="1000" b="1">
                  <a:ea typeface="GulimChe" pitchFamily="49" charset="-127"/>
                </a:rPr>
                <a:t>AR</a:t>
              </a:r>
              <a:endParaRPr lang="en-US" altLang="ko-KR" sz="1000" b="1">
                <a:solidFill>
                  <a:srgbClr val="B2B2B2"/>
                </a:solidFill>
                <a:ea typeface="GulimChe" pitchFamily="49" charset="-127"/>
              </a:endParaRPr>
            </a:p>
          </p:txBody>
        </p:sp>
        <p:sp>
          <p:nvSpPr>
            <p:cNvPr id="90" name="Line 439"/>
            <p:cNvSpPr>
              <a:spLocks noChangeShapeType="1"/>
            </p:cNvSpPr>
            <p:nvPr/>
          </p:nvSpPr>
          <p:spPr bwMode="auto">
            <a:xfrm flipH="1">
              <a:off x="2660" y="2615"/>
              <a:ext cx="163" cy="953"/>
            </a:xfrm>
            <a:prstGeom prst="line">
              <a:avLst/>
            </a:prstGeom>
            <a:noFill/>
            <a:ln w="19050">
              <a:solidFill>
                <a:srgbClr val="CC99FF"/>
              </a:solidFill>
              <a:prstDash val="dash"/>
              <a:round/>
              <a:headEnd/>
              <a:tailEnd/>
            </a:ln>
          </p:spPr>
          <p:txBody>
            <a:bodyPr/>
            <a:lstStyle/>
            <a:p>
              <a:endParaRPr lang="zh-CN" altLang="en-US"/>
            </a:p>
          </p:txBody>
        </p:sp>
        <p:sp>
          <p:nvSpPr>
            <p:cNvPr id="91" name="Oval 440"/>
            <p:cNvSpPr>
              <a:spLocks noChangeArrowheads="1"/>
            </p:cNvSpPr>
            <p:nvPr/>
          </p:nvSpPr>
          <p:spPr bwMode="auto">
            <a:xfrm>
              <a:off x="471" y="3517"/>
              <a:ext cx="528" cy="127"/>
            </a:xfrm>
            <a:prstGeom prst="ellipse">
              <a:avLst/>
            </a:prstGeom>
            <a:solidFill>
              <a:srgbClr val="E7F6FF"/>
            </a:solidFill>
            <a:ln w="9525">
              <a:solidFill>
                <a:schemeClr val="tx1"/>
              </a:solidFill>
              <a:round/>
              <a:headEnd/>
              <a:tailEnd/>
            </a:ln>
          </p:spPr>
          <p:txBody>
            <a:bodyPr wrap="none" anchor="ctr"/>
            <a:lstStyle/>
            <a:p>
              <a:pPr algn="ctr" eaLnBrk="0" hangingPunct="0"/>
              <a:endParaRPr lang="zh-CN" altLang="zh-CN"/>
            </a:p>
          </p:txBody>
        </p:sp>
        <p:grpSp>
          <p:nvGrpSpPr>
            <p:cNvPr id="92" name="Group 441"/>
            <p:cNvGrpSpPr>
              <a:grpSpLocks noChangeAspect="1"/>
            </p:cNvGrpSpPr>
            <p:nvPr/>
          </p:nvGrpSpPr>
          <p:grpSpPr bwMode="auto">
            <a:xfrm>
              <a:off x="903" y="2099"/>
              <a:ext cx="68" cy="112"/>
              <a:chOff x="1120" y="1474"/>
              <a:chExt cx="252" cy="596"/>
            </a:xfrm>
          </p:grpSpPr>
          <p:sp>
            <p:nvSpPr>
              <p:cNvPr id="137" name="Freeform 442"/>
              <p:cNvSpPr>
                <a:spLocks noChangeAspect="1"/>
              </p:cNvSpPr>
              <p:nvPr/>
            </p:nvSpPr>
            <p:spPr bwMode="auto">
              <a:xfrm>
                <a:off x="1223" y="1589"/>
                <a:ext cx="46" cy="52"/>
              </a:xfrm>
              <a:custGeom>
                <a:avLst/>
                <a:gdLst>
                  <a:gd name="T0" fmla="*/ 4 w 54"/>
                  <a:gd name="T1" fmla="*/ 2 h 90"/>
                  <a:gd name="T2" fmla="*/ 14 w 54"/>
                  <a:gd name="T3" fmla="*/ 0 h 90"/>
                  <a:gd name="T4" fmla="*/ 23 w 54"/>
                  <a:gd name="T5" fmla="*/ 2 h 90"/>
                  <a:gd name="T6" fmla="*/ 28 w 54"/>
                  <a:gd name="T7" fmla="*/ 8 h 90"/>
                  <a:gd name="T8" fmla="*/ 14 w 54"/>
                  <a:gd name="T9" fmla="*/ 10 h 90"/>
                  <a:gd name="T10" fmla="*/ 0 w 54"/>
                  <a:gd name="T11" fmla="*/ 8 h 90"/>
                  <a:gd name="T12" fmla="*/ 4 w 54"/>
                  <a:gd name="T13" fmla="*/ 2 h 90"/>
                  <a:gd name="T14" fmla="*/ 0 60000 65536"/>
                  <a:gd name="T15" fmla="*/ 0 60000 65536"/>
                  <a:gd name="T16" fmla="*/ 0 60000 65536"/>
                  <a:gd name="T17" fmla="*/ 0 60000 65536"/>
                  <a:gd name="T18" fmla="*/ 0 60000 65536"/>
                  <a:gd name="T19" fmla="*/ 0 60000 65536"/>
                  <a:gd name="T20" fmla="*/ 0 60000 65536"/>
                  <a:gd name="T21" fmla="*/ 0 w 54"/>
                  <a:gd name="T22" fmla="*/ 0 h 90"/>
                  <a:gd name="T23" fmla="*/ 54 w 54"/>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90">
                    <a:moveTo>
                      <a:pt x="8" y="19"/>
                    </a:moveTo>
                    <a:lnTo>
                      <a:pt x="27" y="0"/>
                    </a:lnTo>
                    <a:lnTo>
                      <a:pt x="44" y="19"/>
                    </a:lnTo>
                    <a:lnTo>
                      <a:pt x="54" y="73"/>
                    </a:lnTo>
                    <a:lnTo>
                      <a:pt x="27" y="90"/>
                    </a:lnTo>
                    <a:lnTo>
                      <a:pt x="0" y="73"/>
                    </a:lnTo>
                    <a:lnTo>
                      <a:pt x="8" y="19"/>
                    </a:lnTo>
                    <a:close/>
                  </a:path>
                </a:pathLst>
              </a:custGeom>
              <a:solidFill>
                <a:srgbClr val="FFFFFF"/>
              </a:solidFill>
              <a:ln w="11113">
                <a:solidFill>
                  <a:srgbClr val="000000"/>
                </a:solidFill>
                <a:round/>
                <a:headEnd/>
                <a:tailEnd/>
              </a:ln>
            </p:spPr>
            <p:txBody>
              <a:bodyPr/>
              <a:lstStyle/>
              <a:p>
                <a:endParaRPr lang="zh-CN" altLang="en-US"/>
              </a:p>
            </p:txBody>
          </p:sp>
          <p:sp>
            <p:nvSpPr>
              <p:cNvPr id="138" name="Freeform 443"/>
              <p:cNvSpPr>
                <a:spLocks noChangeAspect="1"/>
              </p:cNvSpPr>
              <p:nvPr/>
            </p:nvSpPr>
            <p:spPr bwMode="auto">
              <a:xfrm>
                <a:off x="1120" y="1986"/>
                <a:ext cx="252" cy="41"/>
              </a:xfrm>
              <a:custGeom>
                <a:avLst/>
                <a:gdLst>
                  <a:gd name="T0" fmla="*/ 0 w 288"/>
                  <a:gd name="T1" fmla="*/ 8 h 71"/>
                  <a:gd name="T2" fmla="*/ 84 w 288"/>
                  <a:gd name="T3" fmla="*/ 0 h 71"/>
                  <a:gd name="T4" fmla="*/ 168 w 288"/>
                  <a:gd name="T5" fmla="*/ 8 h 71"/>
                  <a:gd name="T6" fmla="*/ 0 60000 65536"/>
                  <a:gd name="T7" fmla="*/ 0 60000 65536"/>
                  <a:gd name="T8" fmla="*/ 0 60000 65536"/>
                  <a:gd name="T9" fmla="*/ 0 w 288"/>
                  <a:gd name="T10" fmla="*/ 0 h 71"/>
                  <a:gd name="T11" fmla="*/ 288 w 288"/>
                  <a:gd name="T12" fmla="*/ 71 h 71"/>
                </a:gdLst>
                <a:ahLst/>
                <a:cxnLst>
                  <a:cxn ang="T6">
                    <a:pos x="T0" y="T1"/>
                  </a:cxn>
                  <a:cxn ang="T7">
                    <a:pos x="T2" y="T3"/>
                  </a:cxn>
                  <a:cxn ang="T8">
                    <a:pos x="T4" y="T5"/>
                  </a:cxn>
                </a:cxnLst>
                <a:rect l="T9" t="T10" r="T11" b="T12"/>
                <a:pathLst>
                  <a:path w="288" h="71">
                    <a:moveTo>
                      <a:pt x="0" y="71"/>
                    </a:moveTo>
                    <a:lnTo>
                      <a:pt x="144" y="0"/>
                    </a:lnTo>
                    <a:lnTo>
                      <a:pt x="288" y="71"/>
                    </a:lnTo>
                  </a:path>
                </a:pathLst>
              </a:custGeom>
              <a:noFill/>
              <a:ln w="11113">
                <a:solidFill>
                  <a:srgbClr val="000000"/>
                </a:solidFill>
                <a:round/>
                <a:headEnd/>
                <a:tailEnd/>
              </a:ln>
            </p:spPr>
            <p:txBody>
              <a:bodyPr/>
              <a:lstStyle/>
              <a:p>
                <a:endParaRPr lang="zh-CN" altLang="en-US"/>
              </a:p>
            </p:txBody>
          </p:sp>
          <p:sp>
            <p:nvSpPr>
              <p:cNvPr id="139" name="Freeform 444"/>
              <p:cNvSpPr>
                <a:spLocks noChangeAspect="1"/>
              </p:cNvSpPr>
              <p:nvPr/>
            </p:nvSpPr>
            <p:spPr bwMode="auto">
              <a:xfrm>
                <a:off x="1120" y="1569"/>
                <a:ext cx="252" cy="501"/>
              </a:xfrm>
              <a:custGeom>
                <a:avLst/>
                <a:gdLst>
                  <a:gd name="T0" fmla="*/ 84 w 288"/>
                  <a:gd name="T1" fmla="*/ 0 h 864"/>
                  <a:gd name="T2" fmla="*/ 84 w 288"/>
                  <a:gd name="T3" fmla="*/ 98 h 864"/>
                  <a:gd name="T4" fmla="*/ 0 w 288"/>
                  <a:gd name="T5" fmla="*/ 89 h 864"/>
                  <a:gd name="T6" fmla="*/ 84 w 288"/>
                  <a:gd name="T7" fmla="*/ 0 h 864"/>
                  <a:gd name="T8" fmla="*/ 168 w 288"/>
                  <a:gd name="T9" fmla="*/ 89 h 864"/>
                  <a:gd name="T10" fmla="*/ 84 w 288"/>
                  <a:gd name="T11" fmla="*/ 98 h 864"/>
                  <a:gd name="T12" fmla="*/ 0 60000 65536"/>
                  <a:gd name="T13" fmla="*/ 0 60000 65536"/>
                  <a:gd name="T14" fmla="*/ 0 60000 65536"/>
                  <a:gd name="T15" fmla="*/ 0 60000 65536"/>
                  <a:gd name="T16" fmla="*/ 0 60000 65536"/>
                  <a:gd name="T17" fmla="*/ 0 60000 65536"/>
                  <a:gd name="T18" fmla="*/ 0 w 288"/>
                  <a:gd name="T19" fmla="*/ 0 h 864"/>
                  <a:gd name="T20" fmla="*/ 288 w 288"/>
                  <a:gd name="T21" fmla="*/ 864 h 864"/>
                </a:gdLst>
                <a:ahLst/>
                <a:cxnLst>
                  <a:cxn ang="T12">
                    <a:pos x="T0" y="T1"/>
                  </a:cxn>
                  <a:cxn ang="T13">
                    <a:pos x="T2" y="T3"/>
                  </a:cxn>
                  <a:cxn ang="T14">
                    <a:pos x="T4" y="T5"/>
                  </a:cxn>
                  <a:cxn ang="T15">
                    <a:pos x="T6" y="T7"/>
                  </a:cxn>
                  <a:cxn ang="T16">
                    <a:pos x="T8" y="T9"/>
                  </a:cxn>
                  <a:cxn ang="T17">
                    <a:pos x="T10" y="T11"/>
                  </a:cxn>
                </a:cxnLst>
                <a:rect l="T18" t="T19" r="T20" b="T21"/>
                <a:pathLst>
                  <a:path w="288" h="864">
                    <a:moveTo>
                      <a:pt x="144" y="0"/>
                    </a:moveTo>
                    <a:lnTo>
                      <a:pt x="144" y="864"/>
                    </a:lnTo>
                    <a:lnTo>
                      <a:pt x="0" y="791"/>
                    </a:lnTo>
                    <a:lnTo>
                      <a:pt x="144" y="0"/>
                    </a:lnTo>
                    <a:lnTo>
                      <a:pt x="288" y="791"/>
                    </a:lnTo>
                    <a:lnTo>
                      <a:pt x="144" y="864"/>
                    </a:lnTo>
                  </a:path>
                </a:pathLst>
              </a:custGeom>
              <a:noFill/>
              <a:ln w="11113">
                <a:solidFill>
                  <a:srgbClr val="000000"/>
                </a:solidFill>
                <a:round/>
                <a:headEnd/>
                <a:tailEnd/>
              </a:ln>
            </p:spPr>
            <p:txBody>
              <a:bodyPr/>
              <a:lstStyle/>
              <a:p>
                <a:endParaRPr lang="zh-CN" altLang="en-US"/>
              </a:p>
            </p:txBody>
          </p:sp>
          <p:sp>
            <p:nvSpPr>
              <p:cNvPr id="140" name="Freeform 445"/>
              <p:cNvSpPr>
                <a:spLocks noChangeAspect="1"/>
              </p:cNvSpPr>
              <p:nvPr/>
            </p:nvSpPr>
            <p:spPr bwMode="auto">
              <a:xfrm>
                <a:off x="1215" y="1683"/>
                <a:ext cx="61" cy="10"/>
              </a:xfrm>
              <a:custGeom>
                <a:avLst/>
                <a:gdLst>
                  <a:gd name="T0" fmla="*/ 0 w 72"/>
                  <a:gd name="T1" fmla="*/ 0 h 17"/>
                  <a:gd name="T2" fmla="*/ 19 w 72"/>
                  <a:gd name="T3" fmla="*/ 2 h 17"/>
                  <a:gd name="T4" fmla="*/ 37 w 72"/>
                  <a:gd name="T5" fmla="*/ 0 h 17"/>
                  <a:gd name="T6" fmla="*/ 0 60000 65536"/>
                  <a:gd name="T7" fmla="*/ 0 60000 65536"/>
                  <a:gd name="T8" fmla="*/ 0 60000 65536"/>
                  <a:gd name="T9" fmla="*/ 0 w 72"/>
                  <a:gd name="T10" fmla="*/ 0 h 17"/>
                  <a:gd name="T11" fmla="*/ 72 w 72"/>
                  <a:gd name="T12" fmla="*/ 17 h 17"/>
                </a:gdLst>
                <a:ahLst/>
                <a:cxnLst>
                  <a:cxn ang="T6">
                    <a:pos x="T0" y="T1"/>
                  </a:cxn>
                  <a:cxn ang="T7">
                    <a:pos x="T2" y="T3"/>
                  </a:cxn>
                  <a:cxn ang="T8">
                    <a:pos x="T4" y="T5"/>
                  </a:cxn>
                </a:cxnLst>
                <a:rect l="T9" t="T10" r="T11" b="T12"/>
                <a:pathLst>
                  <a:path w="72" h="17">
                    <a:moveTo>
                      <a:pt x="0" y="0"/>
                    </a:moveTo>
                    <a:lnTo>
                      <a:pt x="37" y="17"/>
                    </a:lnTo>
                    <a:lnTo>
                      <a:pt x="72" y="0"/>
                    </a:lnTo>
                  </a:path>
                </a:pathLst>
              </a:custGeom>
              <a:noFill/>
              <a:ln w="11113">
                <a:solidFill>
                  <a:srgbClr val="000000"/>
                </a:solidFill>
                <a:round/>
                <a:headEnd/>
                <a:tailEnd/>
              </a:ln>
            </p:spPr>
            <p:txBody>
              <a:bodyPr/>
              <a:lstStyle/>
              <a:p>
                <a:endParaRPr lang="zh-CN" altLang="en-US"/>
              </a:p>
            </p:txBody>
          </p:sp>
          <p:sp>
            <p:nvSpPr>
              <p:cNvPr id="141" name="Freeform 446"/>
              <p:cNvSpPr>
                <a:spLocks noChangeAspect="1"/>
              </p:cNvSpPr>
              <p:nvPr/>
            </p:nvSpPr>
            <p:spPr bwMode="auto">
              <a:xfrm>
                <a:off x="1204" y="1721"/>
                <a:ext cx="84" cy="15"/>
              </a:xfrm>
              <a:custGeom>
                <a:avLst/>
                <a:gdLst>
                  <a:gd name="T0" fmla="*/ 0 w 96"/>
                  <a:gd name="T1" fmla="*/ 0 h 25"/>
                  <a:gd name="T2" fmla="*/ 28 w 96"/>
                  <a:gd name="T3" fmla="*/ 3 h 25"/>
                  <a:gd name="T4" fmla="*/ 57 w 96"/>
                  <a:gd name="T5" fmla="*/ 0 h 25"/>
                  <a:gd name="T6" fmla="*/ 0 60000 65536"/>
                  <a:gd name="T7" fmla="*/ 0 60000 65536"/>
                  <a:gd name="T8" fmla="*/ 0 60000 65536"/>
                  <a:gd name="T9" fmla="*/ 0 w 96"/>
                  <a:gd name="T10" fmla="*/ 0 h 25"/>
                  <a:gd name="T11" fmla="*/ 96 w 96"/>
                  <a:gd name="T12" fmla="*/ 25 h 25"/>
                </a:gdLst>
                <a:ahLst/>
                <a:cxnLst>
                  <a:cxn ang="T6">
                    <a:pos x="T0" y="T1"/>
                  </a:cxn>
                  <a:cxn ang="T7">
                    <a:pos x="T2" y="T3"/>
                  </a:cxn>
                  <a:cxn ang="T8">
                    <a:pos x="T4" y="T5"/>
                  </a:cxn>
                </a:cxnLst>
                <a:rect l="T9" t="T10" r="T11" b="T12"/>
                <a:pathLst>
                  <a:path w="96" h="25">
                    <a:moveTo>
                      <a:pt x="0" y="0"/>
                    </a:moveTo>
                    <a:lnTo>
                      <a:pt x="48" y="25"/>
                    </a:lnTo>
                    <a:lnTo>
                      <a:pt x="96" y="0"/>
                    </a:lnTo>
                  </a:path>
                </a:pathLst>
              </a:custGeom>
              <a:noFill/>
              <a:ln w="11113">
                <a:solidFill>
                  <a:srgbClr val="000000"/>
                </a:solidFill>
                <a:round/>
                <a:headEnd/>
                <a:tailEnd/>
              </a:ln>
            </p:spPr>
            <p:txBody>
              <a:bodyPr/>
              <a:lstStyle/>
              <a:p>
                <a:endParaRPr lang="zh-CN" altLang="en-US"/>
              </a:p>
            </p:txBody>
          </p:sp>
          <p:sp>
            <p:nvSpPr>
              <p:cNvPr id="142" name="Freeform 447"/>
              <p:cNvSpPr>
                <a:spLocks noChangeAspect="1"/>
              </p:cNvSpPr>
              <p:nvPr/>
            </p:nvSpPr>
            <p:spPr bwMode="auto">
              <a:xfrm>
                <a:off x="1192" y="1759"/>
                <a:ext cx="105" cy="18"/>
              </a:xfrm>
              <a:custGeom>
                <a:avLst/>
                <a:gdLst>
                  <a:gd name="T0" fmla="*/ 0 w 120"/>
                  <a:gd name="T1" fmla="*/ 1 h 30"/>
                  <a:gd name="T2" fmla="*/ 36 w 120"/>
                  <a:gd name="T3" fmla="*/ 4 h 30"/>
                  <a:gd name="T4" fmla="*/ 71 w 120"/>
                  <a:gd name="T5" fmla="*/ 0 h 30"/>
                  <a:gd name="T6" fmla="*/ 0 60000 65536"/>
                  <a:gd name="T7" fmla="*/ 0 60000 65536"/>
                  <a:gd name="T8" fmla="*/ 0 60000 65536"/>
                  <a:gd name="T9" fmla="*/ 0 w 120"/>
                  <a:gd name="T10" fmla="*/ 0 h 30"/>
                  <a:gd name="T11" fmla="*/ 120 w 120"/>
                  <a:gd name="T12" fmla="*/ 30 h 30"/>
                </a:gdLst>
                <a:ahLst/>
                <a:cxnLst>
                  <a:cxn ang="T6">
                    <a:pos x="T0" y="T1"/>
                  </a:cxn>
                  <a:cxn ang="T7">
                    <a:pos x="T2" y="T3"/>
                  </a:cxn>
                  <a:cxn ang="T8">
                    <a:pos x="T4" y="T5"/>
                  </a:cxn>
                </a:cxnLst>
                <a:rect l="T9" t="T10" r="T11" b="T12"/>
                <a:pathLst>
                  <a:path w="120" h="30">
                    <a:moveTo>
                      <a:pt x="0" y="1"/>
                    </a:moveTo>
                    <a:lnTo>
                      <a:pt x="62" y="30"/>
                    </a:lnTo>
                    <a:lnTo>
                      <a:pt x="120" y="0"/>
                    </a:lnTo>
                  </a:path>
                </a:pathLst>
              </a:custGeom>
              <a:noFill/>
              <a:ln w="11113">
                <a:solidFill>
                  <a:srgbClr val="000000"/>
                </a:solidFill>
                <a:round/>
                <a:headEnd/>
                <a:tailEnd/>
              </a:ln>
            </p:spPr>
            <p:txBody>
              <a:bodyPr/>
              <a:lstStyle/>
              <a:p>
                <a:endParaRPr lang="zh-CN" altLang="en-US"/>
              </a:p>
            </p:txBody>
          </p:sp>
          <p:sp>
            <p:nvSpPr>
              <p:cNvPr id="143" name="Freeform 448"/>
              <p:cNvSpPr>
                <a:spLocks noChangeAspect="1"/>
              </p:cNvSpPr>
              <p:nvPr/>
            </p:nvSpPr>
            <p:spPr bwMode="auto">
              <a:xfrm>
                <a:off x="1181" y="1797"/>
                <a:ext cx="128" cy="22"/>
              </a:xfrm>
              <a:custGeom>
                <a:avLst/>
                <a:gdLst>
                  <a:gd name="T0" fmla="*/ 0 w 144"/>
                  <a:gd name="T1" fmla="*/ 0 h 36"/>
                  <a:gd name="T2" fmla="*/ 46 w 144"/>
                  <a:gd name="T3" fmla="*/ 5 h 36"/>
                  <a:gd name="T4" fmla="*/ 90 w 144"/>
                  <a:gd name="T5" fmla="*/ 0 h 36"/>
                  <a:gd name="T6" fmla="*/ 0 60000 65536"/>
                  <a:gd name="T7" fmla="*/ 0 60000 65536"/>
                  <a:gd name="T8" fmla="*/ 0 60000 65536"/>
                  <a:gd name="T9" fmla="*/ 0 w 144"/>
                  <a:gd name="T10" fmla="*/ 0 h 36"/>
                  <a:gd name="T11" fmla="*/ 144 w 144"/>
                  <a:gd name="T12" fmla="*/ 36 h 36"/>
                </a:gdLst>
                <a:ahLst/>
                <a:cxnLst>
                  <a:cxn ang="T6">
                    <a:pos x="T0" y="T1"/>
                  </a:cxn>
                  <a:cxn ang="T7">
                    <a:pos x="T2" y="T3"/>
                  </a:cxn>
                  <a:cxn ang="T8">
                    <a:pos x="T4" y="T5"/>
                  </a:cxn>
                </a:cxnLst>
                <a:rect l="T9" t="T10" r="T11" b="T12"/>
                <a:pathLst>
                  <a:path w="144" h="36">
                    <a:moveTo>
                      <a:pt x="0" y="0"/>
                    </a:moveTo>
                    <a:lnTo>
                      <a:pt x="73" y="36"/>
                    </a:lnTo>
                    <a:lnTo>
                      <a:pt x="144" y="0"/>
                    </a:lnTo>
                  </a:path>
                </a:pathLst>
              </a:custGeom>
              <a:noFill/>
              <a:ln w="11113">
                <a:solidFill>
                  <a:srgbClr val="000000"/>
                </a:solidFill>
                <a:round/>
                <a:headEnd/>
                <a:tailEnd/>
              </a:ln>
            </p:spPr>
            <p:txBody>
              <a:bodyPr/>
              <a:lstStyle/>
              <a:p>
                <a:endParaRPr lang="zh-CN" altLang="en-US"/>
              </a:p>
            </p:txBody>
          </p:sp>
          <p:sp>
            <p:nvSpPr>
              <p:cNvPr id="144" name="Freeform 449"/>
              <p:cNvSpPr>
                <a:spLocks noChangeAspect="1"/>
              </p:cNvSpPr>
              <p:nvPr/>
            </p:nvSpPr>
            <p:spPr bwMode="auto">
              <a:xfrm>
                <a:off x="1173" y="1836"/>
                <a:ext cx="145" cy="24"/>
              </a:xfrm>
              <a:custGeom>
                <a:avLst/>
                <a:gdLst>
                  <a:gd name="T0" fmla="*/ 0 w 168"/>
                  <a:gd name="T1" fmla="*/ 0 h 42"/>
                  <a:gd name="T2" fmla="*/ 47 w 168"/>
                  <a:gd name="T3" fmla="*/ 5 h 42"/>
                  <a:gd name="T4" fmla="*/ 93 w 168"/>
                  <a:gd name="T5" fmla="*/ 0 h 42"/>
                  <a:gd name="T6" fmla="*/ 0 60000 65536"/>
                  <a:gd name="T7" fmla="*/ 0 60000 65536"/>
                  <a:gd name="T8" fmla="*/ 0 60000 65536"/>
                  <a:gd name="T9" fmla="*/ 0 w 168"/>
                  <a:gd name="T10" fmla="*/ 0 h 42"/>
                  <a:gd name="T11" fmla="*/ 168 w 168"/>
                  <a:gd name="T12" fmla="*/ 42 h 42"/>
                </a:gdLst>
                <a:ahLst/>
                <a:cxnLst>
                  <a:cxn ang="T6">
                    <a:pos x="T0" y="T1"/>
                  </a:cxn>
                  <a:cxn ang="T7">
                    <a:pos x="T2" y="T3"/>
                  </a:cxn>
                  <a:cxn ang="T8">
                    <a:pos x="T4" y="T5"/>
                  </a:cxn>
                </a:cxnLst>
                <a:rect l="T9" t="T10" r="T11" b="T12"/>
                <a:pathLst>
                  <a:path w="168" h="42">
                    <a:moveTo>
                      <a:pt x="0" y="0"/>
                    </a:moveTo>
                    <a:lnTo>
                      <a:pt x="85" y="42"/>
                    </a:lnTo>
                    <a:lnTo>
                      <a:pt x="168" y="0"/>
                    </a:lnTo>
                  </a:path>
                </a:pathLst>
              </a:custGeom>
              <a:noFill/>
              <a:ln w="11113">
                <a:solidFill>
                  <a:srgbClr val="000000"/>
                </a:solidFill>
                <a:round/>
                <a:headEnd/>
                <a:tailEnd/>
              </a:ln>
            </p:spPr>
            <p:txBody>
              <a:bodyPr/>
              <a:lstStyle/>
              <a:p>
                <a:endParaRPr lang="zh-CN" altLang="en-US"/>
              </a:p>
            </p:txBody>
          </p:sp>
          <p:sp>
            <p:nvSpPr>
              <p:cNvPr id="145" name="Freeform 450"/>
              <p:cNvSpPr>
                <a:spLocks noChangeAspect="1"/>
              </p:cNvSpPr>
              <p:nvPr/>
            </p:nvSpPr>
            <p:spPr bwMode="auto">
              <a:xfrm>
                <a:off x="1162" y="1874"/>
                <a:ext cx="166" cy="29"/>
              </a:xfrm>
              <a:custGeom>
                <a:avLst/>
                <a:gdLst>
                  <a:gd name="T0" fmla="*/ 0 w 190"/>
                  <a:gd name="T1" fmla="*/ 1 h 50"/>
                  <a:gd name="T2" fmla="*/ 56 w 190"/>
                  <a:gd name="T3" fmla="*/ 6 h 50"/>
                  <a:gd name="T4" fmla="*/ 111 w 190"/>
                  <a:gd name="T5" fmla="*/ 0 h 50"/>
                  <a:gd name="T6" fmla="*/ 0 60000 65536"/>
                  <a:gd name="T7" fmla="*/ 0 60000 65536"/>
                  <a:gd name="T8" fmla="*/ 0 60000 65536"/>
                  <a:gd name="T9" fmla="*/ 0 w 190"/>
                  <a:gd name="T10" fmla="*/ 0 h 50"/>
                  <a:gd name="T11" fmla="*/ 190 w 190"/>
                  <a:gd name="T12" fmla="*/ 50 h 50"/>
                </a:gdLst>
                <a:ahLst/>
                <a:cxnLst>
                  <a:cxn ang="T6">
                    <a:pos x="T0" y="T1"/>
                  </a:cxn>
                  <a:cxn ang="T7">
                    <a:pos x="T2" y="T3"/>
                  </a:cxn>
                  <a:cxn ang="T8">
                    <a:pos x="T4" y="T5"/>
                  </a:cxn>
                </a:cxnLst>
                <a:rect l="T9" t="T10" r="T11" b="T12"/>
                <a:pathLst>
                  <a:path w="190" h="50">
                    <a:moveTo>
                      <a:pt x="0" y="2"/>
                    </a:moveTo>
                    <a:lnTo>
                      <a:pt x="96" y="50"/>
                    </a:lnTo>
                    <a:lnTo>
                      <a:pt x="190" y="0"/>
                    </a:lnTo>
                  </a:path>
                </a:pathLst>
              </a:custGeom>
              <a:noFill/>
              <a:ln w="11113">
                <a:solidFill>
                  <a:srgbClr val="000000"/>
                </a:solidFill>
                <a:round/>
                <a:headEnd/>
                <a:tailEnd/>
              </a:ln>
            </p:spPr>
            <p:txBody>
              <a:bodyPr/>
              <a:lstStyle/>
              <a:p>
                <a:endParaRPr lang="zh-CN" altLang="en-US"/>
              </a:p>
            </p:txBody>
          </p:sp>
          <p:sp>
            <p:nvSpPr>
              <p:cNvPr id="146" name="Freeform 451"/>
              <p:cNvSpPr>
                <a:spLocks noChangeAspect="1"/>
              </p:cNvSpPr>
              <p:nvPr/>
            </p:nvSpPr>
            <p:spPr bwMode="auto">
              <a:xfrm>
                <a:off x="1150" y="1912"/>
                <a:ext cx="190" cy="31"/>
              </a:xfrm>
              <a:custGeom>
                <a:avLst/>
                <a:gdLst>
                  <a:gd name="T0" fmla="*/ 0 w 218"/>
                  <a:gd name="T1" fmla="*/ 0 h 53"/>
                  <a:gd name="T2" fmla="*/ 64 w 218"/>
                  <a:gd name="T3" fmla="*/ 6 h 53"/>
                  <a:gd name="T4" fmla="*/ 126 w 218"/>
                  <a:gd name="T5" fmla="*/ 0 h 53"/>
                  <a:gd name="T6" fmla="*/ 0 60000 65536"/>
                  <a:gd name="T7" fmla="*/ 0 60000 65536"/>
                  <a:gd name="T8" fmla="*/ 0 60000 65536"/>
                  <a:gd name="T9" fmla="*/ 0 w 218"/>
                  <a:gd name="T10" fmla="*/ 0 h 53"/>
                  <a:gd name="T11" fmla="*/ 218 w 218"/>
                  <a:gd name="T12" fmla="*/ 53 h 53"/>
                </a:gdLst>
                <a:ahLst/>
                <a:cxnLst>
                  <a:cxn ang="T6">
                    <a:pos x="T0" y="T1"/>
                  </a:cxn>
                  <a:cxn ang="T7">
                    <a:pos x="T2" y="T3"/>
                  </a:cxn>
                  <a:cxn ang="T8">
                    <a:pos x="T4" y="T5"/>
                  </a:cxn>
                </a:cxnLst>
                <a:rect l="T9" t="T10" r="T11" b="T12"/>
                <a:pathLst>
                  <a:path w="218" h="53">
                    <a:moveTo>
                      <a:pt x="0" y="0"/>
                    </a:moveTo>
                    <a:lnTo>
                      <a:pt x="110" y="53"/>
                    </a:lnTo>
                    <a:lnTo>
                      <a:pt x="218" y="0"/>
                    </a:lnTo>
                  </a:path>
                </a:pathLst>
              </a:custGeom>
              <a:noFill/>
              <a:ln w="11113">
                <a:solidFill>
                  <a:srgbClr val="000000"/>
                </a:solidFill>
                <a:round/>
                <a:headEnd/>
                <a:tailEnd/>
              </a:ln>
            </p:spPr>
            <p:txBody>
              <a:bodyPr/>
              <a:lstStyle/>
              <a:p>
                <a:endParaRPr lang="zh-CN" altLang="en-US"/>
              </a:p>
            </p:txBody>
          </p:sp>
          <p:sp>
            <p:nvSpPr>
              <p:cNvPr id="147" name="Freeform 452"/>
              <p:cNvSpPr>
                <a:spLocks noChangeAspect="1"/>
              </p:cNvSpPr>
              <p:nvPr/>
            </p:nvSpPr>
            <p:spPr bwMode="auto">
              <a:xfrm>
                <a:off x="1140" y="1950"/>
                <a:ext cx="211" cy="36"/>
              </a:xfrm>
              <a:custGeom>
                <a:avLst/>
                <a:gdLst>
                  <a:gd name="T0" fmla="*/ 0 w 240"/>
                  <a:gd name="T1" fmla="*/ 0 h 61"/>
                  <a:gd name="T2" fmla="*/ 72 w 240"/>
                  <a:gd name="T3" fmla="*/ 7 h 61"/>
                  <a:gd name="T4" fmla="*/ 144 w 240"/>
                  <a:gd name="T5" fmla="*/ 1 h 61"/>
                  <a:gd name="T6" fmla="*/ 0 60000 65536"/>
                  <a:gd name="T7" fmla="*/ 0 60000 65536"/>
                  <a:gd name="T8" fmla="*/ 0 60000 65536"/>
                  <a:gd name="T9" fmla="*/ 0 w 240"/>
                  <a:gd name="T10" fmla="*/ 0 h 61"/>
                  <a:gd name="T11" fmla="*/ 240 w 240"/>
                  <a:gd name="T12" fmla="*/ 61 h 61"/>
                </a:gdLst>
                <a:ahLst/>
                <a:cxnLst>
                  <a:cxn ang="T6">
                    <a:pos x="T0" y="T1"/>
                  </a:cxn>
                  <a:cxn ang="T7">
                    <a:pos x="T2" y="T3"/>
                  </a:cxn>
                  <a:cxn ang="T8">
                    <a:pos x="T4" y="T5"/>
                  </a:cxn>
                </a:cxnLst>
                <a:rect l="T9" t="T10" r="T11" b="T12"/>
                <a:pathLst>
                  <a:path w="240" h="61">
                    <a:moveTo>
                      <a:pt x="0" y="0"/>
                    </a:moveTo>
                    <a:lnTo>
                      <a:pt x="121" y="61"/>
                    </a:lnTo>
                    <a:lnTo>
                      <a:pt x="240" y="2"/>
                    </a:lnTo>
                  </a:path>
                </a:pathLst>
              </a:custGeom>
              <a:noFill/>
              <a:ln w="11113">
                <a:solidFill>
                  <a:srgbClr val="000000"/>
                </a:solidFill>
                <a:round/>
                <a:headEnd/>
                <a:tailEnd/>
              </a:ln>
            </p:spPr>
            <p:txBody>
              <a:bodyPr/>
              <a:lstStyle/>
              <a:p>
                <a:endParaRPr lang="zh-CN" altLang="en-US"/>
              </a:p>
            </p:txBody>
          </p:sp>
          <p:sp>
            <p:nvSpPr>
              <p:cNvPr id="148" name="Freeform 453"/>
              <p:cNvSpPr>
                <a:spLocks noChangeAspect="1"/>
              </p:cNvSpPr>
              <p:nvPr/>
            </p:nvSpPr>
            <p:spPr bwMode="auto">
              <a:xfrm>
                <a:off x="1131" y="1989"/>
                <a:ext cx="228" cy="38"/>
              </a:xfrm>
              <a:custGeom>
                <a:avLst/>
                <a:gdLst>
                  <a:gd name="T0" fmla="*/ 0 w 264"/>
                  <a:gd name="T1" fmla="*/ 1 h 67"/>
                  <a:gd name="T2" fmla="*/ 73 w 264"/>
                  <a:gd name="T3" fmla="*/ 7 h 67"/>
                  <a:gd name="T4" fmla="*/ 147 w 264"/>
                  <a:gd name="T5" fmla="*/ 0 h 67"/>
                  <a:gd name="T6" fmla="*/ 0 60000 65536"/>
                  <a:gd name="T7" fmla="*/ 0 60000 65536"/>
                  <a:gd name="T8" fmla="*/ 0 60000 65536"/>
                  <a:gd name="T9" fmla="*/ 0 w 264"/>
                  <a:gd name="T10" fmla="*/ 0 h 67"/>
                  <a:gd name="T11" fmla="*/ 264 w 264"/>
                  <a:gd name="T12" fmla="*/ 67 h 67"/>
                </a:gdLst>
                <a:ahLst/>
                <a:cxnLst>
                  <a:cxn ang="T6">
                    <a:pos x="T0" y="T1"/>
                  </a:cxn>
                  <a:cxn ang="T7">
                    <a:pos x="T2" y="T3"/>
                  </a:cxn>
                  <a:cxn ang="T8">
                    <a:pos x="T4" y="T5"/>
                  </a:cxn>
                </a:cxnLst>
                <a:rect l="T9" t="T10" r="T11" b="T12"/>
                <a:pathLst>
                  <a:path w="264" h="67">
                    <a:moveTo>
                      <a:pt x="0" y="2"/>
                    </a:moveTo>
                    <a:lnTo>
                      <a:pt x="133" y="67"/>
                    </a:lnTo>
                    <a:lnTo>
                      <a:pt x="264" y="0"/>
                    </a:lnTo>
                  </a:path>
                </a:pathLst>
              </a:custGeom>
              <a:noFill/>
              <a:ln w="11113">
                <a:solidFill>
                  <a:srgbClr val="000000"/>
                </a:solidFill>
                <a:round/>
                <a:headEnd/>
                <a:tailEnd/>
              </a:ln>
            </p:spPr>
            <p:txBody>
              <a:bodyPr/>
              <a:lstStyle/>
              <a:p>
                <a:endParaRPr lang="zh-CN" altLang="en-US"/>
              </a:p>
            </p:txBody>
          </p:sp>
          <p:sp>
            <p:nvSpPr>
              <p:cNvPr id="149" name="Freeform 454"/>
              <p:cNvSpPr>
                <a:spLocks noChangeAspect="1"/>
              </p:cNvSpPr>
              <p:nvPr/>
            </p:nvSpPr>
            <p:spPr bwMode="auto">
              <a:xfrm>
                <a:off x="1120" y="1547"/>
                <a:ext cx="95" cy="22"/>
              </a:xfrm>
              <a:custGeom>
                <a:avLst/>
                <a:gdLst>
                  <a:gd name="T0" fmla="*/ 67 w 107"/>
                  <a:gd name="T1" fmla="*/ 5 h 36"/>
                  <a:gd name="T2" fmla="*/ 21 w 107"/>
                  <a:gd name="T3" fmla="*/ 4 h 36"/>
                  <a:gd name="T4" fmla="*/ 45 w 107"/>
                  <a:gd name="T5" fmla="*/ 1 h 36"/>
                  <a:gd name="T6" fmla="*/ 0 w 107"/>
                  <a:gd name="T7" fmla="*/ 0 h 36"/>
                  <a:gd name="T8" fmla="*/ 0 60000 65536"/>
                  <a:gd name="T9" fmla="*/ 0 60000 65536"/>
                  <a:gd name="T10" fmla="*/ 0 60000 65536"/>
                  <a:gd name="T11" fmla="*/ 0 60000 65536"/>
                  <a:gd name="T12" fmla="*/ 0 w 107"/>
                  <a:gd name="T13" fmla="*/ 0 h 36"/>
                  <a:gd name="T14" fmla="*/ 107 w 107"/>
                  <a:gd name="T15" fmla="*/ 36 h 36"/>
                </a:gdLst>
                <a:ahLst/>
                <a:cxnLst>
                  <a:cxn ang="T8">
                    <a:pos x="T0" y="T1"/>
                  </a:cxn>
                  <a:cxn ang="T9">
                    <a:pos x="T2" y="T3"/>
                  </a:cxn>
                  <a:cxn ang="T10">
                    <a:pos x="T4" y="T5"/>
                  </a:cxn>
                  <a:cxn ang="T11">
                    <a:pos x="T6" y="T7"/>
                  </a:cxn>
                </a:cxnLst>
                <a:rect l="T12" t="T13" r="T14" b="T15"/>
                <a:pathLst>
                  <a:path w="107" h="36">
                    <a:moveTo>
                      <a:pt x="107" y="36"/>
                    </a:moveTo>
                    <a:lnTo>
                      <a:pt x="34" y="30"/>
                    </a:lnTo>
                    <a:lnTo>
                      <a:pt x="73" y="5"/>
                    </a:lnTo>
                    <a:lnTo>
                      <a:pt x="0" y="0"/>
                    </a:lnTo>
                  </a:path>
                </a:pathLst>
              </a:custGeom>
              <a:noFill/>
              <a:ln w="4763">
                <a:solidFill>
                  <a:srgbClr val="000000"/>
                </a:solidFill>
                <a:round/>
                <a:headEnd/>
                <a:tailEnd/>
              </a:ln>
            </p:spPr>
            <p:txBody>
              <a:bodyPr/>
              <a:lstStyle/>
              <a:p>
                <a:endParaRPr lang="zh-CN" altLang="en-US"/>
              </a:p>
            </p:txBody>
          </p:sp>
          <p:sp>
            <p:nvSpPr>
              <p:cNvPr id="150" name="Freeform 455"/>
              <p:cNvSpPr>
                <a:spLocks noChangeAspect="1"/>
              </p:cNvSpPr>
              <p:nvPr/>
            </p:nvSpPr>
            <p:spPr bwMode="auto">
              <a:xfrm>
                <a:off x="1262" y="1545"/>
                <a:ext cx="110" cy="25"/>
              </a:xfrm>
              <a:custGeom>
                <a:avLst/>
                <a:gdLst>
                  <a:gd name="T0" fmla="*/ 71 w 127"/>
                  <a:gd name="T1" fmla="*/ 1 h 44"/>
                  <a:gd name="T2" fmla="*/ 29 w 127"/>
                  <a:gd name="T3" fmla="*/ 5 h 44"/>
                  <a:gd name="T4" fmla="*/ 42 w 127"/>
                  <a:gd name="T5" fmla="*/ 0 h 44"/>
                  <a:gd name="T6" fmla="*/ 0 w 127"/>
                  <a:gd name="T7" fmla="*/ 4 h 44"/>
                  <a:gd name="T8" fmla="*/ 0 60000 65536"/>
                  <a:gd name="T9" fmla="*/ 0 60000 65536"/>
                  <a:gd name="T10" fmla="*/ 0 60000 65536"/>
                  <a:gd name="T11" fmla="*/ 0 60000 65536"/>
                  <a:gd name="T12" fmla="*/ 0 w 127"/>
                  <a:gd name="T13" fmla="*/ 0 h 44"/>
                  <a:gd name="T14" fmla="*/ 127 w 127"/>
                  <a:gd name="T15" fmla="*/ 44 h 44"/>
                </a:gdLst>
                <a:ahLst/>
                <a:cxnLst>
                  <a:cxn ang="T8">
                    <a:pos x="T0" y="T1"/>
                  </a:cxn>
                  <a:cxn ang="T9">
                    <a:pos x="T2" y="T3"/>
                  </a:cxn>
                  <a:cxn ang="T10">
                    <a:pos x="T4" y="T5"/>
                  </a:cxn>
                  <a:cxn ang="T11">
                    <a:pos x="T6" y="T7"/>
                  </a:cxn>
                </a:cxnLst>
                <a:rect l="T12" t="T13" r="T14" b="T15"/>
                <a:pathLst>
                  <a:path w="127" h="44">
                    <a:moveTo>
                      <a:pt x="127" y="4"/>
                    </a:moveTo>
                    <a:lnTo>
                      <a:pt x="52" y="44"/>
                    </a:lnTo>
                    <a:lnTo>
                      <a:pt x="75" y="0"/>
                    </a:lnTo>
                    <a:lnTo>
                      <a:pt x="0" y="40"/>
                    </a:lnTo>
                  </a:path>
                </a:pathLst>
              </a:custGeom>
              <a:noFill/>
              <a:ln w="4763">
                <a:solidFill>
                  <a:srgbClr val="000000"/>
                </a:solidFill>
                <a:round/>
                <a:headEnd/>
                <a:tailEnd/>
              </a:ln>
            </p:spPr>
            <p:txBody>
              <a:bodyPr/>
              <a:lstStyle/>
              <a:p>
                <a:endParaRPr lang="zh-CN" altLang="en-US"/>
              </a:p>
            </p:txBody>
          </p:sp>
          <p:sp>
            <p:nvSpPr>
              <p:cNvPr id="151" name="Freeform 456"/>
              <p:cNvSpPr>
                <a:spLocks noChangeAspect="1"/>
              </p:cNvSpPr>
              <p:nvPr/>
            </p:nvSpPr>
            <p:spPr bwMode="auto">
              <a:xfrm>
                <a:off x="1229" y="1474"/>
                <a:ext cx="33" cy="83"/>
              </a:xfrm>
              <a:custGeom>
                <a:avLst/>
                <a:gdLst>
                  <a:gd name="T0" fmla="*/ 14 w 36"/>
                  <a:gd name="T1" fmla="*/ 16 h 144"/>
                  <a:gd name="T2" fmla="*/ 0 w 36"/>
                  <a:gd name="T3" fmla="*/ 6 h 144"/>
                  <a:gd name="T4" fmla="*/ 25 w 36"/>
                  <a:gd name="T5" fmla="*/ 10 h 144"/>
                  <a:gd name="T6" fmla="*/ 14 w 36"/>
                  <a:gd name="T7" fmla="*/ 0 h 144"/>
                  <a:gd name="T8" fmla="*/ 0 60000 65536"/>
                  <a:gd name="T9" fmla="*/ 0 60000 65536"/>
                  <a:gd name="T10" fmla="*/ 0 60000 65536"/>
                  <a:gd name="T11" fmla="*/ 0 60000 65536"/>
                  <a:gd name="T12" fmla="*/ 0 w 36"/>
                  <a:gd name="T13" fmla="*/ 0 h 144"/>
                  <a:gd name="T14" fmla="*/ 36 w 36"/>
                  <a:gd name="T15" fmla="*/ 144 h 144"/>
                </a:gdLst>
                <a:ahLst/>
                <a:cxnLst>
                  <a:cxn ang="T8">
                    <a:pos x="T0" y="T1"/>
                  </a:cxn>
                  <a:cxn ang="T9">
                    <a:pos x="T2" y="T3"/>
                  </a:cxn>
                  <a:cxn ang="T10">
                    <a:pos x="T4" y="T5"/>
                  </a:cxn>
                  <a:cxn ang="T11">
                    <a:pos x="T6" y="T7"/>
                  </a:cxn>
                </a:cxnLst>
                <a:rect l="T12" t="T13" r="T14" b="T15"/>
                <a:pathLst>
                  <a:path w="36" h="144">
                    <a:moveTo>
                      <a:pt x="19" y="144"/>
                    </a:moveTo>
                    <a:lnTo>
                      <a:pt x="0" y="54"/>
                    </a:lnTo>
                    <a:lnTo>
                      <a:pt x="36" y="90"/>
                    </a:lnTo>
                    <a:lnTo>
                      <a:pt x="19" y="0"/>
                    </a:lnTo>
                  </a:path>
                </a:pathLst>
              </a:custGeom>
              <a:noFill/>
              <a:ln w="4763">
                <a:solidFill>
                  <a:srgbClr val="000000"/>
                </a:solidFill>
                <a:round/>
                <a:headEnd/>
                <a:tailEnd/>
              </a:ln>
            </p:spPr>
            <p:txBody>
              <a:bodyPr/>
              <a:lstStyle/>
              <a:p>
                <a:endParaRPr lang="zh-CN" altLang="en-US"/>
              </a:p>
            </p:txBody>
          </p:sp>
        </p:grpSp>
        <p:sp>
          <p:nvSpPr>
            <p:cNvPr id="93" name="Text Box 457"/>
            <p:cNvSpPr txBox="1">
              <a:spLocks noChangeArrowheads="1"/>
            </p:cNvSpPr>
            <p:nvPr/>
          </p:nvSpPr>
          <p:spPr bwMode="auto">
            <a:xfrm>
              <a:off x="471" y="3512"/>
              <a:ext cx="432" cy="173"/>
            </a:xfrm>
            <a:prstGeom prst="rect">
              <a:avLst/>
            </a:prstGeom>
            <a:noFill/>
            <a:ln w="9525">
              <a:noFill/>
              <a:miter lim="800000"/>
              <a:headEnd/>
              <a:tailEnd/>
            </a:ln>
          </p:spPr>
          <p:txBody>
            <a:bodyPr>
              <a:spAutoFit/>
            </a:bodyPr>
            <a:lstStyle/>
            <a:p>
              <a:pPr eaLnBrk="0" hangingPunct="0">
                <a:spcBef>
                  <a:spcPct val="50000"/>
                </a:spcBef>
              </a:pPr>
              <a:r>
                <a:rPr lang="en-US" altLang="ko-KR" sz="1200" b="1" dirty="0">
                  <a:solidFill>
                    <a:schemeClr val="accent6">
                      <a:lumMod val="75000"/>
                    </a:schemeClr>
                  </a:solidFill>
                  <a:ea typeface="Gulim" pitchFamily="34" charset="-127"/>
                </a:rPr>
                <a:t>Home</a:t>
              </a:r>
            </a:p>
          </p:txBody>
        </p:sp>
        <p:sp>
          <p:nvSpPr>
            <p:cNvPr id="94" name="Line 458"/>
            <p:cNvSpPr>
              <a:spLocks noChangeShapeType="1"/>
            </p:cNvSpPr>
            <p:nvPr/>
          </p:nvSpPr>
          <p:spPr bwMode="auto">
            <a:xfrm flipH="1">
              <a:off x="471" y="2320"/>
              <a:ext cx="96" cy="1251"/>
            </a:xfrm>
            <a:prstGeom prst="line">
              <a:avLst/>
            </a:prstGeom>
            <a:noFill/>
            <a:ln w="9525">
              <a:solidFill>
                <a:srgbClr val="FF0066"/>
              </a:solidFill>
              <a:prstDash val="dash"/>
              <a:round/>
              <a:headEnd/>
              <a:tailEnd/>
            </a:ln>
          </p:spPr>
          <p:txBody>
            <a:bodyPr/>
            <a:lstStyle/>
            <a:p>
              <a:endParaRPr lang="zh-CN" altLang="en-US"/>
            </a:p>
          </p:txBody>
        </p:sp>
        <p:sp>
          <p:nvSpPr>
            <p:cNvPr id="95" name="Line 459"/>
            <p:cNvSpPr>
              <a:spLocks noChangeShapeType="1"/>
            </p:cNvSpPr>
            <p:nvPr/>
          </p:nvSpPr>
          <p:spPr bwMode="auto">
            <a:xfrm flipH="1">
              <a:off x="999" y="2320"/>
              <a:ext cx="192" cy="1287"/>
            </a:xfrm>
            <a:prstGeom prst="line">
              <a:avLst/>
            </a:prstGeom>
            <a:noFill/>
            <a:ln w="9525">
              <a:solidFill>
                <a:srgbClr val="FF0066"/>
              </a:solidFill>
              <a:prstDash val="dash"/>
              <a:round/>
              <a:headEnd/>
              <a:tailEnd/>
            </a:ln>
          </p:spPr>
          <p:txBody>
            <a:bodyPr/>
            <a:lstStyle/>
            <a:p>
              <a:endParaRPr lang="zh-CN" altLang="en-US"/>
            </a:p>
          </p:txBody>
        </p:sp>
        <p:grpSp>
          <p:nvGrpSpPr>
            <p:cNvPr id="96" name="Group 460"/>
            <p:cNvGrpSpPr>
              <a:grpSpLocks/>
            </p:cNvGrpSpPr>
            <p:nvPr/>
          </p:nvGrpSpPr>
          <p:grpSpPr bwMode="auto">
            <a:xfrm>
              <a:off x="989" y="2387"/>
              <a:ext cx="730" cy="375"/>
              <a:chOff x="1522" y="2486"/>
              <a:chExt cx="730" cy="490"/>
            </a:xfrm>
          </p:grpSpPr>
          <p:sp>
            <p:nvSpPr>
              <p:cNvPr id="116" name="Cloud"/>
              <p:cNvSpPr>
                <a:spLocks noChangeAspect="1" noEditPoints="1" noChangeArrowheads="1"/>
              </p:cNvSpPr>
              <p:nvPr/>
            </p:nvSpPr>
            <p:spPr bwMode="auto">
              <a:xfrm>
                <a:off x="1522" y="2575"/>
                <a:ext cx="730" cy="29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88 w 21600"/>
                  <a:gd name="T13" fmla="*/ 3233 h 21600"/>
                  <a:gd name="T14" fmla="*/ 17073 w 21600"/>
                  <a:gd name="T15" fmla="*/ 1733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rgbClr val="FFFFFF"/>
                  </a:gs>
                  <a:gs pos="100000">
                    <a:srgbClr val="99CCFF"/>
                  </a:gs>
                </a:gsLst>
                <a:lin ang="2700000" scaled="1"/>
              </a:gradFill>
              <a:ln w="9525">
                <a:solidFill>
                  <a:srgbClr val="CCECFF"/>
                </a:solidFill>
                <a:miter lim="800000"/>
                <a:headEnd/>
                <a:tailEnd/>
              </a:ln>
            </p:spPr>
            <p:txBody>
              <a:bodyPr/>
              <a:lstStyle/>
              <a:p>
                <a:endParaRPr lang="zh-CN" altLang="en-US"/>
              </a:p>
            </p:txBody>
          </p:sp>
          <p:sp>
            <p:nvSpPr>
              <p:cNvPr id="117" name="Text Box 462"/>
              <p:cNvSpPr txBox="1">
                <a:spLocks noChangeArrowheads="1"/>
              </p:cNvSpPr>
              <p:nvPr/>
            </p:nvSpPr>
            <p:spPr bwMode="auto">
              <a:xfrm>
                <a:off x="1533" y="2840"/>
                <a:ext cx="635" cy="136"/>
              </a:xfrm>
              <a:prstGeom prst="rect">
                <a:avLst/>
              </a:prstGeom>
              <a:noFill/>
              <a:ln w="9525">
                <a:noFill/>
                <a:miter lim="800000"/>
                <a:headEnd/>
                <a:tailEnd/>
              </a:ln>
            </p:spPr>
            <p:txBody>
              <a:bodyPr anchor="ctr"/>
              <a:lstStyle/>
              <a:p>
                <a:pPr algn="ctr" eaLnBrk="0" hangingPunct="0"/>
                <a:r>
                  <a:rPr lang="en-US" altLang="ko-KR" sz="1400" b="1" dirty="0">
                    <a:solidFill>
                      <a:srgbClr val="FFFFFF"/>
                    </a:solidFill>
                    <a:ea typeface="휴먼옛체"/>
                    <a:cs typeface="휴먼옛체"/>
                  </a:rPr>
                  <a:t>WLAN</a:t>
                </a:r>
              </a:p>
            </p:txBody>
          </p:sp>
          <p:grpSp>
            <p:nvGrpSpPr>
              <p:cNvPr id="118" name="Group 463"/>
              <p:cNvGrpSpPr>
                <a:grpSpLocks noChangeAspect="1"/>
              </p:cNvGrpSpPr>
              <p:nvPr/>
            </p:nvGrpSpPr>
            <p:grpSpPr bwMode="auto">
              <a:xfrm>
                <a:off x="2027" y="2486"/>
                <a:ext cx="91" cy="198"/>
                <a:chOff x="1120" y="1474"/>
                <a:chExt cx="252" cy="596"/>
              </a:xfrm>
            </p:grpSpPr>
            <p:sp>
              <p:nvSpPr>
                <p:cNvPr id="122" name="Freeform 464"/>
                <p:cNvSpPr>
                  <a:spLocks noChangeAspect="1"/>
                </p:cNvSpPr>
                <p:nvPr/>
              </p:nvSpPr>
              <p:spPr bwMode="auto">
                <a:xfrm>
                  <a:off x="1223" y="1589"/>
                  <a:ext cx="46" cy="52"/>
                </a:xfrm>
                <a:custGeom>
                  <a:avLst/>
                  <a:gdLst>
                    <a:gd name="T0" fmla="*/ 4 w 54"/>
                    <a:gd name="T1" fmla="*/ 2 h 90"/>
                    <a:gd name="T2" fmla="*/ 14 w 54"/>
                    <a:gd name="T3" fmla="*/ 0 h 90"/>
                    <a:gd name="T4" fmla="*/ 23 w 54"/>
                    <a:gd name="T5" fmla="*/ 2 h 90"/>
                    <a:gd name="T6" fmla="*/ 28 w 54"/>
                    <a:gd name="T7" fmla="*/ 8 h 90"/>
                    <a:gd name="T8" fmla="*/ 14 w 54"/>
                    <a:gd name="T9" fmla="*/ 10 h 90"/>
                    <a:gd name="T10" fmla="*/ 0 w 54"/>
                    <a:gd name="T11" fmla="*/ 8 h 90"/>
                    <a:gd name="T12" fmla="*/ 4 w 54"/>
                    <a:gd name="T13" fmla="*/ 2 h 90"/>
                    <a:gd name="T14" fmla="*/ 0 60000 65536"/>
                    <a:gd name="T15" fmla="*/ 0 60000 65536"/>
                    <a:gd name="T16" fmla="*/ 0 60000 65536"/>
                    <a:gd name="T17" fmla="*/ 0 60000 65536"/>
                    <a:gd name="T18" fmla="*/ 0 60000 65536"/>
                    <a:gd name="T19" fmla="*/ 0 60000 65536"/>
                    <a:gd name="T20" fmla="*/ 0 60000 65536"/>
                    <a:gd name="T21" fmla="*/ 0 w 54"/>
                    <a:gd name="T22" fmla="*/ 0 h 90"/>
                    <a:gd name="T23" fmla="*/ 54 w 54"/>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90">
                      <a:moveTo>
                        <a:pt x="8" y="19"/>
                      </a:moveTo>
                      <a:lnTo>
                        <a:pt x="27" y="0"/>
                      </a:lnTo>
                      <a:lnTo>
                        <a:pt x="44" y="19"/>
                      </a:lnTo>
                      <a:lnTo>
                        <a:pt x="54" y="73"/>
                      </a:lnTo>
                      <a:lnTo>
                        <a:pt x="27" y="90"/>
                      </a:lnTo>
                      <a:lnTo>
                        <a:pt x="0" y="73"/>
                      </a:lnTo>
                      <a:lnTo>
                        <a:pt x="8" y="19"/>
                      </a:lnTo>
                      <a:close/>
                    </a:path>
                  </a:pathLst>
                </a:custGeom>
                <a:solidFill>
                  <a:srgbClr val="FFFFFF"/>
                </a:solidFill>
                <a:ln w="11113">
                  <a:solidFill>
                    <a:srgbClr val="000000"/>
                  </a:solidFill>
                  <a:round/>
                  <a:headEnd/>
                  <a:tailEnd/>
                </a:ln>
              </p:spPr>
              <p:txBody>
                <a:bodyPr/>
                <a:lstStyle/>
                <a:p>
                  <a:endParaRPr lang="zh-CN" altLang="en-US"/>
                </a:p>
              </p:txBody>
            </p:sp>
            <p:sp>
              <p:nvSpPr>
                <p:cNvPr id="123" name="Freeform 465"/>
                <p:cNvSpPr>
                  <a:spLocks noChangeAspect="1"/>
                </p:cNvSpPr>
                <p:nvPr/>
              </p:nvSpPr>
              <p:spPr bwMode="auto">
                <a:xfrm>
                  <a:off x="1120" y="1986"/>
                  <a:ext cx="252" cy="41"/>
                </a:xfrm>
                <a:custGeom>
                  <a:avLst/>
                  <a:gdLst>
                    <a:gd name="T0" fmla="*/ 0 w 288"/>
                    <a:gd name="T1" fmla="*/ 8 h 71"/>
                    <a:gd name="T2" fmla="*/ 84 w 288"/>
                    <a:gd name="T3" fmla="*/ 0 h 71"/>
                    <a:gd name="T4" fmla="*/ 168 w 288"/>
                    <a:gd name="T5" fmla="*/ 8 h 71"/>
                    <a:gd name="T6" fmla="*/ 0 60000 65536"/>
                    <a:gd name="T7" fmla="*/ 0 60000 65536"/>
                    <a:gd name="T8" fmla="*/ 0 60000 65536"/>
                    <a:gd name="T9" fmla="*/ 0 w 288"/>
                    <a:gd name="T10" fmla="*/ 0 h 71"/>
                    <a:gd name="T11" fmla="*/ 288 w 288"/>
                    <a:gd name="T12" fmla="*/ 71 h 71"/>
                  </a:gdLst>
                  <a:ahLst/>
                  <a:cxnLst>
                    <a:cxn ang="T6">
                      <a:pos x="T0" y="T1"/>
                    </a:cxn>
                    <a:cxn ang="T7">
                      <a:pos x="T2" y="T3"/>
                    </a:cxn>
                    <a:cxn ang="T8">
                      <a:pos x="T4" y="T5"/>
                    </a:cxn>
                  </a:cxnLst>
                  <a:rect l="T9" t="T10" r="T11" b="T12"/>
                  <a:pathLst>
                    <a:path w="288" h="71">
                      <a:moveTo>
                        <a:pt x="0" y="71"/>
                      </a:moveTo>
                      <a:lnTo>
                        <a:pt x="144" y="0"/>
                      </a:lnTo>
                      <a:lnTo>
                        <a:pt x="288" y="71"/>
                      </a:lnTo>
                    </a:path>
                  </a:pathLst>
                </a:custGeom>
                <a:noFill/>
                <a:ln w="11113">
                  <a:solidFill>
                    <a:srgbClr val="000000"/>
                  </a:solidFill>
                  <a:round/>
                  <a:headEnd/>
                  <a:tailEnd/>
                </a:ln>
              </p:spPr>
              <p:txBody>
                <a:bodyPr/>
                <a:lstStyle/>
                <a:p>
                  <a:endParaRPr lang="zh-CN" altLang="en-US"/>
                </a:p>
              </p:txBody>
            </p:sp>
            <p:sp>
              <p:nvSpPr>
                <p:cNvPr id="124" name="Freeform 466"/>
                <p:cNvSpPr>
                  <a:spLocks noChangeAspect="1"/>
                </p:cNvSpPr>
                <p:nvPr/>
              </p:nvSpPr>
              <p:spPr bwMode="auto">
                <a:xfrm>
                  <a:off x="1120" y="1569"/>
                  <a:ext cx="252" cy="501"/>
                </a:xfrm>
                <a:custGeom>
                  <a:avLst/>
                  <a:gdLst>
                    <a:gd name="T0" fmla="*/ 84 w 288"/>
                    <a:gd name="T1" fmla="*/ 0 h 864"/>
                    <a:gd name="T2" fmla="*/ 84 w 288"/>
                    <a:gd name="T3" fmla="*/ 98 h 864"/>
                    <a:gd name="T4" fmla="*/ 0 w 288"/>
                    <a:gd name="T5" fmla="*/ 89 h 864"/>
                    <a:gd name="T6" fmla="*/ 84 w 288"/>
                    <a:gd name="T7" fmla="*/ 0 h 864"/>
                    <a:gd name="T8" fmla="*/ 168 w 288"/>
                    <a:gd name="T9" fmla="*/ 89 h 864"/>
                    <a:gd name="T10" fmla="*/ 84 w 288"/>
                    <a:gd name="T11" fmla="*/ 98 h 864"/>
                    <a:gd name="T12" fmla="*/ 0 60000 65536"/>
                    <a:gd name="T13" fmla="*/ 0 60000 65536"/>
                    <a:gd name="T14" fmla="*/ 0 60000 65536"/>
                    <a:gd name="T15" fmla="*/ 0 60000 65536"/>
                    <a:gd name="T16" fmla="*/ 0 60000 65536"/>
                    <a:gd name="T17" fmla="*/ 0 60000 65536"/>
                    <a:gd name="T18" fmla="*/ 0 w 288"/>
                    <a:gd name="T19" fmla="*/ 0 h 864"/>
                    <a:gd name="T20" fmla="*/ 288 w 288"/>
                    <a:gd name="T21" fmla="*/ 864 h 864"/>
                  </a:gdLst>
                  <a:ahLst/>
                  <a:cxnLst>
                    <a:cxn ang="T12">
                      <a:pos x="T0" y="T1"/>
                    </a:cxn>
                    <a:cxn ang="T13">
                      <a:pos x="T2" y="T3"/>
                    </a:cxn>
                    <a:cxn ang="T14">
                      <a:pos x="T4" y="T5"/>
                    </a:cxn>
                    <a:cxn ang="T15">
                      <a:pos x="T6" y="T7"/>
                    </a:cxn>
                    <a:cxn ang="T16">
                      <a:pos x="T8" y="T9"/>
                    </a:cxn>
                    <a:cxn ang="T17">
                      <a:pos x="T10" y="T11"/>
                    </a:cxn>
                  </a:cxnLst>
                  <a:rect l="T18" t="T19" r="T20" b="T21"/>
                  <a:pathLst>
                    <a:path w="288" h="864">
                      <a:moveTo>
                        <a:pt x="144" y="0"/>
                      </a:moveTo>
                      <a:lnTo>
                        <a:pt x="144" y="864"/>
                      </a:lnTo>
                      <a:lnTo>
                        <a:pt x="0" y="791"/>
                      </a:lnTo>
                      <a:lnTo>
                        <a:pt x="144" y="0"/>
                      </a:lnTo>
                      <a:lnTo>
                        <a:pt x="288" y="791"/>
                      </a:lnTo>
                      <a:lnTo>
                        <a:pt x="144" y="864"/>
                      </a:lnTo>
                    </a:path>
                  </a:pathLst>
                </a:custGeom>
                <a:noFill/>
                <a:ln w="11113">
                  <a:solidFill>
                    <a:srgbClr val="000000"/>
                  </a:solidFill>
                  <a:round/>
                  <a:headEnd/>
                  <a:tailEnd/>
                </a:ln>
              </p:spPr>
              <p:txBody>
                <a:bodyPr/>
                <a:lstStyle/>
                <a:p>
                  <a:endParaRPr lang="zh-CN" altLang="en-US"/>
                </a:p>
              </p:txBody>
            </p:sp>
            <p:sp>
              <p:nvSpPr>
                <p:cNvPr id="125" name="Freeform 467"/>
                <p:cNvSpPr>
                  <a:spLocks noChangeAspect="1"/>
                </p:cNvSpPr>
                <p:nvPr/>
              </p:nvSpPr>
              <p:spPr bwMode="auto">
                <a:xfrm>
                  <a:off x="1215" y="1683"/>
                  <a:ext cx="61" cy="10"/>
                </a:xfrm>
                <a:custGeom>
                  <a:avLst/>
                  <a:gdLst>
                    <a:gd name="T0" fmla="*/ 0 w 72"/>
                    <a:gd name="T1" fmla="*/ 0 h 17"/>
                    <a:gd name="T2" fmla="*/ 19 w 72"/>
                    <a:gd name="T3" fmla="*/ 2 h 17"/>
                    <a:gd name="T4" fmla="*/ 37 w 72"/>
                    <a:gd name="T5" fmla="*/ 0 h 17"/>
                    <a:gd name="T6" fmla="*/ 0 60000 65536"/>
                    <a:gd name="T7" fmla="*/ 0 60000 65536"/>
                    <a:gd name="T8" fmla="*/ 0 60000 65536"/>
                    <a:gd name="T9" fmla="*/ 0 w 72"/>
                    <a:gd name="T10" fmla="*/ 0 h 17"/>
                    <a:gd name="T11" fmla="*/ 72 w 72"/>
                    <a:gd name="T12" fmla="*/ 17 h 17"/>
                  </a:gdLst>
                  <a:ahLst/>
                  <a:cxnLst>
                    <a:cxn ang="T6">
                      <a:pos x="T0" y="T1"/>
                    </a:cxn>
                    <a:cxn ang="T7">
                      <a:pos x="T2" y="T3"/>
                    </a:cxn>
                    <a:cxn ang="T8">
                      <a:pos x="T4" y="T5"/>
                    </a:cxn>
                  </a:cxnLst>
                  <a:rect l="T9" t="T10" r="T11" b="T12"/>
                  <a:pathLst>
                    <a:path w="72" h="17">
                      <a:moveTo>
                        <a:pt x="0" y="0"/>
                      </a:moveTo>
                      <a:lnTo>
                        <a:pt x="37" y="17"/>
                      </a:lnTo>
                      <a:lnTo>
                        <a:pt x="72" y="0"/>
                      </a:lnTo>
                    </a:path>
                  </a:pathLst>
                </a:custGeom>
                <a:noFill/>
                <a:ln w="11113">
                  <a:solidFill>
                    <a:srgbClr val="000000"/>
                  </a:solidFill>
                  <a:round/>
                  <a:headEnd/>
                  <a:tailEnd/>
                </a:ln>
              </p:spPr>
              <p:txBody>
                <a:bodyPr/>
                <a:lstStyle/>
                <a:p>
                  <a:endParaRPr lang="zh-CN" altLang="en-US"/>
                </a:p>
              </p:txBody>
            </p:sp>
            <p:sp>
              <p:nvSpPr>
                <p:cNvPr id="126" name="Freeform 468"/>
                <p:cNvSpPr>
                  <a:spLocks noChangeAspect="1"/>
                </p:cNvSpPr>
                <p:nvPr/>
              </p:nvSpPr>
              <p:spPr bwMode="auto">
                <a:xfrm>
                  <a:off x="1204" y="1721"/>
                  <a:ext cx="84" cy="15"/>
                </a:xfrm>
                <a:custGeom>
                  <a:avLst/>
                  <a:gdLst>
                    <a:gd name="T0" fmla="*/ 0 w 96"/>
                    <a:gd name="T1" fmla="*/ 0 h 25"/>
                    <a:gd name="T2" fmla="*/ 28 w 96"/>
                    <a:gd name="T3" fmla="*/ 3 h 25"/>
                    <a:gd name="T4" fmla="*/ 57 w 96"/>
                    <a:gd name="T5" fmla="*/ 0 h 25"/>
                    <a:gd name="T6" fmla="*/ 0 60000 65536"/>
                    <a:gd name="T7" fmla="*/ 0 60000 65536"/>
                    <a:gd name="T8" fmla="*/ 0 60000 65536"/>
                    <a:gd name="T9" fmla="*/ 0 w 96"/>
                    <a:gd name="T10" fmla="*/ 0 h 25"/>
                    <a:gd name="T11" fmla="*/ 96 w 96"/>
                    <a:gd name="T12" fmla="*/ 25 h 25"/>
                  </a:gdLst>
                  <a:ahLst/>
                  <a:cxnLst>
                    <a:cxn ang="T6">
                      <a:pos x="T0" y="T1"/>
                    </a:cxn>
                    <a:cxn ang="T7">
                      <a:pos x="T2" y="T3"/>
                    </a:cxn>
                    <a:cxn ang="T8">
                      <a:pos x="T4" y="T5"/>
                    </a:cxn>
                  </a:cxnLst>
                  <a:rect l="T9" t="T10" r="T11" b="T12"/>
                  <a:pathLst>
                    <a:path w="96" h="25">
                      <a:moveTo>
                        <a:pt x="0" y="0"/>
                      </a:moveTo>
                      <a:lnTo>
                        <a:pt x="48" y="25"/>
                      </a:lnTo>
                      <a:lnTo>
                        <a:pt x="96" y="0"/>
                      </a:lnTo>
                    </a:path>
                  </a:pathLst>
                </a:custGeom>
                <a:noFill/>
                <a:ln w="11113">
                  <a:solidFill>
                    <a:srgbClr val="000000"/>
                  </a:solidFill>
                  <a:round/>
                  <a:headEnd/>
                  <a:tailEnd/>
                </a:ln>
              </p:spPr>
              <p:txBody>
                <a:bodyPr/>
                <a:lstStyle/>
                <a:p>
                  <a:endParaRPr lang="zh-CN" altLang="en-US"/>
                </a:p>
              </p:txBody>
            </p:sp>
            <p:sp>
              <p:nvSpPr>
                <p:cNvPr id="127" name="Freeform 469"/>
                <p:cNvSpPr>
                  <a:spLocks noChangeAspect="1"/>
                </p:cNvSpPr>
                <p:nvPr/>
              </p:nvSpPr>
              <p:spPr bwMode="auto">
                <a:xfrm>
                  <a:off x="1192" y="1759"/>
                  <a:ext cx="105" cy="18"/>
                </a:xfrm>
                <a:custGeom>
                  <a:avLst/>
                  <a:gdLst>
                    <a:gd name="T0" fmla="*/ 0 w 120"/>
                    <a:gd name="T1" fmla="*/ 1 h 30"/>
                    <a:gd name="T2" fmla="*/ 36 w 120"/>
                    <a:gd name="T3" fmla="*/ 4 h 30"/>
                    <a:gd name="T4" fmla="*/ 71 w 120"/>
                    <a:gd name="T5" fmla="*/ 0 h 30"/>
                    <a:gd name="T6" fmla="*/ 0 60000 65536"/>
                    <a:gd name="T7" fmla="*/ 0 60000 65536"/>
                    <a:gd name="T8" fmla="*/ 0 60000 65536"/>
                    <a:gd name="T9" fmla="*/ 0 w 120"/>
                    <a:gd name="T10" fmla="*/ 0 h 30"/>
                    <a:gd name="T11" fmla="*/ 120 w 120"/>
                    <a:gd name="T12" fmla="*/ 30 h 30"/>
                  </a:gdLst>
                  <a:ahLst/>
                  <a:cxnLst>
                    <a:cxn ang="T6">
                      <a:pos x="T0" y="T1"/>
                    </a:cxn>
                    <a:cxn ang="T7">
                      <a:pos x="T2" y="T3"/>
                    </a:cxn>
                    <a:cxn ang="T8">
                      <a:pos x="T4" y="T5"/>
                    </a:cxn>
                  </a:cxnLst>
                  <a:rect l="T9" t="T10" r="T11" b="T12"/>
                  <a:pathLst>
                    <a:path w="120" h="30">
                      <a:moveTo>
                        <a:pt x="0" y="1"/>
                      </a:moveTo>
                      <a:lnTo>
                        <a:pt x="62" y="30"/>
                      </a:lnTo>
                      <a:lnTo>
                        <a:pt x="120" y="0"/>
                      </a:lnTo>
                    </a:path>
                  </a:pathLst>
                </a:custGeom>
                <a:noFill/>
                <a:ln w="11113">
                  <a:solidFill>
                    <a:srgbClr val="000000"/>
                  </a:solidFill>
                  <a:round/>
                  <a:headEnd/>
                  <a:tailEnd/>
                </a:ln>
              </p:spPr>
              <p:txBody>
                <a:bodyPr/>
                <a:lstStyle/>
                <a:p>
                  <a:endParaRPr lang="zh-CN" altLang="en-US"/>
                </a:p>
              </p:txBody>
            </p:sp>
            <p:sp>
              <p:nvSpPr>
                <p:cNvPr id="128" name="Freeform 470"/>
                <p:cNvSpPr>
                  <a:spLocks noChangeAspect="1"/>
                </p:cNvSpPr>
                <p:nvPr/>
              </p:nvSpPr>
              <p:spPr bwMode="auto">
                <a:xfrm>
                  <a:off x="1181" y="1797"/>
                  <a:ext cx="128" cy="22"/>
                </a:xfrm>
                <a:custGeom>
                  <a:avLst/>
                  <a:gdLst>
                    <a:gd name="T0" fmla="*/ 0 w 144"/>
                    <a:gd name="T1" fmla="*/ 0 h 36"/>
                    <a:gd name="T2" fmla="*/ 46 w 144"/>
                    <a:gd name="T3" fmla="*/ 5 h 36"/>
                    <a:gd name="T4" fmla="*/ 90 w 144"/>
                    <a:gd name="T5" fmla="*/ 0 h 36"/>
                    <a:gd name="T6" fmla="*/ 0 60000 65536"/>
                    <a:gd name="T7" fmla="*/ 0 60000 65536"/>
                    <a:gd name="T8" fmla="*/ 0 60000 65536"/>
                    <a:gd name="T9" fmla="*/ 0 w 144"/>
                    <a:gd name="T10" fmla="*/ 0 h 36"/>
                    <a:gd name="T11" fmla="*/ 144 w 144"/>
                    <a:gd name="T12" fmla="*/ 36 h 36"/>
                  </a:gdLst>
                  <a:ahLst/>
                  <a:cxnLst>
                    <a:cxn ang="T6">
                      <a:pos x="T0" y="T1"/>
                    </a:cxn>
                    <a:cxn ang="T7">
                      <a:pos x="T2" y="T3"/>
                    </a:cxn>
                    <a:cxn ang="T8">
                      <a:pos x="T4" y="T5"/>
                    </a:cxn>
                  </a:cxnLst>
                  <a:rect l="T9" t="T10" r="T11" b="T12"/>
                  <a:pathLst>
                    <a:path w="144" h="36">
                      <a:moveTo>
                        <a:pt x="0" y="0"/>
                      </a:moveTo>
                      <a:lnTo>
                        <a:pt x="73" y="36"/>
                      </a:lnTo>
                      <a:lnTo>
                        <a:pt x="144" y="0"/>
                      </a:lnTo>
                    </a:path>
                  </a:pathLst>
                </a:custGeom>
                <a:noFill/>
                <a:ln w="11113">
                  <a:solidFill>
                    <a:srgbClr val="000000"/>
                  </a:solidFill>
                  <a:round/>
                  <a:headEnd/>
                  <a:tailEnd/>
                </a:ln>
              </p:spPr>
              <p:txBody>
                <a:bodyPr/>
                <a:lstStyle/>
                <a:p>
                  <a:endParaRPr lang="zh-CN" altLang="en-US"/>
                </a:p>
              </p:txBody>
            </p:sp>
            <p:sp>
              <p:nvSpPr>
                <p:cNvPr id="129" name="Freeform 471"/>
                <p:cNvSpPr>
                  <a:spLocks noChangeAspect="1"/>
                </p:cNvSpPr>
                <p:nvPr/>
              </p:nvSpPr>
              <p:spPr bwMode="auto">
                <a:xfrm>
                  <a:off x="1173" y="1836"/>
                  <a:ext cx="145" cy="24"/>
                </a:xfrm>
                <a:custGeom>
                  <a:avLst/>
                  <a:gdLst>
                    <a:gd name="T0" fmla="*/ 0 w 168"/>
                    <a:gd name="T1" fmla="*/ 0 h 42"/>
                    <a:gd name="T2" fmla="*/ 47 w 168"/>
                    <a:gd name="T3" fmla="*/ 5 h 42"/>
                    <a:gd name="T4" fmla="*/ 93 w 168"/>
                    <a:gd name="T5" fmla="*/ 0 h 42"/>
                    <a:gd name="T6" fmla="*/ 0 60000 65536"/>
                    <a:gd name="T7" fmla="*/ 0 60000 65536"/>
                    <a:gd name="T8" fmla="*/ 0 60000 65536"/>
                    <a:gd name="T9" fmla="*/ 0 w 168"/>
                    <a:gd name="T10" fmla="*/ 0 h 42"/>
                    <a:gd name="T11" fmla="*/ 168 w 168"/>
                    <a:gd name="T12" fmla="*/ 42 h 42"/>
                  </a:gdLst>
                  <a:ahLst/>
                  <a:cxnLst>
                    <a:cxn ang="T6">
                      <a:pos x="T0" y="T1"/>
                    </a:cxn>
                    <a:cxn ang="T7">
                      <a:pos x="T2" y="T3"/>
                    </a:cxn>
                    <a:cxn ang="T8">
                      <a:pos x="T4" y="T5"/>
                    </a:cxn>
                  </a:cxnLst>
                  <a:rect l="T9" t="T10" r="T11" b="T12"/>
                  <a:pathLst>
                    <a:path w="168" h="42">
                      <a:moveTo>
                        <a:pt x="0" y="0"/>
                      </a:moveTo>
                      <a:lnTo>
                        <a:pt x="85" y="42"/>
                      </a:lnTo>
                      <a:lnTo>
                        <a:pt x="168" y="0"/>
                      </a:lnTo>
                    </a:path>
                  </a:pathLst>
                </a:custGeom>
                <a:noFill/>
                <a:ln w="11113">
                  <a:solidFill>
                    <a:srgbClr val="000000"/>
                  </a:solidFill>
                  <a:round/>
                  <a:headEnd/>
                  <a:tailEnd/>
                </a:ln>
              </p:spPr>
              <p:txBody>
                <a:bodyPr/>
                <a:lstStyle/>
                <a:p>
                  <a:endParaRPr lang="zh-CN" altLang="en-US"/>
                </a:p>
              </p:txBody>
            </p:sp>
            <p:sp>
              <p:nvSpPr>
                <p:cNvPr id="130" name="Freeform 472"/>
                <p:cNvSpPr>
                  <a:spLocks noChangeAspect="1"/>
                </p:cNvSpPr>
                <p:nvPr/>
              </p:nvSpPr>
              <p:spPr bwMode="auto">
                <a:xfrm>
                  <a:off x="1162" y="1874"/>
                  <a:ext cx="166" cy="29"/>
                </a:xfrm>
                <a:custGeom>
                  <a:avLst/>
                  <a:gdLst>
                    <a:gd name="T0" fmla="*/ 0 w 190"/>
                    <a:gd name="T1" fmla="*/ 1 h 50"/>
                    <a:gd name="T2" fmla="*/ 56 w 190"/>
                    <a:gd name="T3" fmla="*/ 6 h 50"/>
                    <a:gd name="T4" fmla="*/ 111 w 190"/>
                    <a:gd name="T5" fmla="*/ 0 h 50"/>
                    <a:gd name="T6" fmla="*/ 0 60000 65536"/>
                    <a:gd name="T7" fmla="*/ 0 60000 65536"/>
                    <a:gd name="T8" fmla="*/ 0 60000 65536"/>
                    <a:gd name="T9" fmla="*/ 0 w 190"/>
                    <a:gd name="T10" fmla="*/ 0 h 50"/>
                    <a:gd name="T11" fmla="*/ 190 w 190"/>
                    <a:gd name="T12" fmla="*/ 50 h 50"/>
                  </a:gdLst>
                  <a:ahLst/>
                  <a:cxnLst>
                    <a:cxn ang="T6">
                      <a:pos x="T0" y="T1"/>
                    </a:cxn>
                    <a:cxn ang="T7">
                      <a:pos x="T2" y="T3"/>
                    </a:cxn>
                    <a:cxn ang="T8">
                      <a:pos x="T4" y="T5"/>
                    </a:cxn>
                  </a:cxnLst>
                  <a:rect l="T9" t="T10" r="T11" b="T12"/>
                  <a:pathLst>
                    <a:path w="190" h="50">
                      <a:moveTo>
                        <a:pt x="0" y="2"/>
                      </a:moveTo>
                      <a:lnTo>
                        <a:pt x="96" y="50"/>
                      </a:lnTo>
                      <a:lnTo>
                        <a:pt x="190" y="0"/>
                      </a:lnTo>
                    </a:path>
                  </a:pathLst>
                </a:custGeom>
                <a:noFill/>
                <a:ln w="11113">
                  <a:solidFill>
                    <a:srgbClr val="000000"/>
                  </a:solidFill>
                  <a:round/>
                  <a:headEnd/>
                  <a:tailEnd/>
                </a:ln>
              </p:spPr>
              <p:txBody>
                <a:bodyPr/>
                <a:lstStyle/>
                <a:p>
                  <a:endParaRPr lang="zh-CN" altLang="en-US"/>
                </a:p>
              </p:txBody>
            </p:sp>
            <p:sp>
              <p:nvSpPr>
                <p:cNvPr id="131" name="Freeform 473"/>
                <p:cNvSpPr>
                  <a:spLocks noChangeAspect="1"/>
                </p:cNvSpPr>
                <p:nvPr/>
              </p:nvSpPr>
              <p:spPr bwMode="auto">
                <a:xfrm>
                  <a:off x="1150" y="1912"/>
                  <a:ext cx="190" cy="31"/>
                </a:xfrm>
                <a:custGeom>
                  <a:avLst/>
                  <a:gdLst>
                    <a:gd name="T0" fmla="*/ 0 w 218"/>
                    <a:gd name="T1" fmla="*/ 0 h 53"/>
                    <a:gd name="T2" fmla="*/ 64 w 218"/>
                    <a:gd name="T3" fmla="*/ 6 h 53"/>
                    <a:gd name="T4" fmla="*/ 126 w 218"/>
                    <a:gd name="T5" fmla="*/ 0 h 53"/>
                    <a:gd name="T6" fmla="*/ 0 60000 65536"/>
                    <a:gd name="T7" fmla="*/ 0 60000 65536"/>
                    <a:gd name="T8" fmla="*/ 0 60000 65536"/>
                    <a:gd name="T9" fmla="*/ 0 w 218"/>
                    <a:gd name="T10" fmla="*/ 0 h 53"/>
                    <a:gd name="T11" fmla="*/ 218 w 218"/>
                    <a:gd name="T12" fmla="*/ 53 h 53"/>
                  </a:gdLst>
                  <a:ahLst/>
                  <a:cxnLst>
                    <a:cxn ang="T6">
                      <a:pos x="T0" y="T1"/>
                    </a:cxn>
                    <a:cxn ang="T7">
                      <a:pos x="T2" y="T3"/>
                    </a:cxn>
                    <a:cxn ang="T8">
                      <a:pos x="T4" y="T5"/>
                    </a:cxn>
                  </a:cxnLst>
                  <a:rect l="T9" t="T10" r="T11" b="T12"/>
                  <a:pathLst>
                    <a:path w="218" h="53">
                      <a:moveTo>
                        <a:pt x="0" y="0"/>
                      </a:moveTo>
                      <a:lnTo>
                        <a:pt x="110" y="53"/>
                      </a:lnTo>
                      <a:lnTo>
                        <a:pt x="218" y="0"/>
                      </a:lnTo>
                    </a:path>
                  </a:pathLst>
                </a:custGeom>
                <a:noFill/>
                <a:ln w="11113">
                  <a:solidFill>
                    <a:srgbClr val="000000"/>
                  </a:solidFill>
                  <a:round/>
                  <a:headEnd/>
                  <a:tailEnd/>
                </a:ln>
              </p:spPr>
              <p:txBody>
                <a:bodyPr/>
                <a:lstStyle/>
                <a:p>
                  <a:endParaRPr lang="zh-CN" altLang="en-US"/>
                </a:p>
              </p:txBody>
            </p:sp>
            <p:sp>
              <p:nvSpPr>
                <p:cNvPr id="132" name="Freeform 474"/>
                <p:cNvSpPr>
                  <a:spLocks noChangeAspect="1"/>
                </p:cNvSpPr>
                <p:nvPr/>
              </p:nvSpPr>
              <p:spPr bwMode="auto">
                <a:xfrm>
                  <a:off x="1140" y="1950"/>
                  <a:ext cx="211" cy="36"/>
                </a:xfrm>
                <a:custGeom>
                  <a:avLst/>
                  <a:gdLst>
                    <a:gd name="T0" fmla="*/ 0 w 240"/>
                    <a:gd name="T1" fmla="*/ 0 h 61"/>
                    <a:gd name="T2" fmla="*/ 72 w 240"/>
                    <a:gd name="T3" fmla="*/ 7 h 61"/>
                    <a:gd name="T4" fmla="*/ 144 w 240"/>
                    <a:gd name="T5" fmla="*/ 1 h 61"/>
                    <a:gd name="T6" fmla="*/ 0 60000 65536"/>
                    <a:gd name="T7" fmla="*/ 0 60000 65536"/>
                    <a:gd name="T8" fmla="*/ 0 60000 65536"/>
                    <a:gd name="T9" fmla="*/ 0 w 240"/>
                    <a:gd name="T10" fmla="*/ 0 h 61"/>
                    <a:gd name="T11" fmla="*/ 240 w 240"/>
                    <a:gd name="T12" fmla="*/ 61 h 61"/>
                  </a:gdLst>
                  <a:ahLst/>
                  <a:cxnLst>
                    <a:cxn ang="T6">
                      <a:pos x="T0" y="T1"/>
                    </a:cxn>
                    <a:cxn ang="T7">
                      <a:pos x="T2" y="T3"/>
                    </a:cxn>
                    <a:cxn ang="T8">
                      <a:pos x="T4" y="T5"/>
                    </a:cxn>
                  </a:cxnLst>
                  <a:rect l="T9" t="T10" r="T11" b="T12"/>
                  <a:pathLst>
                    <a:path w="240" h="61">
                      <a:moveTo>
                        <a:pt x="0" y="0"/>
                      </a:moveTo>
                      <a:lnTo>
                        <a:pt x="121" y="61"/>
                      </a:lnTo>
                      <a:lnTo>
                        <a:pt x="240" y="2"/>
                      </a:lnTo>
                    </a:path>
                  </a:pathLst>
                </a:custGeom>
                <a:noFill/>
                <a:ln w="11113">
                  <a:solidFill>
                    <a:srgbClr val="000000"/>
                  </a:solidFill>
                  <a:round/>
                  <a:headEnd/>
                  <a:tailEnd/>
                </a:ln>
              </p:spPr>
              <p:txBody>
                <a:bodyPr/>
                <a:lstStyle/>
                <a:p>
                  <a:endParaRPr lang="zh-CN" altLang="en-US"/>
                </a:p>
              </p:txBody>
            </p:sp>
            <p:sp>
              <p:nvSpPr>
                <p:cNvPr id="133" name="Freeform 475"/>
                <p:cNvSpPr>
                  <a:spLocks noChangeAspect="1"/>
                </p:cNvSpPr>
                <p:nvPr/>
              </p:nvSpPr>
              <p:spPr bwMode="auto">
                <a:xfrm>
                  <a:off x="1131" y="1989"/>
                  <a:ext cx="228" cy="38"/>
                </a:xfrm>
                <a:custGeom>
                  <a:avLst/>
                  <a:gdLst>
                    <a:gd name="T0" fmla="*/ 0 w 264"/>
                    <a:gd name="T1" fmla="*/ 1 h 67"/>
                    <a:gd name="T2" fmla="*/ 73 w 264"/>
                    <a:gd name="T3" fmla="*/ 7 h 67"/>
                    <a:gd name="T4" fmla="*/ 147 w 264"/>
                    <a:gd name="T5" fmla="*/ 0 h 67"/>
                    <a:gd name="T6" fmla="*/ 0 60000 65536"/>
                    <a:gd name="T7" fmla="*/ 0 60000 65536"/>
                    <a:gd name="T8" fmla="*/ 0 60000 65536"/>
                    <a:gd name="T9" fmla="*/ 0 w 264"/>
                    <a:gd name="T10" fmla="*/ 0 h 67"/>
                    <a:gd name="T11" fmla="*/ 264 w 264"/>
                    <a:gd name="T12" fmla="*/ 67 h 67"/>
                  </a:gdLst>
                  <a:ahLst/>
                  <a:cxnLst>
                    <a:cxn ang="T6">
                      <a:pos x="T0" y="T1"/>
                    </a:cxn>
                    <a:cxn ang="T7">
                      <a:pos x="T2" y="T3"/>
                    </a:cxn>
                    <a:cxn ang="T8">
                      <a:pos x="T4" y="T5"/>
                    </a:cxn>
                  </a:cxnLst>
                  <a:rect l="T9" t="T10" r="T11" b="T12"/>
                  <a:pathLst>
                    <a:path w="264" h="67">
                      <a:moveTo>
                        <a:pt x="0" y="2"/>
                      </a:moveTo>
                      <a:lnTo>
                        <a:pt x="133" y="67"/>
                      </a:lnTo>
                      <a:lnTo>
                        <a:pt x="264" y="0"/>
                      </a:lnTo>
                    </a:path>
                  </a:pathLst>
                </a:custGeom>
                <a:noFill/>
                <a:ln w="11113">
                  <a:solidFill>
                    <a:srgbClr val="000000"/>
                  </a:solidFill>
                  <a:round/>
                  <a:headEnd/>
                  <a:tailEnd/>
                </a:ln>
              </p:spPr>
              <p:txBody>
                <a:bodyPr/>
                <a:lstStyle/>
                <a:p>
                  <a:endParaRPr lang="zh-CN" altLang="en-US"/>
                </a:p>
              </p:txBody>
            </p:sp>
            <p:sp>
              <p:nvSpPr>
                <p:cNvPr id="134" name="Freeform 476"/>
                <p:cNvSpPr>
                  <a:spLocks noChangeAspect="1"/>
                </p:cNvSpPr>
                <p:nvPr/>
              </p:nvSpPr>
              <p:spPr bwMode="auto">
                <a:xfrm>
                  <a:off x="1120" y="1547"/>
                  <a:ext cx="95" cy="22"/>
                </a:xfrm>
                <a:custGeom>
                  <a:avLst/>
                  <a:gdLst>
                    <a:gd name="T0" fmla="*/ 67 w 107"/>
                    <a:gd name="T1" fmla="*/ 5 h 36"/>
                    <a:gd name="T2" fmla="*/ 21 w 107"/>
                    <a:gd name="T3" fmla="*/ 4 h 36"/>
                    <a:gd name="T4" fmla="*/ 45 w 107"/>
                    <a:gd name="T5" fmla="*/ 1 h 36"/>
                    <a:gd name="T6" fmla="*/ 0 w 107"/>
                    <a:gd name="T7" fmla="*/ 0 h 36"/>
                    <a:gd name="T8" fmla="*/ 0 60000 65536"/>
                    <a:gd name="T9" fmla="*/ 0 60000 65536"/>
                    <a:gd name="T10" fmla="*/ 0 60000 65536"/>
                    <a:gd name="T11" fmla="*/ 0 60000 65536"/>
                    <a:gd name="T12" fmla="*/ 0 w 107"/>
                    <a:gd name="T13" fmla="*/ 0 h 36"/>
                    <a:gd name="T14" fmla="*/ 107 w 107"/>
                    <a:gd name="T15" fmla="*/ 36 h 36"/>
                  </a:gdLst>
                  <a:ahLst/>
                  <a:cxnLst>
                    <a:cxn ang="T8">
                      <a:pos x="T0" y="T1"/>
                    </a:cxn>
                    <a:cxn ang="T9">
                      <a:pos x="T2" y="T3"/>
                    </a:cxn>
                    <a:cxn ang="T10">
                      <a:pos x="T4" y="T5"/>
                    </a:cxn>
                    <a:cxn ang="T11">
                      <a:pos x="T6" y="T7"/>
                    </a:cxn>
                  </a:cxnLst>
                  <a:rect l="T12" t="T13" r="T14" b="T15"/>
                  <a:pathLst>
                    <a:path w="107" h="36">
                      <a:moveTo>
                        <a:pt x="107" y="36"/>
                      </a:moveTo>
                      <a:lnTo>
                        <a:pt x="34" y="30"/>
                      </a:lnTo>
                      <a:lnTo>
                        <a:pt x="73" y="5"/>
                      </a:lnTo>
                      <a:lnTo>
                        <a:pt x="0" y="0"/>
                      </a:lnTo>
                    </a:path>
                  </a:pathLst>
                </a:custGeom>
                <a:noFill/>
                <a:ln w="4763">
                  <a:solidFill>
                    <a:srgbClr val="000000"/>
                  </a:solidFill>
                  <a:round/>
                  <a:headEnd/>
                  <a:tailEnd/>
                </a:ln>
              </p:spPr>
              <p:txBody>
                <a:bodyPr/>
                <a:lstStyle/>
                <a:p>
                  <a:endParaRPr lang="zh-CN" altLang="en-US"/>
                </a:p>
              </p:txBody>
            </p:sp>
            <p:sp>
              <p:nvSpPr>
                <p:cNvPr id="135" name="Freeform 477"/>
                <p:cNvSpPr>
                  <a:spLocks noChangeAspect="1"/>
                </p:cNvSpPr>
                <p:nvPr/>
              </p:nvSpPr>
              <p:spPr bwMode="auto">
                <a:xfrm>
                  <a:off x="1262" y="1545"/>
                  <a:ext cx="110" cy="25"/>
                </a:xfrm>
                <a:custGeom>
                  <a:avLst/>
                  <a:gdLst>
                    <a:gd name="T0" fmla="*/ 71 w 127"/>
                    <a:gd name="T1" fmla="*/ 1 h 44"/>
                    <a:gd name="T2" fmla="*/ 29 w 127"/>
                    <a:gd name="T3" fmla="*/ 5 h 44"/>
                    <a:gd name="T4" fmla="*/ 42 w 127"/>
                    <a:gd name="T5" fmla="*/ 0 h 44"/>
                    <a:gd name="T6" fmla="*/ 0 w 127"/>
                    <a:gd name="T7" fmla="*/ 4 h 44"/>
                    <a:gd name="T8" fmla="*/ 0 60000 65536"/>
                    <a:gd name="T9" fmla="*/ 0 60000 65536"/>
                    <a:gd name="T10" fmla="*/ 0 60000 65536"/>
                    <a:gd name="T11" fmla="*/ 0 60000 65536"/>
                    <a:gd name="T12" fmla="*/ 0 w 127"/>
                    <a:gd name="T13" fmla="*/ 0 h 44"/>
                    <a:gd name="T14" fmla="*/ 127 w 127"/>
                    <a:gd name="T15" fmla="*/ 44 h 44"/>
                  </a:gdLst>
                  <a:ahLst/>
                  <a:cxnLst>
                    <a:cxn ang="T8">
                      <a:pos x="T0" y="T1"/>
                    </a:cxn>
                    <a:cxn ang="T9">
                      <a:pos x="T2" y="T3"/>
                    </a:cxn>
                    <a:cxn ang="T10">
                      <a:pos x="T4" y="T5"/>
                    </a:cxn>
                    <a:cxn ang="T11">
                      <a:pos x="T6" y="T7"/>
                    </a:cxn>
                  </a:cxnLst>
                  <a:rect l="T12" t="T13" r="T14" b="T15"/>
                  <a:pathLst>
                    <a:path w="127" h="44">
                      <a:moveTo>
                        <a:pt x="127" y="4"/>
                      </a:moveTo>
                      <a:lnTo>
                        <a:pt x="52" y="44"/>
                      </a:lnTo>
                      <a:lnTo>
                        <a:pt x="75" y="0"/>
                      </a:lnTo>
                      <a:lnTo>
                        <a:pt x="0" y="40"/>
                      </a:lnTo>
                    </a:path>
                  </a:pathLst>
                </a:custGeom>
                <a:noFill/>
                <a:ln w="4763">
                  <a:solidFill>
                    <a:srgbClr val="000000"/>
                  </a:solidFill>
                  <a:round/>
                  <a:headEnd/>
                  <a:tailEnd/>
                </a:ln>
              </p:spPr>
              <p:txBody>
                <a:bodyPr/>
                <a:lstStyle/>
                <a:p>
                  <a:endParaRPr lang="zh-CN" altLang="en-US"/>
                </a:p>
              </p:txBody>
            </p:sp>
            <p:sp>
              <p:nvSpPr>
                <p:cNvPr id="136" name="Freeform 478"/>
                <p:cNvSpPr>
                  <a:spLocks noChangeAspect="1"/>
                </p:cNvSpPr>
                <p:nvPr/>
              </p:nvSpPr>
              <p:spPr bwMode="auto">
                <a:xfrm>
                  <a:off x="1229" y="1474"/>
                  <a:ext cx="33" cy="83"/>
                </a:xfrm>
                <a:custGeom>
                  <a:avLst/>
                  <a:gdLst>
                    <a:gd name="T0" fmla="*/ 14 w 36"/>
                    <a:gd name="T1" fmla="*/ 16 h 144"/>
                    <a:gd name="T2" fmla="*/ 0 w 36"/>
                    <a:gd name="T3" fmla="*/ 6 h 144"/>
                    <a:gd name="T4" fmla="*/ 25 w 36"/>
                    <a:gd name="T5" fmla="*/ 10 h 144"/>
                    <a:gd name="T6" fmla="*/ 14 w 36"/>
                    <a:gd name="T7" fmla="*/ 0 h 144"/>
                    <a:gd name="T8" fmla="*/ 0 60000 65536"/>
                    <a:gd name="T9" fmla="*/ 0 60000 65536"/>
                    <a:gd name="T10" fmla="*/ 0 60000 65536"/>
                    <a:gd name="T11" fmla="*/ 0 60000 65536"/>
                    <a:gd name="T12" fmla="*/ 0 w 36"/>
                    <a:gd name="T13" fmla="*/ 0 h 144"/>
                    <a:gd name="T14" fmla="*/ 36 w 36"/>
                    <a:gd name="T15" fmla="*/ 144 h 144"/>
                  </a:gdLst>
                  <a:ahLst/>
                  <a:cxnLst>
                    <a:cxn ang="T8">
                      <a:pos x="T0" y="T1"/>
                    </a:cxn>
                    <a:cxn ang="T9">
                      <a:pos x="T2" y="T3"/>
                    </a:cxn>
                    <a:cxn ang="T10">
                      <a:pos x="T4" y="T5"/>
                    </a:cxn>
                    <a:cxn ang="T11">
                      <a:pos x="T6" y="T7"/>
                    </a:cxn>
                  </a:cxnLst>
                  <a:rect l="T12" t="T13" r="T14" b="T15"/>
                  <a:pathLst>
                    <a:path w="36" h="144">
                      <a:moveTo>
                        <a:pt x="19" y="144"/>
                      </a:moveTo>
                      <a:lnTo>
                        <a:pt x="0" y="54"/>
                      </a:lnTo>
                      <a:lnTo>
                        <a:pt x="36" y="90"/>
                      </a:lnTo>
                      <a:lnTo>
                        <a:pt x="19" y="0"/>
                      </a:lnTo>
                    </a:path>
                  </a:pathLst>
                </a:custGeom>
                <a:noFill/>
                <a:ln w="4763">
                  <a:solidFill>
                    <a:srgbClr val="000000"/>
                  </a:solidFill>
                  <a:round/>
                  <a:headEnd/>
                  <a:tailEnd/>
                </a:ln>
              </p:spPr>
              <p:txBody>
                <a:bodyPr/>
                <a:lstStyle/>
                <a:p>
                  <a:endParaRPr lang="zh-CN" altLang="en-US"/>
                </a:p>
              </p:txBody>
            </p:sp>
          </p:grpSp>
          <p:sp>
            <p:nvSpPr>
              <p:cNvPr id="119" name="Text Box 479"/>
              <p:cNvSpPr txBox="1">
                <a:spLocks noChangeArrowheads="1"/>
              </p:cNvSpPr>
              <p:nvPr/>
            </p:nvSpPr>
            <p:spPr bwMode="auto">
              <a:xfrm>
                <a:off x="1936" y="2664"/>
                <a:ext cx="272" cy="200"/>
              </a:xfrm>
              <a:prstGeom prst="rect">
                <a:avLst/>
              </a:prstGeom>
              <a:noFill/>
              <a:ln w="9525">
                <a:noFill/>
                <a:miter lim="800000"/>
                <a:headEnd/>
                <a:tailEnd/>
              </a:ln>
            </p:spPr>
            <p:txBody>
              <a:bodyPr>
                <a:spAutoFit/>
              </a:bodyPr>
              <a:lstStyle/>
              <a:p>
                <a:pPr algn="ctr" eaLnBrk="0" hangingPunct="0"/>
                <a:r>
                  <a:rPr lang="en-US" altLang="ko-KR" sz="1000" b="1">
                    <a:ea typeface="GulimChe" pitchFamily="49" charset="-127"/>
                  </a:rPr>
                  <a:t>AP</a:t>
                </a:r>
                <a:endParaRPr lang="en-US" altLang="ko-KR" sz="1000" b="1">
                  <a:solidFill>
                    <a:srgbClr val="B2B2B2"/>
                  </a:solidFill>
                  <a:ea typeface="GulimChe" pitchFamily="49" charset="-127"/>
                </a:endParaRPr>
              </a:p>
            </p:txBody>
          </p:sp>
          <p:pic>
            <p:nvPicPr>
              <p:cNvPr id="120" name="Picture 480" descr="notebook1"/>
              <p:cNvPicPr>
                <a:picLocks noChangeAspect="1" noChangeArrowheads="1"/>
              </p:cNvPicPr>
              <p:nvPr/>
            </p:nvPicPr>
            <p:blipFill>
              <a:blip r:embed="rId11" cstate="print"/>
              <a:srcRect/>
              <a:stretch>
                <a:fillRect/>
              </a:stretch>
            </p:blipFill>
            <p:spPr bwMode="auto">
              <a:xfrm>
                <a:off x="1664" y="2662"/>
                <a:ext cx="199" cy="207"/>
              </a:xfrm>
              <a:prstGeom prst="rect">
                <a:avLst/>
              </a:prstGeom>
              <a:noFill/>
              <a:ln w="9525">
                <a:noFill/>
                <a:miter lim="800000"/>
                <a:headEnd/>
                <a:tailEnd/>
              </a:ln>
            </p:spPr>
          </p:pic>
          <p:sp>
            <p:nvSpPr>
              <p:cNvPr id="121" name="Freeform 481"/>
              <p:cNvSpPr>
                <a:spLocks noChangeAspect="1"/>
              </p:cNvSpPr>
              <p:nvPr/>
            </p:nvSpPr>
            <p:spPr bwMode="auto">
              <a:xfrm rot="-630702">
                <a:off x="1802" y="2520"/>
                <a:ext cx="219" cy="114"/>
              </a:xfrm>
              <a:custGeom>
                <a:avLst/>
                <a:gdLst>
                  <a:gd name="T0" fmla="*/ 0 w 2880"/>
                  <a:gd name="T1" fmla="*/ 0 h 2456"/>
                  <a:gd name="T2" fmla="*/ 0 w 2880"/>
                  <a:gd name="T3" fmla="*/ 0 h 2456"/>
                  <a:gd name="T4" fmla="*/ 0 w 2880"/>
                  <a:gd name="T5" fmla="*/ 0 h 2456"/>
                  <a:gd name="T6" fmla="*/ 0 w 2880"/>
                  <a:gd name="T7" fmla="*/ 0 h 2456"/>
                  <a:gd name="T8" fmla="*/ 0 w 2880"/>
                  <a:gd name="T9" fmla="*/ 0 h 2456"/>
                  <a:gd name="T10" fmla="*/ 0 w 2880"/>
                  <a:gd name="T11" fmla="*/ 0 h 2456"/>
                  <a:gd name="T12" fmla="*/ 0 w 2880"/>
                  <a:gd name="T13" fmla="*/ 0 h 2456"/>
                  <a:gd name="T14" fmla="*/ 0 w 2880"/>
                  <a:gd name="T15" fmla="*/ 0 h 2456"/>
                  <a:gd name="T16" fmla="*/ 0 w 2880"/>
                  <a:gd name="T17" fmla="*/ 0 h 2456"/>
                  <a:gd name="T18" fmla="*/ 0 w 2880"/>
                  <a:gd name="T19" fmla="*/ 0 h 2456"/>
                  <a:gd name="T20" fmla="*/ 0 w 2880"/>
                  <a:gd name="T21" fmla="*/ 0 h 24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80"/>
                  <a:gd name="T34" fmla="*/ 0 h 2456"/>
                  <a:gd name="T35" fmla="*/ 2880 w 2880"/>
                  <a:gd name="T36" fmla="*/ 2456 h 24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80" h="2456">
                    <a:moveTo>
                      <a:pt x="0" y="2456"/>
                    </a:moveTo>
                    <a:lnTo>
                      <a:pt x="1131" y="1218"/>
                    </a:lnTo>
                    <a:lnTo>
                      <a:pt x="1131" y="1532"/>
                    </a:lnTo>
                    <a:lnTo>
                      <a:pt x="1949" y="648"/>
                    </a:lnTo>
                    <a:lnTo>
                      <a:pt x="1949" y="923"/>
                    </a:lnTo>
                    <a:lnTo>
                      <a:pt x="2880" y="0"/>
                    </a:lnTo>
                    <a:lnTo>
                      <a:pt x="1832" y="1395"/>
                    </a:lnTo>
                    <a:lnTo>
                      <a:pt x="1832" y="1133"/>
                    </a:lnTo>
                    <a:lnTo>
                      <a:pt x="999" y="2024"/>
                    </a:lnTo>
                    <a:lnTo>
                      <a:pt x="999" y="1591"/>
                    </a:lnTo>
                    <a:lnTo>
                      <a:pt x="0" y="2456"/>
                    </a:lnTo>
                    <a:close/>
                  </a:path>
                </a:pathLst>
              </a:custGeom>
              <a:solidFill>
                <a:srgbClr val="0000FF"/>
              </a:solidFill>
              <a:ln w="9525">
                <a:noFill/>
                <a:round/>
                <a:headEnd/>
                <a:tailEnd/>
              </a:ln>
            </p:spPr>
            <p:txBody>
              <a:bodyPr/>
              <a:lstStyle/>
              <a:p>
                <a:endParaRPr lang="zh-CN" altLang="en-US"/>
              </a:p>
            </p:txBody>
          </p:sp>
        </p:grpSp>
        <p:sp>
          <p:nvSpPr>
            <p:cNvPr id="97" name="Line 482"/>
            <p:cNvSpPr>
              <a:spLocks noChangeShapeType="1"/>
            </p:cNvSpPr>
            <p:nvPr/>
          </p:nvSpPr>
          <p:spPr bwMode="auto">
            <a:xfrm flipH="1" flipV="1">
              <a:off x="951" y="2210"/>
              <a:ext cx="144" cy="0"/>
            </a:xfrm>
            <a:prstGeom prst="line">
              <a:avLst/>
            </a:prstGeom>
            <a:noFill/>
            <a:ln w="19050">
              <a:solidFill>
                <a:schemeClr val="tx1"/>
              </a:solidFill>
              <a:round/>
              <a:headEnd/>
              <a:tailEnd/>
            </a:ln>
          </p:spPr>
          <p:txBody>
            <a:bodyPr/>
            <a:lstStyle/>
            <a:p>
              <a:endParaRPr lang="zh-CN" altLang="en-US"/>
            </a:p>
          </p:txBody>
        </p:sp>
        <p:sp>
          <p:nvSpPr>
            <p:cNvPr id="98" name="Line 483"/>
            <p:cNvSpPr>
              <a:spLocks noChangeShapeType="1"/>
            </p:cNvSpPr>
            <p:nvPr/>
          </p:nvSpPr>
          <p:spPr bwMode="auto">
            <a:xfrm>
              <a:off x="471" y="3858"/>
              <a:ext cx="4848" cy="0"/>
            </a:xfrm>
            <a:prstGeom prst="line">
              <a:avLst/>
            </a:prstGeom>
            <a:noFill/>
            <a:ln w="76200">
              <a:solidFill>
                <a:srgbClr val="3399FF"/>
              </a:solidFill>
              <a:round/>
              <a:headEnd type="triangle" w="med" len="med"/>
              <a:tailEnd type="triangle" w="med" len="med"/>
            </a:ln>
          </p:spPr>
          <p:txBody>
            <a:bodyPr/>
            <a:lstStyle/>
            <a:p>
              <a:endParaRPr lang="zh-CN" altLang="en-US"/>
            </a:p>
          </p:txBody>
        </p:sp>
        <p:pic>
          <p:nvPicPr>
            <p:cNvPr id="99" name="Picture 484"/>
            <p:cNvPicPr>
              <a:picLocks noChangeAspect="1" noChangeArrowheads="1"/>
            </p:cNvPicPr>
            <p:nvPr/>
          </p:nvPicPr>
          <p:blipFill>
            <a:blip r:embed="rId12" cstate="print"/>
            <a:srcRect/>
            <a:stretch>
              <a:fillRect/>
            </a:stretch>
          </p:blipFill>
          <p:spPr bwMode="auto">
            <a:xfrm>
              <a:off x="2919" y="3691"/>
              <a:ext cx="288" cy="298"/>
            </a:xfrm>
            <a:prstGeom prst="rect">
              <a:avLst/>
            </a:prstGeom>
            <a:noFill/>
            <a:ln w="9525">
              <a:noFill/>
              <a:miter lim="800000"/>
              <a:headEnd/>
              <a:tailEnd/>
            </a:ln>
          </p:spPr>
        </p:pic>
        <p:sp>
          <p:nvSpPr>
            <p:cNvPr id="100" name="Freeform 485"/>
            <p:cNvSpPr>
              <a:spLocks noChangeAspect="1"/>
            </p:cNvSpPr>
            <p:nvPr/>
          </p:nvSpPr>
          <p:spPr bwMode="auto">
            <a:xfrm rot="-961991" flipH="1" flipV="1">
              <a:off x="724" y="2154"/>
              <a:ext cx="227" cy="90"/>
            </a:xfrm>
            <a:custGeom>
              <a:avLst/>
              <a:gdLst>
                <a:gd name="T0" fmla="*/ 0 w 2880"/>
                <a:gd name="T1" fmla="*/ 0 h 2456"/>
                <a:gd name="T2" fmla="*/ 0 w 2880"/>
                <a:gd name="T3" fmla="*/ 0 h 2456"/>
                <a:gd name="T4" fmla="*/ 0 w 2880"/>
                <a:gd name="T5" fmla="*/ 0 h 2456"/>
                <a:gd name="T6" fmla="*/ 0 w 2880"/>
                <a:gd name="T7" fmla="*/ 0 h 2456"/>
                <a:gd name="T8" fmla="*/ 0 w 2880"/>
                <a:gd name="T9" fmla="*/ 0 h 2456"/>
                <a:gd name="T10" fmla="*/ 0 w 2880"/>
                <a:gd name="T11" fmla="*/ 0 h 2456"/>
                <a:gd name="T12" fmla="*/ 0 w 2880"/>
                <a:gd name="T13" fmla="*/ 0 h 2456"/>
                <a:gd name="T14" fmla="*/ 0 w 2880"/>
                <a:gd name="T15" fmla="*/ 0 h 2456"/>
                <a:gd name="T16" fmla="*/ 0 w 2880"/>
                <a:gd name="T17" fmla="*/ 0 h 2456"/>
                <a:gd name="T18" fmla="*/ 0 w 2880"/>
                <a:gd name="T19" fmla="*/ 0 h 2456"/>
                <a:gd name="T20" fmla="*/ 0 w 2880"/>
                <a:gd name="T21" fmla="*/ 0 h 24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80"/>
                <a:gd name="T34" fmla="*/ 0 h 2456"/>
                <a:gd name="T35" fmla="*/ 2880 w 2880"/>
                <a:gd name="T36" fmla="*/ 2456 h 24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80" h="2456">
                  <a:moveTo>
                    <a:pt x="0" y="2456"/>
                  </a:moveTo>
                  <a:lnTo>
                    <a:pt x="1131" y="1218"/>
                  </a:lnTo>
                  <a:lnTo>
                    <a:pt x="1131" y="1532"/>
                  </a:lnTo>
                  <a:lnTo>
                    <a:pt x="1949" y="648"/>
                  </a:lnTo>
                  <a:lnTo>
                    <a:pt x="1949" y="923"/>
                  </a:lnTo>
                  <a:lnTo>
                    <a:pt x="2880" y="0"/>
                  </a:lnTo>
                  <a:lnTo>
                    <a:pt x="1832" y="1395"/>
                  </a:lnTo>
                  <a:lnTo>
                    <a:pt x="1832" y="1133"/>
                  </a:lnTo>
                  <a:lnTo>
                    <a:pt x="999" y="2024"/>
                  </a:lnTo>
                  <a:lnTo>
                    <a:pt x="999" y="1591"/>
                  </a:lnTo>
                  <a:lnTo>
                    <a:pt x="0" y="2456"/>
                  </a:lnTo>
                  <a:close/>
                </a:path>
              </a:pathLst>
            </a:custGeom>
            <a:solidFill>
              <a:srgbClr val="0000FF"/>
            </a:solidFill>
            <a:ln w="9525">
              <a:noFill/>
              <a:round/>
              <a:headEnd/>
              <a:tailEnd/>
            </a:ln>
          </p:spPr>
          <p:txBody>
            <a:bodyPr/>
            <a:lstStyle/>
            <a:p>
              <a:endParaRPr lang="zh-CN" altLang="en-US"/>
            </a:p>
          </p:txBody>
        </p:sp>
        <p:sp>
          <p:nvSpPr>
            <p:cNvPr id="101" name="Freeform 486"/>
            <p:cNvSpPr>
              <a:spLocks noChangeAspect="1"/>
            </p:cNvSpPr>
            <p:nvPr/>
          </p:nvSpPr>
          <p:spPr bwMode="auto">
            <a:xfrm rot="2114219" flipH="1" flipV="1">
              <a:off x="691" y="2067"/>
              <a:ext cx="227" cy="90"/>
            </a:xfrm>
            <a:custGeom>
              <a:avLst/>
              <a:gdLst>
                <a:gd name="T0" fmla="*/ 0 w 2880"/>
                <a:gd name="T1" fmla="*/ 0 h 2456"/>
                <a:gd name="T2" fmla="*/ 0 w 2880"/>
                <a:gd name="T3" fmla="*/ 0 h 2456"/>
                <a:gd name="T4" fmla="*/ 0 w 2880"/>
                <a:gd name="T5" fmla="*/ 0 h 2456"/>
                <a:gd name="T6" fmla="*/ 0 w 2880"/>
                <a:gd name="T7" fmla="*/ 0 h 2456"/>
                <a:gd name="T8" fmla="*/ 0 w 2880"/>
                <a:gd name="T9" fmla="*/ 0 h 2456"/>
                <a:gd name="T10" fmla="*/ 0 w 2880"/>
                <a:gd name="T11" fmla="*/ 0 h 2456"/>
                <a:gd name="T12" fmla="*/ 0 w 2880"/>
                <a:gd name="T13" fmla="*/ 0 h 2456"/>
                <a:gd name="T14" fmla="*/ 0 w 2880"/>
                <a:gd name="T15" fmla="*/ 0 h 2456"/>
                <a:gd name="T16" fmla="*/ 0 w 2880"/>
                <a:gd name="T17" fmla="*/ 0 h 2456"/>
                <a:gd name="T18" fmla="*/ 0 w 2880"/>
                <a:gd name="T19" fmla="*/ 0 h 2456"/>
                <a:gd name="T20" fmla="*/ 0 w 2880"/>
                <a:gd name="T21" fmla="*/ 0 h 24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80"/>
                <a:gd name="T34" fmla="*/ 0 h 2456"/>
                <a:gd name="T35" fmla="*/ 2880 w 2880"/>
                <a:gd name="T36" fmla="*/ 2456 h 24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80" h="2456">
                  <a:moveTo>
                    <a:pt x="0" y="2456"/>
                  </a:moveTo>
                  <a:lnTo>
                    <a:pt x="1131" y="1218"/>
                  </a:lnTo>
                  <a:lnTo>
                    <a:pt x="1131" y="1532"/>
                  </a:lnTo>
                  <a:lnTo>
                    <a:pt x="1949" y="648"/>
                  </a:lnTo>
                  <a:lnTo>
                    <a:pt x="1949" y="923"/>
                  </a:lnTo>
                  <a:lnTo>
                    <a:pt x="2880" y="0"/>
                  </a:lnTo>
                  <a:lnTo>
                    <a:pt x="1832" y="1395"/>
                  </a:lnTo>
                  <a:lnTo>
                    <a:pt x="1832" y="1133"/>
                  </a:lnTo>
                  <a:lnTo>
                    <a:pt x="999" y="2024"/>
                  </a:lnTo>
                  <a:lnTo>
                    <a:pt x="999" y="1591"/>
                  </a:lnTo>
                  <a:lnTo>
                    <a:pt x="0" y="2456"/>
                  </a:lnTo>
                  <a:close/>
                </a:path>
              </a:pathLst>
            </a:custGeom>
            <a:solidFill>
              <a:srgbClr val="0000FF"/>
            </a:solidFill>
            <a:ln w="9525">
              <a:noFill/>
              <a:round/>
              <a:headEnd/>
              <a:tailEnd/>
            </a:ln>
          </p:spPr>
          <p:txBody>
            <a:bodyPr/>
            <a:lstStyle/>
            <a:p>
              <a:endParaRPr lang="zh-CN" altLang="en-US"/>
            </a:p>
          </p:txBody>
        </p:sp>
        <p:grpSp>
          <p:nvGrpSpPr>
            <p:cNvPr id="102" name="Group 487"/>
            <p:cNvGrpSpPr>
              <a:grpSpLocks noChangeAspect="1"/>
            </p:cNvGrpSpPr>
            <p:nvPr/>
          </p:nvGrpSpPr>
          <p:grpSpPr bwMode="auto">
            <a:xfrm>
              <a:off x="294" y="1896"/>
              <a:ext cx="465" cy="252"/>
              <a:chOff x="3050" y="1752"/>
              <a:chExt cx="1204" cy="823"/>
            </a:xfrm>
          </p:grpSpPr>
          <p:pic>
            <p:nvPicPr>
              <p:cNvPr id="112" name="Picture 488" descr="hometheater"/>
              <p:cNvPicPr>
                <a:picLocks noChangeAspect="1" noChangeArrowheads="1"/>
              </p:cNvPicPr>
              <p:nvPr/>
            </p:nvPicPr>
            <p:blipFill>
              <a:blip r:embed="rId13" cstate="print"/>
              <a:srcRect/>
              <a:stretch>
                <a:fillRect/>
              </a:stretch>
            </p:blipFill>
            <p:spPr bwMode="auto">
              <a:xfrm>
                <a:off x="3050" y="1752"/>
                <a:ext cx="666" cy="506"/>
              </a:xfrm>
              <a:prstGeom prst="rect">
                <a:avLst/>
              </a:prstGeom>
              <a:noFill/>
              <a:ln w="9525">
                <a:noFill/>
                <a:miter lim="800000"/>
                <a:headEnd/>
                <a:tailEnd/>
              </a:ln>
            </p:spPr>
          </p:pic>
          <p:pic>
            <p:nvPicPr>
              <p:cNvPr id="113" name="Picture 489"/>
              <p:cNvPicPr>
                <a:picLocks noChangeAspect="1" noChangeArrowheads="1"/>
              </p:cNvPicPr>
              <p:nvPr/>
            </p:nvPicPr>
            <p:blipFill>
              <a:blip r:embed="rId14" cstate="print"/>
              <a:srcRect/>
              <a:stretch>
                <a:fillRect/>
              </a:stretch>
            </p:blipFill>
            <p:spPr bwMode="auto">
              <a:xfrm>
                <a:off x="3219" y="2296"/>
                <a:ext cx="512" cy="191"/>
              </a:xfrm>
              <a:prstGeom prst="rect">
                <a:avLst/>
              </a:prstGeom>
              <a:noFill/>
              <a:ln w="9525">
                <a:noFill/>
                <a:miter lim="800000"/>
                <a:headEnd/>
                <a:tailEnd/>
              </a:ln>
            </p:spPr>
          </p:pic>
          <p:pic>
            <p:nvPicPr>
              <p:cNvPr id="114" name="Picture 490" descr="7853769_OVR_120">
                <a:hlinkClick r:id="rId15"/>
              </p:cNvPr>
              <p:cNvPicPr>
                <a:picLocks noChangeAspect="1" noChangeArrowheads="1"/>
              </p:cNvPicPr>
              <p:nvPr/>
            </p:nvPicPr>
            <p:blipFill>
              <a:blip r:embed="rId16" cstate="print"/>
              <a:srcRect/>
              <a:stretch>
                <a:fillRect/>
              </a:stretch>
            </p:blipFill>
            <p:spPr bwMode="auto">
              <a:xfrm>
                <a:off x="3821" y="2251"/>
                <a:ext cx="433" cy="324"/>
              </a:xfrm>
              <a:prstGeom prst="rect">
                <a:avLst/>
              </a:prstGeom>
              <a:noFill/>
              <a:ln w="9525">
                <a:noFill/>
                <a:miter lim="800000"/>
                <a:headEnd/>
                <a:tailEnd/>
              </a:ln>
            </p:spPr>
          </p:pic>
          <p:pic>
            <p:nvPicPr>
              <p:cNvPr id="115" name="Picture 491" descr="TV-LG-hn-64a1bg"/>
              <p:cNvPicPr>
                <a:picLocks noChangeAspect="1" noChangeArrowheads="1"/>
              </p:cNvPicPr>
              <p:nvPr/>
            </p:nvPicPr>
            <p:blipFill>
              <a:blip r:embed="rId17" cstate="print"/>
              <a:srcRect/>
              <a:stretch>
                <a:fillRect/>
              </a:stretch>
            </p:blipFill>
            <p:spPr bwMode="auto">
              <a:xfrm>
                <a:off x="3731" y="1793"/>
                <a:ext cx="491" cy="458"/>
              </a:xfrm>
              <a:prstGeom prst="rect">
                <a:avLst/>
              </a:prstGeom>
              <a:noFill/>
              <a:ln w="9525">
                <a:noFill/>
                <a:miter lim="800000"/>
                <a:headEnd/>
                <a:tailEnd/>
              </a:ln>
            </p:spPr>
          </p:pic>
        </p:grpSp>
        <p:grpSp>
          <p:nvGrpSpPr>
            <p:cNvPr id="103" name="Group 492"/>
            <p:cNvGrpSpPr>
              <a:grpSpLocks noChangeAspect="1"/>
            </p:cNvGrpSpPr>
            <p:nvPr/>
          </p:nvGrpSpPr>
          <p:grpSpPr bwMode="auto">
            <a:xfrm>
              <a:off x="327" y="2114"/>
              <a:ext cx="429" cy="191"/>
              <a:chOff x="3002" y="3406"/>
              <a:chExt cx="1015" cy="568"/>
            </a:xfrm>
          </p:grpSpPr>
          <p:pic>
            <p:nvPicPr>
              <p:cNvPr id="110" name="Picture 493" descr="shot_pcv150"/>
              <p:cNvPicPr>
                <a:picLocks noChangeAspect="1" noChangeArrowheads="1"/>
              </p:cNvPicPr>
              <p:nvPr/>
            </p:nvPicPr>
            <p:blipFill>
              <a:blip r:embed="rId18" cstate="print"/>
              <a:srcRect/>
              <a:stretch>
                <a:fillRect/>
              </a:stretch>
            </p:blipFill>
            <p:spPr bwMode="auto">
              <a:xfrm>
                <a:off x="3002" y="3406"/>
                <a:ext cx="526" cy="568"/>
              </a:xfrm>
              <a:prstGeom prst="rect">
                <a:avLst/>
              </a:prstGeom>
              <a:noFill/>
              <a:ln w="9525">
                <a:noFill/>
                <a:miter lim="800000"/>
                <a:headEnd/>
                <a:tailEnd/>
              </a:ln>
            </p:spPr>
          </p:pic>
          <p:pic>
            <p:nvPicPr>
              <p:cNvPr id="111" name="Picture 494" descr="PHONE1"/>
              <p:cNvPicPr>
                <a:picLocks noChangeAspect="1" noChangeArrowheads="1"/>
              </p:cNvPicPr>
              <p:nvPr/>
            </p:nvPicPr>
            <p:blipFill>
              <a:blip r:embed="rId19" cstate="print"/>
              <a:srcRect/>
              <a:stretch>
                <a:fillRect/>
              </a:stretch>
            </p:blipFill>
            <p:spPr bwMode="auto">
              <a:xfrm>
                <a:off x="3657" y="3628"/>
                <a:ext cx="360" cy="256"/>
              </a:xfrm>
              <a:prstGeom prst="rect">
                <a:avLst/>
              </a:prstGeom>
              <a:noFill/>
              <a:ln w="9525">
                <a:noFill/>
                <a:miter lim="800000"/>
                <a:headEnd/>
                <a:tailEnd/>
              </a:ln>
            </p:spPr>
          </p:pic>
        </p:grpSp>
        <p:pic>
          <p:nvPicPr>
            <p:cNvPr id="104" name="Picture 495" descr="핸폰2"/>
            <p:cNvPicPr>
              <a:picLocks noChangeAspect="1" noChangeArrowheads="1"/>
            </p:cNvPicPr>
            <p:nvPr/>
          </p:nvPicPr>
          <p:blipFill>
            <a:blip r:embed="rId9" cstate="print"/>
            <a:srcRect/>
            <a:stretch>
              <a:fillRect/>
            </a:stretch>
          </p:blipFill>
          <p:spPr bwMode="auto">
            <a:xfrm>
              <a:off x="375" y="2331"/>
              <a:ext cx="136" cy="187"/>
            </a:xfrm>
            <a:prstGeom prst="rect">
              <a:avLst/>
            </a:prstGeom>
            <a:noFill/>
            <a:ln w="9525">
              <a:noFill/>
              <a:miter lim="800000"/>
              <a:headEnd/>
              <a:tailEnd/>
            </a:ln>
          </p:spPr>
        </p:pic>
        <p:sp>
          <p:nvSpPr>
            <p:cNvPr id="105" name="Freeform 496"/>
            <p:cNvSpPr>
              <a:spLocks noChangeAspect="1"/>
            </p:cNvSpPr>
            <p:nvPr/>
          </p:nvSpPr>
          <p:spPr bwMode="auto">
            <a:xfrm rot="-539847">
              <a:off x="2156" y="2462"/>
              <a:ext cx="187" cy="76"/>
            </a:xfrm>
            <a:custGeom>
              <a:avLst/>
              <a:gdLst>
                <a:gd name="T0" fmla="*/ 0 w 2880"/>
                <a:gd name="T1" fmla="*/ 0 h 2456"/>
                <a:gd name="T2" fmla="*/ 0 w 2880"/>
                <a:gd name="T3" fmla="*/ 0 h 2456"/>
                <a:gd name="T4" fmla="*/ 0 w 2880"/>
                <a:gd name="T5" fmla="*/ 0 h 2456"/>
                <a:gd name="T6" fmla="*/ 0 w 2880"/>
                <a:gd name="T7" fmla="*/ 0 h 2456"/>
                <a:gd name="T8" fmla="*/ 0 w 2880"/>
                <a:gd name="T9" fmla="*/ 0 h 2456"/>
                <a:gd name="T10" fmla="*/ 0 w 2880"/>
                <a:gd name="T11" fmla="*/ 0 h 2456"/>
                <a:gd name="T12" fmla="*/ 0 w 2880"/>
                <a:gd name="T13" fmla="*/ 0 h 2456"/>
                <a:gd name="T14" fmla="*/ 0 w 2880"/>
                <a:gd name="T15" fmla="*/ 0 h 2456"/>
                <a:gd name="T16" fmla="*/ 0 w 2880"/>
                <a:gd name="T17" fmla="*/ 0 h 2456"/>
                <a:gd name="T18" fmla="*/ 0 w 2880"/>
                <a:gd name="T19" fmla="*/ 0 h 2456"/>
                <a:gd name="T20" fmla="*/ 0 w 2880"/>
                <a:gd name="T21" fmla="*/ 0 h 24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80"/>
                <a:gd name="T34" fmla="*/ 0 h 2456"/>
                <a:gd name="T35" fmla="*/ 2880 w 2880"/>
                <a:gd name="T36" fmla="*/ 2456 h 24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80" h="2456">
                  <a:moveTo>
                    <a:pt x="0" y="2456"/>
                  </a:moveTo>
                  <a:lnTo>
                    <a:pt x="1131" y="1218"/>
                  </a:lnTo>
                  <a:lnTo>
                    <a:pt x="1131" y="1532"/>
                  </a:lnTo>
                  <a:lnTo>
                    <a:pt x="1949" y="648"/>
                  </a:lnTo>
                  <a:lnTo>
                    <a:pt x="1949" y="923"/>
                  </a:lnTo>
                  <a:lnTo>
                    <a:pt x="2880" y="0"/>
                  </a:lnTo>
                  <a:lnTo>
                    <a:pt x="1832" y="1395"/>
                  </a:lnTo>
                  <a:lnTo>
                    <a:pt x="1832" y="1133"/>
                  </a:lnTo>
                  <a:lnTo>
                    <a:pt x="999" y="2024"/>
                  </a:lnTo>
                  <a:lnTo>
                    <a:pt x="999" y="1591"/>
                  </a:lnTo>
                  <a:lnTo>
                    <a:pt x="0" y="2456"/>
                  </a:lnTo>
                  <a:close/>
                </a:path>
              </a:pathLst>
            </a:custGeom>
            <a:solidFill>
              <a:srgbClr val="0000FF"/>
            </a:solidFill>
            <a:ln w="9525">
              <a:noFill/>
              <a:round/>
              <a:headEnd/>
              <a:tailEnd/>
            </a:ln>
          </p:spPr>
          <p:txBody>
            <a:bodyPr/>
            <a:lstStyle/>
            <a:p>
              <a:endParaRPr lang="zh-CN" altLang="en-US"/>
            </a:p>
          </p:txBody>
        </p:sp>
        <p:sp>
          <p:nvSpPr>
            <p:cNvPr id="106" name="Text Box 497"/>
            <p:cNvSpPr txBox="1">
              <a:spLocks noChangeArrowheads="1"/>
            </p:cNvSpPr>
            <p:nvPr/>
          </p:nvSpPr>
          <p:spPr bwMode="auto">
            <a:xfrm>
              <a:off x="2007" y="3079"/>
              <a:ext cx="2496" cy="231"/>
            </a:xfrm>
            <a:prstGeom prst="rect">
              <a:avLst/>
            </a:prstGeom>
            <a:noFill/>
            <a:ln w="9525">
              <a:noFill/>
              <a:miter lim="800000"/>
              <a:headEnd/>
              <a:tailEnd/>
            </a:ln>
          </p:spPr>
          <p:txBody>
            <a:bodyPr>
              <a:spAutoFit/>
            </a:bodyPr>
            <a:lstStyle/>
            <a:p>
              <a:pPr algn="ctr" eaLnBrk="0" hangingPunct="0"/>
              <a:r>
                <a:rPr lang="zh-CN" altLang="en-US" b="1">
                  <a:solidFill>
                    <a:srgbClr val="FF0000"/>
                  </a:solidFill>
                  <a:latin typeface="宋体" pitchFamily="2" charset="-122"/>
                </a:rPr>
                <a:t>异构 无线 接入</a:t>
              </a:r>
              <a:endParaRPr lang="en-US" altLang="ko-KR" b="1">
                <a:solidFill>
                  <a:srgbClr val="FF0000"/>
                </a:solidFill>
                <a:latin typeface="宋体" pitchFamily="2" charset="-122"/>
              </a:endParaRPr>
            </a:p>
          </p:txBody>
        </p:sp>
        <p:sp>
          <p:nvSpPr>
            <p:cNvPr id="107" name="Text Box 498"/>
            <p:cNvSpPr txBox="1">
              <a:spLocks noChangeArrowheads="1"/>
            </p:cNvSpPr>
            <p:nvPr/>
          </p:nvSpPr>
          <p:spPr bwMode="auto">
            <a:xfrm>
              <a:off x="327" y="1780"/>
              <a:ext cx="1043" cy="116"/>
            </a:xfrm>
            <a:prstGeom prst="rect">
              <a:avLst/>
            </a:prstGeom>
            <a:noFill/>
            <a:ln w="9525">
              <a:noFill/>
              <a:miter lim="800000"/>
              <a:headEnd/>
              <a:tailEnd/>
            </a:ln>
          </p:spPr>
          <p:txBody>
            <a:bodyPr anchor="ctr"/>
            <a:lstStyle/>
            <a:p>
              <a:pPr algn="ctr" eaLnBrk="0" hangingPunct="0"/>
              <a:r>
                <a:rPr lang="zh-CN" altLang="en-US" sz="1600" b="1" dirty="0">
                  <a:solidFill>
                    <a:srgbClr val="FFFFFF"/>
                  </a:solidFill>
                </a:rPr>
                <a:t>家庭网络</a:t>
              </a:r>
            </a:p>
          </p:txBody>
        </p:sp>
        <p:sp>
          <p:nvSpPr>
            <p:cNvPr id="108" name="Text Box 499"/>
            <p:cNvSpPr txBox="1">
              <a:spLocks noChangeArrowheads="1"/>
            </p:cNvSpPr>
            <p:nvPr/>
          </p:nvSpPr>
          <p:spPr bwMode="auto">
            <a:xfrm>
              <a:off x="327" y="2320"/>
              <a:ext cx="1111" cy="192"/>
            </a:xfrm>
            <a:prstGeom prst="rect">
              <a:avLst/>
            </a:prstGeom>
            <a:noFill/>
            <a:ln w="9525">
              <a:noFill/>
              <a:miter lim="800000"/>
              <a:headEnd/>
              <a:tailEnd/>
            </a:ln>
          </p:spPr>
          <p:txBody>
            <a:bodyPr anchor="ctr">
              <a:spAutoFit/>
            </a:bodyPr>
            <a:lstStyle/>
            <a:p>
              <a:pPr algn="ctr" eaLnBrk="0" hangingPunct="0"/>
              <a:r>
                <a:rPr lang="en-US" altLang="ko-KR" sz="1400" b="1" dirty="0">
                  <a:solidFill>
                    <a:srgbClr val="FFFFFF"/>
                  </a:solidFill>
                  <a:ea typeface="휴먼옛체"/>
                  <a:cs typeface="휴먼옛체"/>
                </a:rPr>
                <a:t>PAN</a:t>
              </a:r>
            </a:p>
          </p:txBody>
        </p:sp>
        <p:sp>
          <p:nvSpPr>
            <p:cNvPr id="109" name="Text Box 500"/>
            <p:cNvSpPr txBox="1">
              <a:spLocks noChangeArrowheads="1"/>
            </p:cNvSpPr>
            <p:nvPr/>
          </p:nvSpPr>
          <p:spPr bwMode="auto">
            <a:xfrm>
              <a:off x="3063" y="2709"/>
              <a:ext cx="789" cy="209"/>
            </a:xfrm>
            <a:prstGeom prst="rect">
              <a:avLst/>
            </a:prstGeom>
            <a:noFill/>
            <a:ln w="9525">
              <a:noFill/>
              <a:miter lim="800000"/>
              <a:headEnd/>
              <a:tailEnd/>
            </a:ln>
          </p:spPr>
          <p:txBody>
            <a:bodyPr anchor="ctr"/>
            <a:lstStyle/>
            <a:p>
              <a:pPr algn="ctr" eaLnBrk="0" hangingPunct="0">
                <a:lnSpc>
                  <a:spcPct val="80000"/>
                </a:lnSpc>
              </a:pPr>
              <a:r>
                <a:rPr lang="en-US" altLang="ko-KR" sz="1400" b="1" dirty="0">
                  <a:solidFill>
                    <a:srgbClr val="FFFFFF"/>
                  </a:solidFill>
                  <a:ea typeface="휴먼옛체"/>
                  <a:cs typeface="휴먼옛체"/>
                </a:rPr>
                <a:t>Ad-hoc</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4G</a:t>
            </a:r>
            <a:r>
              <a:rPr lang="zh-CN" altLang="en-US" dirty="0" smtClean="0"/>
              <a:t> </a:t>
            </a:r>
            <a:r>
              <a:rPr lang="en-US" altLang="zh-CN" dirty="0" smtClean="0"/>
              <a:t>LTE</a:t>
            </a:r>
            <a:r>
              <a:rPr lang="zh-CN" altLang="en-US" dirty="0" smtClean="0"/>
              <a:t>技术是解决问题的关键</a:t>
            </a:r>
            <a:endParaRPr lang="zh-CN" altLang="en-US" dirty="0"/>
          </a:p>
        </p:txBody>
      </p:sp>
      <p:sp>
        <p:nvSpPr>
          <p:cNvPr id="3" name="Text Box 10"/>
          <p:cNvSpPr>
            <a:spLocks noChangeArrowheads="1"/>
          </p:cNvSpPr>
          <p:nvPr/>
        </p:nvSpPr>
        <p:spPr bwMode="auto">
          <a:xfrm>
            <a:off x="6122988" y="4856659"/>
            <a:ext cx="2592387" cy="1508125"/>
          </a:xfrm>
          <a:prstGeom prst="rect">
            <a:avLst/>
          </a:prstGeom>
          <a:noFill/>
          <a:ln w="9525">
            <a:noFill/>
            <a:miter lim="800000"/>
            <a:headEnd/>
            <a:tailEnd/>
          </a:ln>
        </p:spPr>
        <p:txBody>
          <a:bodyPr lIns="91353" tIns="45680" rIns="91353" bIns="45680">
            <a:spAutoFit/>
          </a:bodyPr>
          <a:lstStyle/>
          <a:p>
            <a:pPr marL="177800" indent="-177800" eaLnBrk="0" fontAlgn="ctr" hangingPunct="0">
              <a:spcBef>
                <a:spcPts val="600"/>
              </a:spcBef>
              <a:spcAft>
                <a:spcPts val="600"/>
              </a:spcAft>
              <a:buSzPct val="100000"/>
              <a:buFont typeface="Arial" charset="0"/>
              <a:buChar char="•"/>
            </a:pPr>
            <a:r>
              <a:rPr lang="zh-CN" altLang="en-US" sz="2400" b="1">
                <a:latin typeface="微软雅黑"/>
                <a:sym typeface="宋体" charset="-122"/>
              </a:rPr>
              <a:t>移动互联网需求</a:t>
            </a:r>
          </a:p>
          <a:p>
            <a:pPr marL="177800" indent="-177800" eaLnBrk="0" fontAlgn="ctr" hangingPunct="0">
              <a:spcBef>
                <a:spcPts val="600"/>
              </a:spcBef>
              <a:spcAft>
                <a:spcPts val="600"/>
              </a:spcAft>
              <a:buSzPct val="100000"/>
              <a:buFont typeface="Arial" charset="0"/>
              <a:buChar char="•"/>
            </a:pPr>
            <a:r>
              <a:rPr lang="zh-CN" altLang="en-US" sz="2400" b="1">
                <a:latin typeface="微软雅黑"/>
                <a:sym typeface="宋体" charset="-122"/>
              </a:rPr>
              <a:t>物联网发展需求</a:t>
            </a:r>
          </a:p>
          <a:p>
            <a:pPr marL="177800" indent="-177800" eaLnBrk="0" fontAlgn="ctr" hangingPunct="0">
              <a:spcBef>
                <a:spcPts val="600"/>
              </a:spcBef>
              <a:spcAft>
                <a:spcPts val="600"/>
              </a:spcAft>
              <a:buSzPct val="100000"/>
              <a:buFont typeface="Arial" charset="0"/>
              <a:buChar char="•"/>
            </a:pPr>
            <a:r>
              <a:rPr lang="zh-CN" altLang="en-US" sz="2400" b="1">
                <a:latin typeface="微软雅黑"/>
                <a:sym typeface="宋体" charset="-122"/>
              </a:rPr>
              <a:t>全业务发展需要</a:t>
            </a:r>
            <a:endParaRPr lang="zh-CN" altLang="en-US" sz="2800" b="1">
              <a:latin typeface="微软雅黑"/>
            </a:endParaRPr>
          </a:p>
        </p:txBody>
      </p:sp>
      <p:grpSp>
        <p:nvGrpSpPr>
          <p:cNvPr id="4" name="Group 9"/>
          <p:cNvGrpSpPr>
            <a:grpSpLocks/>
          </p:cNvGrpSpPr>
          <p:nvPr/>
        </p:nvGrpSpPr>
        <p:grpSpPr bwMode="auto">
          <a:xfrm>
            <a:off x="177800" y="2132509"/>
            <a:ext cx="5618163" cy="4351337"/>
            <a:chOff x="112" y="799"/>
            <a:chExt cx="3539" cy="2741"/>
          </a:xfrm>
        </p:grpSpPr>
        <p:sp>
          <p:nvSpPr>
            <p:cNvPr id="5" name="Rectangle 4"/>
            <p:cNvSpPr>
              <a:spLocks noChangeArrowheads="1"/>
            </p:cNvSpPr>
            <p:nvPr/>
          </p:nvSpPr>
          <p:spPr bwMode="auto">
            <a:xfrm>
              <a:off x="1220" y="1842"/>
              <a:ext cx="1259" cy="538"/>
            </a:xfrm>
            <a:prstGeom prst="rect">
              <a:avLst/>
            </a:prstGeom>
            <a:noFill/>
            <a:ln w="9525">
              <a:noFill/>
              <a:miter lim="800000"/>
              <a:headEnd/>
              <a:tailEnd/>
            </a:ln>
          </p:spPr>
          <p:txBody>
            <a:bodyPr lIns="0" tIns="0" rIns="0" bIns="0">
              <a:spAutoFit/>
            </a:bodyPr>
            <a:lstStyle/>
            <a:p>
              <a:pPr algn="ctr" eaLnBrk="0" hangingPunct="0"/>
              <a:r>
                <a:rPr lang="zh-CN" altLang="en-US" sz="2800" b="1">
                  <a:solidFill>
                    <a:srgbClr val="FF0000"/>
                  </a:solidFill>
                  <a:latin typeface="微软雅黑"/>
                  <a:sym typeface="宋体" charset="-122"/>
                </a:rPr>
                <a:t>物联网      应用层</a:t>
              </a:r>
              <a:endParaRPr lang="zh-CN" altLang="en-US" sz="2800" b="1">
                <a:latin typeface="微软雅黑"/>
              </a:endParaRPr>
            </a:p>
          </p:txBody>
        </p:sp>
        <p:grpSp>
          <p:nvGrpSpPr>
            <p:cNvPr id="6" name="Group 11"/>
            <p:cNvGrpSpPr>
              <a:grpSpLocks noChangeAspect="1"/>
            </p:cNvGrpSpPr>
            <p:nvPr/>
          </p:nvGrpSpPr>
          <p:grpSpPr bwMode="auto">
            <a:xfrm>
              <a:off x="121" y="2665"/>
              <a:ext cx="1071" cy="875"/>
              <a:chOff x="0" y="0"/>
              <a:chExt cx="864" cy="935"/>
            </a:xfrm>
          </p:grpSpPr>
          <p:pic>
            <p:nvPicPr>
              <p:cNvPr id="28" name="Picture 6"/>
              <p:cNvPicPr>
                <a:picLocks noChangeAspect="1" noChangeArrowheads="1"/>
              </p:cNvPicPr>
              <p:nvPr/>
            </p:nvPicPr>
            <p:blipFill>
              <a:blip r:embed="rId2" cstate="print"/>
              <a:srcRect/>
              <a:stretch>
                <a:fillRect/>
              </a:stretch>
            </p:blipFill>
            <p:spPr bwMode="auto">
              <a:xfrm>
                <a:off x="1" y="0"/>
                <a:ext cx="862" cy="793"/>
              </a:xfrm>
              <a:prstGeom prst="rect">
                <a:avLst/>
              </a:prstGeom>
              <a:noFill/>
              <a:ln w="25400">
                <a:solidFill>
                  <a:srgbClr val="000000"/>
                </a:solidFill>
                <a:miter lim="800000"/>
                <a:headEnd/>
                <a:tailEnd/>
              </a:ln>
            </p:spPr>
          </p:pic>
          <p:sp>
            <p:nvSpPr>
              <p:cNvPr id="29" name="Text Box 17"/>
              <p:cNvSpPr>
                <a:spLocks noChangeAspect="1" noChangeArrowheads="1"/>
              </p:cNvSpPr>
              <p:nvPr/>
            </p:nvSpPr>
            <p:spPr bwMode="auto">
              <a:xfrm>
                <a:off x="0" y="813"/>
                <a:ext cx="864" cy="122"/>
              </a:xfrm>
              <a:prstGeom prst="rect">
                <a:avLst/>
              </a:prstGeom>
              <a:noFill/>
              <a:ln w="9525">
                <a:noFill/>
                <a:miter lim="800000"/>
                <a:headEnd/>
                <a:tailEnd/>
              </a:ln>
            </p:spPr>
            <p:txBody>
              <a:bodyPr lIns="0" tIns="0" rIns="0" bIns="0">
                <a:spAutoFit/>
              </a:bodyPr>
              <a:lstStyle/>
              <a:p>
                <a:pPr algn="ctr" eaLnBrk="0" hangingPunct="0">
                  <a:spcBef>
                    <a:spcPct val="50000"/>
                  </a:spcBef>
                </a:pPr>
                <a:r>
                  <a:rPr lang="zh-CN" altLang="en-US" sz="1200" b="1">
                    <a:latin typeface="微软雅黑"/>
                    <a:sym typeface="宋体" charset="-122"/>
                  </a:rPr>
                  <a:t>电子广告</a:t>
                </a:r>
                <a:endParaRPr lang="zh-CN" altLang="en-US" sz="2800" b="1">
                  <a:latin typeface="微软雅黑"/>
                </a:endParaRPr>
              </a:p>
            </p:txBody>
          </p:sp>
        </p:grpSp>
        <p:grpSp>
          <p:nvGrpSpPr>
            <p:cNvPr id="7" name="Group 14"/>
            <p:cNvGrpSpPr>
              <a:grpSpLocks noChangeAspect="1"/>
            </p:cNvGrpSpPr>
            <p:nvPr/>
          </p:nvGrpSpPr>
          <p:grpSpPr bwMode="auto">
            <a:xfrm>
              <a:off x="112" y="1731"/>
              <a:ext cx="1071" cy="842"/>
              <a:chOff x="0" y="0"/>
              <a:chExt cx="862" cy="898"/>
            </a:xfrm>
          </p:grpSpPr>
          <p:pic>
            <p:nvPicPr>
              <p:cNvPr id="26" name="Picture 9"/>
              <p:cNvPicPr>
                <a:picLocks noChangeAspect="1" noChangeArrowheads="1"/>
              </p:cNvPicPr>
              <p:nvPr/>
            </p:nvPicPr>
            <p:blipFill>
              <a:blip r:embed="rId3" cstate="print"/>
              <a:srcRect/>
              <a:stretch>
                <a:fillRect/>
              </a:stretch>
            </p:blipFill>
            <p:spPr bwMode="auto">
              <a:xfrm>
                <a:off x="0" y="0"/>
                <a:ext cx="862" cy="793"/>
              </a:xfrm>
              <a:prstGeom prst="rect">
                <a:avLst/>
              </a:prstGeom>
              <a:noFill/>
              <a:ln w="9525">
                <a:noFill/>
                <a:miter lim="800000"/>
                <a:headEnd/>
                <a:tailEnd/>
              </a:ln>
            </p:spPr>
          </p:pic>
          <p:sp>
            <p:nvSpPr>
              <p:cNvPr id="27" name="Text Box 17"/>
              <p:cNvSpPr>
                <a:spLocks noChangeAspect="1" noChangeArrowheads="1"/>
              </p:cNvSpPr>
              <p:nvPr/>
            </p:nvSpPr>
            <p:spPr bwMode="auto">
              <a:xfrm>
                <a:off x="47" y="776"/>
                <a:ext cx="768" cy="122"/>
              </a:xfrm>
              <a:prstGeom prst="rect">
                <a:avLst/>
              </a:prstGeom>
              <a:noFill/>
              <a:ln w="9525">
                <a:noFill/>
                <a:miter lim="800000"/>
                <a:headEnd/>
                <a:tailEnd/>
              </a:ln>
            </p:spPr>
            <p:txBody>
              <a:bodyPr lIns="0" tIns="0" rIns="0" bIns="0">
                <a:spAutoFit/>
              </a:bodyPr>
              <a:lstStyle/>
              <a:p>
                <a:pPr algn="ctr" eaLnBrk="0" hangingPunct="0">
                  <a:spcBef>
                    <a:spcPct val="50000"/>
                  </a:spcBef>
                </a:pPr>
                <a:r>
                  <a:rPr lang="zh-CN" altLang="en-US" sz="1200" b="1">
                    <a:latin typeface="微软雅黑"/>
                    <a:sym typeface="宋体" charset="-122"/>
                  </a:rPr>
                  <a:t>智能交通</a:t>
                </a:r>
                <a:endParaRPr lang="zh-CN" altLang="en-US" sz="2800" b="1">
                  <a:latin typeface="微软雅黑"/>
                </a:endParaRPr>
              </a:p>
            </p:txBody>
          </p:sp>
        </p:grpSp>
        <p:grpSp>
          <p:nvGrpSpPr>
            <p:cNvPr id="8" name="Group 17"/>
            <p:cNvGrpSpPr>
              <a:grpSpLocks noChangeAspect="1"/>
            </p:cNvGrpSpPr>
            <p:nvPr/>
          </p:nvGrpSpPr>
          <p:grpSpPr bwMode="auto">
            <a:xfrm>
              <a:off x="1349" y="2665"/>
              <a:ext cx="1073" cy="860"/>
              <a:chOff x="0" y="0"/>
              <a:chExt cx="864" cy="920"/>
            </a:xfrm>
          </p:grpSpPr>
          <p:pic>
            <p:nvPicPr>
              <p:cNvPr id="24" name="Picture 12"/>
              <p:cNvPicPr>
                <a:picLocks noChangeAspect="1" noChangeArrowheads="1"/>
              </p:cNvPicPr>
              <p:nvPr/>
            </p:nvPicPr>
            <p:blipFill>
              <a:blip r:embed="rId4" cstate="print"/>
              <a:srcRect/>
              <a:stretch>
                <a:fillRect/>
              </a:stretch>
            </p:blipFill>
            <p:spPr bwMode="auto">
              <a:xfrm>
                <a:off x="0" y="0"/>
                <a:ext cx="863" cy="793"/>
              </a:xfrm>
              <a:prstGeom prst="rect">
                <a:avLst/>
              </a:prstGeom>
              <a:noFill/>
              <a:ln w="25400">
                <a:solidFill>
                  <a:srgbClr val="000000"/>
                </a:solidFill>
                <a:miter lim="800000"/>
                <a:headEnd/>
                <a:tailEnd/>
              </a:ln>
            </p:spPr>
          </p:pic>
          <p:sp>
            <p:nvSpPr>
              <p:cNvPr id="25" name="Text Box 17"/>
              <p:cNvSpPr>
                <a:spLocks noChangeAspect="1" noChangeArrowheads="1"/>
              </p:cNvSpPr>
              <p:nvPr/>
            </p:nvSpPr>
            <p:spPr bwMode="auto">
              <a:xfrm>
                <a:off x="0" y="797"/>
                <a:ext cx="864" cy="123"/>
              </a:xfrm>
              <a:prstGeom prst="rect">
                <a:avLst/>
              </a:prstGeom>
              <a:noFill/>
              <a:ln w="9525">
                <a:noFill/>
                <a:miter lim="800000"/>
                <a:headEnd/>
                <a:tailEnd/>
              </a:ln>
            </p:spPr>
            <p:txBody>
              <a:bodyPr lIns="0" tIns="0" rIns="0" bIns="0">
                <a:spAutoFit/>
              </a:bodyPr>
              <a:lstStyle/>
              <a:p>
                <a:pPr algn="ctr" eaLnBrk="0" hangingPunct="0">
                  <a:spcBef>
                    <a:spcPct val="50000"/>
                  </a:spcBef>
                </a:pPr>
                <a:r>
                  <a:rPr lang="zh-CN" altLang="en-US" sz="1200" b="1">
                    <a:latin typeface="微软雅黑"/>
                    <a:sym typeface="宋体" charset="-122"/>
                  </a:rPr>
                  <a:t>远程医疗 </a:t>
                </a:r>
                <a:endParaRPr lang="zh-CN" altLang="en-US" sz="2800" b="1">
                  <a:latin typeface="微软雅黑"/>
                </a:endParaRPr>
              </a:p>
            </p:txBody>
          </p:sp>
        </p:grpSp>
        <p:grpSp>
          <p:nvGrpSpPr>
            <p:cNvPr id="9" name="Group 20"/>
            <p:cNvGrpSpPr>
              <a:grpSpLocks noChangeAspect="1"/>
            </p:cNvGrpSpPr>
            <p:nvPr/>
          </p:nvGrpSpPr>
          <p:grpSpPr bwMode="auto">
            <a:xfrm>
              <a:off x="2579" y="2673"/>
              <a:ext cx="1072" cy="864"/>
              <a:chOff x="0" y="0"/>
              <a:chExt cx="864" cy="923"/>
            </a:xfrm>
          </p:grpSpPr>
          <p:pic>
            <p:nvPicPr>
              <p:cNvPr id="22" name="Picture 15"/>
              <p:cNvPicPr>
                <a:picLocks noChangeAspect="1" noChangeArrowheads="1"/>
              </p:cNvPicPr>
              <p:nvPr/>
            </p:nvPicPr>
            <p:blipFill>
              <a:blip r:embed="rId5" cstate="print"/>
              <a:srcRect/>
              <a:stretch>
                <a:fillRect/>
              </a:stretch>
            </p:blipFill>
            <p:spPr bwMode="auto">
              <a:xfrm>
                <a:off x="1" y="0"/>
                <a:ext cx="862" cy="793"/>
              </a:xfrm>
              <a:prstGeom prst="rect">
                <a:avLst/>
              </a:prstGeom>
              <a:noFill/>
              <a:ln w="25400">
                <a:solidFill>
                  <a:srgbClr val="000000"/>
                </a:solidFill>
                <a:miter lim="800000"/>
                <a:headEnd/>
                <a:tailEnd/>
              </a:ln>
            </p:spPr>
          </p:pic>
          <p:sp>
            <p:nvSpPr>
              <p:cNvPr id="23" name="Text Box 17"/>
              <p:cNvSpPr>
                <a:spLocks noChangeAspect="1" noChangeArrowheads="1"/>
              </p:cNvSpPr>
              <p:nvPr/>
            </p:nvSpPr>
            <p:spPr bwMode="auto">
              <a:xfrm>
                <a:off x="0" y="800"/>
                <a:ext cx="864" cy="123"/>
              </a:xfrm>
              <a:prstGeom prst="rect">
                <a:avLst/>
              </a:prstGeom>
              <a:noFill/>
              <a:ln w="9525">
                <a:noFill/>
                <a:miter lim="800000"/>
                <a:headEnd/>
                <a:tailEnd/>
              </a:ln>
            </p:spPr>
            <p:txBody>
              <a:bodyPr lIns="0" tIns="0" rIns="0" bIns="0">
                <a:spAutoFit/>
              </a:bodyPr>
              <a:lstStyle/>
              <a:p>
                <a:pPr algn="ctr" eaLnBrk="0" hangingPunct="0">
                  <a:spcBef>
                    <a:spcPct val="50000"/>
                  </a:spcBef>
                </a:pPr>
                <a:r>
                  <a:rPr lang="zh-CN" altLang="en-US" sz="1200" b="1">
                    <a:latin typeface="微软雅黑"/>
                    <a:sym typeface="宋体" charset="-122"/>
                  </a:rPr>
                  <a:t>智能家居</a:t>
                </a:r>
                <a:endParaRPr lang="zh-CN" altLang="en-US" sz="2800" b="1">
                  <a:latin typeface="微软雅黑"/>
                </a:endParaRPr>
              </a:p>
            </p:txBody>
          </p:sp>
        </p:grpSp>
        <p:grpSp>
          <p:nvGrpSpPr>
            <p:cNvPr id="10" name="Group 23"/>
            <p:cNvGrpSpPr>
              <a:grpSpLocks noChangeAspect="1"/>
            </p:cNvGrpSpPr>
            <p:nvPr/>
          </p:nvGrpSpPr>
          <p:grpSpPr bwMode="auto">
            <a:xfrm>
              <a:off x="2567" y="1731"/>
              <a:ext cx="1073" cy="854"/>
              <a:chOff x="0" y="0"/>
              <a:chExt cx="864" cy="910"/>
            </a:xfrm>
          </p:grpSpPr>
          <p:pic>
            <p:nvPicPr>
              <p:cNvPr id="20" name="Picture 18">
                <a:hlinkClick r:id="rId6"/>
              </p:cNvPr>
              <p:cNvPicPr>
                <a:picLocks noChangeAspect="1" noChangeArrowheads="1"/>
              </p:cNvPicPr>
              <p:nvPr/>
            </p:nvPicPr>
            <p:blipFill>
              <a:blip r:embed="rId7" cstate="print"/>
              <a:srcRect/>
              <a:stretch>
                <a:fillRect/>
              </a:stretch>
            </p:blipFill>
            <p:spPr bwMode="auto">
              <a:xfrm>
                <a:off x="1" y="0"/>
                <a:ext cx="861" cy="793"/>
              </a:xfrm>
              <a:prstGeom prst="rect">
                <a:avLst/>
              </a:prstGeom>
              <a:noFill/>
              <a:ln w="25400">
                <a:solidFill>
                  <a:srgbClr val="000000"/>
                </a:solidFill>
                <a:miter lim="800000"/>
                <a:headEnd/>
                <a:tailEnd/>
              </a:ln>
            </p:spPr>
          </p:pic>
          <p:sp>
            <p:nvSpPr>
              <p:cNvPr id="21" name="Text Box 17"/>
              <p:cNvSpPr>
                <a:spLocks noChangeAspect="1" noChangeArrowheads="1"/>
              </p:cNvSpPr>
              <p:nvPr/>
            </p:nvSpPr>
            <p:spPr bwMode="auto">
              <a:xfrm>
                <a:off x="0" y="788"/>
                <a:ext cx="864" cy="122"/>
              </a:xfrm>
              <a:prstGeom prst="rect">
                <a:avLst/>
              </a:prstGeom>
              <a:noFill/>
              <a:ln w="9525">
                <a:noFill/>
                <a:miter lim="800000"/>
                <a:headEnd/>
                <a:tailEnd/>
              </a:ln>
            </p:spPr>
            <p:txBody>
              <a:bodyPr lIns="0" tIns="0" rIns="0" bIns="0">
                <a:spAutoFit/>
              </a:bodyPr>
              <a:lstStyle/>
              <a:p>
                <a:pPr algn="ctr" eaLnBrk="0" hangingPunct="0">
                  <a:spcBef>
                    <a:spcPct val="50000"/>
                  </a:spcBef>
                </a:pPr>
                <a:r>
                  <a:rPr lang="zh-CN" altLang="en-US" sz="1200" b="1">
                    <a:latin typeface="微软雅黑"/>
                    <a:sym typeface="宋体" charset="-122"/>
                  </a:rPr>
                  <a:t>环境监测</a:t>
                </a:r>
                <a:endParaRPr lang="zh-CN" altLang="en-US" sz="2800" b="1">
                  <a:latin typeface="微软雅黑"/>
                </a:endParaRPr>
              </a:p>
            </p:txBody>
          </p:sp>
        </p:grpSp>
        <p:grpSp>
          <p:nvGrpSpPr>
            <p:cNvPr id="11" name="Group 26"/>
            <p:cNvGrpSpPr>
              <a:grpSpLocks noChangeAspect="1"/>
            </p:cNvGrpSpPr>
            <p:nvPr/>
          </p:nvGrpSpPr>
          <p:grpSpPr bwMode="auto">
            <a:xfrm>
              <a:off x="2557" y="799"/>
              <a:ext cx="1069" cy="864"/>
              <a:chOff x="0" y="0"/>
              <a:chExt cx="861" cy="921"/>
            </a:xfrm>
          </p:grpSpPr>
          <p:pic>
            <p:nvPicPr>
              <p:cNvPr id="18" name="Picture 21"/>
              <p:cNvPicPr>
                <a:picLocks noChangeAspect="1" noChangeArrowheads="1"/>
              </p:cNvPicPr>
              <p:nvPr/>
            </p:nvPicPr>
            <p:blipFill>
              <a:blip r:embed="rId8" cstate="print"/>
              <a:srcRect/>
              <a:stretch>
                <a:fillRect/>
              </a:stretch>
            </p:blipFill>
            <p:spPr bwMode="auto">
              <a:xfrm>
                <a:off x="0" y="0"/>
                <a:ext cx="861" cy="793"/>
              </a:xfrm>
              <a:prstGeom prst="rect">
                <a:avLst/>
              </a:prstGeom>
              <a:noFill/>
              <a:ln w="25400">
                <a:solidFill>
                  <a:srgbClr val="000000"/>
                </a:solidFill>
                <a:miter lim="800000"/>
                <a:headEnd/>
                <a:tailEnd/>
              </a:ln>
            </p:spPr>
          </p:pic>
          <p:sp>
            <p:nvSpPr>
              <p:cNvPr id="19" name="Text Box 17"/>
              <p:cNvSpPr>
                <a:spLocks noChangeAspect="1" noChangeArrowheads="1"/>
              </p:cNvSpPr>
              <p:nvPr/>
            </p:nvSpPr>
            <p:spPr bwMode="auto">
              <a:xfrm>
                <a:off x="60" y="799"/>
                <a:ext cx="741" cy="122"/>
              </a:xfrm>
              <a:prstGeom prst="rect">
                <a:avLst/>
              </a:prstGeom>
              <a:noFill/>
              <a:ln w="9525">
                <a:noFill/>
                <a:miter lim="800000"/>
                <a:headEnd/>
                <a:tailEnd/>
              </a:ln>
            </p:spPr>
            <p:txBody>
              <a:bodyPr lIns="0" tIns="0" rIns="0" bIns="0">
                <a:spAutoFit/>
              </a:bodyPr>
              <a:lstStyle/>
              <a:p>
                <a:pPr algn="ctr" eaLnBrk="0" hangingPunct="0">
                  <a:spcBef>
                    <a:spcPct val="50000"/>
                  </a:spcBef>
                </a:pPr>
                <a:r>
                  <a:rPr lang="zh-CN" altLang="en-US" sz="1200" b="1">
                    <a:latin typeface="微软雅黑"/>
                    <a:sym typeface="宋体" charset="-122"/>
                  </a:rPr>
                  <a:t>公共安全</a:t>
                </a:r>
                <a:endParaRPr lang="zh-CN" altLang="en-US" sz="2800" b="1">
                  <a:latin typeface="微软雅黑"/>
                </a:endParaRPr>
              </a:p>
            </p:txBody>
          </p:sp>
        </p:grpSp>
        <p:grpSp>
          <p:nvGrpSpPr>
            <p:cNvPr id="12" name="Group 29"/>
            <p:cNvGrpSpPr>
              <a:grpSpLocks noChangeAspect="1"/>
            </p:cNvGrpSpPr>
            <p:nvPr/>
          </p:nvGrpSpPr>
          <p:grpSpPr bwMode="auto">
            <a:xfrm>
              <a:off x="123" y="799"/>
              <a:ext cx="1068" cy="865"/>
              <a:chOff x="0" y="0"/>
              <a:chExt cx="861" cy="922"/>
            </a:xfrm>
          </p:grpSpPr>
          <p:sp>
            <p:nvSpPr>
              <p:cNvPr id="16" name="Text Box 17"/>
              <p:cNvSpPr>
                <a:spLocks noChangeAspect="1" noChangeArrowheads="1"/>
              </p:cNvSpPr>
              <p:nvPr/>
            </p:nvSpPr>
            <p:spPr bwMode="auto">
              <a:xfrm>
                <a:off x="38" y="800"/>
                <a:ext cx="785" cy="122"/>
              </a:xfrm>
              <a:prstGeom prst="rect">
                <a:avLst/>
              </a:prstGeom>
              <a:noFill/>
              <a:ln w="9525">
                <a:noFill/>
                <a:miter lim="800000"/>
                <a:headEnd/>
                <a:tailEnd/>
              </a:ln>
            </p:spPr>
            <p:txBody>
              <a:bodyPr lIns="0" tIns="0" rIns="0" bIns="0">
                <a:spAutoFit/>
              </a:bodyPr>
              <a:lstStyle/>
              <a:p>
                <a:pPr algn="ctr" eaLnBrk="0" hangingPunct="0">
                  <a:spcBef>
                    <a:spcPct val="50000"/>
                  </a:spcBef>
                </a:pPr>
                <a:r>
                  <a:rPr lang="zh-CN" altLang="en-US" sz="1200" b="1">
                    <a:latin typeface="微软雅黑"/>
                    <a:sym typeface="宋体" charset="-122"/>
                  </a:rPr>
                  <a:t>绿色农业</a:t>
                </a:r>
                <a:endParaRPr lang="zh-CN" altLang="en-US" sz="2800" b="1">
                  <a:latin typeface="微软雅黑"/>
                </a:endParaRPr>
              </a:p>
            </p:txBody>
          </p:sp>
          <p:pic>
            <p:nvPicPr>
              <p:cNvPr id="17" name="Picture 25"/>
              <p:cNvPicPr>
                <a:picLocks noChangeAspect="1" noChangeArrowheads="1"/>
              </p:cNvPicPr>
              <p:nvPr/>
            </p:nvPicPr>
            <p:blipFill>
              <a:blip r:embed="rId9" cstate="print"/>
              <a:srcRect/>
              <a:stretch>
                <a:fillRect/>
              </a:stretch>
            </p:blipFill>
            <p:spPr bwMode="auto">
              <a:xfrm>
                <a:off x="0" y="0"/>
                <a:ext cx="861" cy="793"/>
              </a:xfrm>
              <a:prstGeom prst="rect">
                <a:avLst/>
              </a:prstGeom>
              <a:noFill/>
              <a:ln w="25400">
                <a:solidFill>
                  <a:srgbClr val="000000"/>
                </a:solidFill>
                <a:miter lim="800000"/>
                <a:headEnd/>
                <a:tailEnd/>
              </a:ln>
            </p:spPr>
          </p:pic>
        </p:grpSp>
        <p:grpSp>
          <p:nvGrpSpPr>
            <p:cNvPr id="13" name="Group 32"/>
            <p:cNvGrpSpPr>
              <a:grpSpLocks noChangeAspect="1"/>
            </p:cNvGrpSpPr>
            <p:nvPr/>
          </p:nvGrpSpPr>
          <p:grpSpPr bwMode="auto">
            <a:xfrm>
              <a:off x="1341" y="799"/>
              <a:ext cx="1067" cy="864"/>
              <a:chOff x="0" y="0"/>
              <a:chExt cx="861" cy="923"/>
            </a:xfrm>
          </p:grpSpPr>
          <p:sp>
            <p:nvSpPr>
              <p:cNvPr id="14" name="Text Box 17"/>
              <p:cNvSpPr>
                <a:spLocks noChangeAspect="1" noChangeArrowheads="1"/>
              </p:cNvSpPr>
              <p:nvPr/>
            </p:nvSpPr>
            <p:spPr bwMode="auto">
              <a:xfrm>
                <a:off x="67" y="800"/>
                <a:ext cx="727" cy="123"/>
              </a:xfrm>
              <a:prstGeom prst="rect">
                <a:avLst/>
              </a:prstGeom>
              <a:noFill/>
              <a:ln w="9525">
                <a:noFill/>
                <a:miter lim="800000"/>
                <a:headEnd/>
                <a:tailEnd/>
              </a:ln>
            </p:spPr>
            <p:txBody>
              <a:bodyPr lIns="0" tIns="0" rIns="0" bIns="0">
                <a:spAutoFit/>
              </a:bodyPr>
              <a:lstStyle/>
              <a:p>
                <a:pPr algn="ctr" eaLnBrk="0" hangingPunct="0">
                  <a:spcBef>
                    <a:spcPct val="50000"/>
                  </a:spcBef>
                </a:pPr>
                <a:r>
                  <a:rPr lang="zh-CN" altLang="en-US" sz="1200" b="1">
                    <a:latin typeface="微软雅黑"/>
                    <a:sym typeface="宋体" charset="-122"/>
                  </a:rPr>
                  <a:t>工业监控</a:t>
                </a:r>
                <a:endParaRPr lang="zh-CN" altLang="en-US" sz="2800" b="1">
                  <a:latin typeface="微软雅黑"/>
                </a:endParaRPr>
              </a:p>
            </p:txBody>
          </p:sp>
          <p:pic>
            <p:nvPicPr>
              <p:cNvPr id="15" name="Picture 28"/>
              <p:cNvPicPr>
                <a:picLocks noChangeAspect="1" noChangeArrowheads="1"/>
              </p:cNvPicPr>
              <p:nvPr/>
            </p:nvPicPr>
            <p:blipFill>
              <a:blip r:embed="rId10" cstate="print"/>
              <a:srcRect/>
              <a:stretch>
                <a:fillRect/>
              </a:stretch>
            </p:blipFill>
            <p:spPr bwMode="auto">
              <a:xfrm>
                <a:off x="0" y="0"/>
                <a:ext cx="861" cy="793"/>
              </a:xfrm>
              <a:prstGeom prst="rect">
                <a:avLst/>
              </a:prstGeom>
              <a:noFill/>
              <a:ln w="25400">
                <a:solidFill>
                  <a:srgbClr val="000000"/>
                </a:solidFill>
                <a:miter lim="800000"/>
                <a:headEnd/>
                <a:tailEnd/>
              </a:ln>
            </p:spPr>
          </p:pic>
        </p:grpSp>
      </p:grpSp>
      <p:grpSp>
        <p:nvGrpSpPr>
          <p:cNvPr id="30" name="Group 13"/>
          <p:cNvGrpSpPr>
            <a:grpSpLocks/>
          </p:cNvGrpSpPr>
          <p:nvPr/>
        </p:nvGrpSpPr>
        <p:grpSpPr bwMode="auto">
          <a:xfrm>
            <a:off x="5857875" y="2230934"/>
            <a:ext cx="2928938" cy="2562225"/>
            <a:chOff x="1352" y="1684"/>
            <a:chExt cx="1573" cy="1251"/>
          </a:xfrm>
        </p:grpSpPr>
        <p:sp>
          <p:nvSpPr>
            <p:cNvPr id="31" name="AutoShape 14"/>
            <p:cNvSpPr>
              <a:spLocks noChangeArrowheads="1"/>
            </p:cNvSpPr>
            <p:nvPr/>
          </p:nvSpPr>
          <p:spPr bwMode="gray">
            <a:xfrm>
              <a:off x="1352" y="1684"/>
              <a:ext cx="1573" cy="1251"/>
            </a:xfrm>
            <a:prstGeom prst="diamond">
              <a:avLst/>
            </a:prstGeom>
            <a:gradFill rotWithShape="1">
              <a:gsLst>
                <a:gs pos="0">
                  <a:srgbClr val="CFD49C"/>
                </a:gs>
                <a:gs pos="100000">
                  <a:srgbClr val="F0F1E0"/>
                </a:gs>
              </a:gsLst>
              <a:lin ang="0" scaled="1"/>
            </a:gradFill>
            <a:ln w="0">
              <a:noFill/>
              <a:miter lim="800000"/>
              <a:headEnd/>
              <a:tailEnd/>
            </a:ln>
          </p:spPr>
          <p:txBody>
            <a:bodyPr anchor="ctr"/>
            <a:lstStyle/>
            <a:p>
              <a:pPr>
                <a:spcBef>
                  <a:spcPct val="20000"/>
                </a:spcBef>
                <a:buClr>
                  <a:schemeClr val="tx1"/>
                </a:buClr>
              </a:pPr>
              <a:endParaRPr lang="zh-CN" altLang="en-US" sz="2800">
                <a:solidFill>
                  <a:srgbClr val="080808"/>
                </a:solidFill>
                <a:latin typeface="Arial" charset="0"/>
                <a:ea typeface="宋体" charset="-122"/>
                <a:cs typeface="Arial" charset="0"/>
              </a:endParaRPr>
            </a:p>
          </p:txBody>
        </p:sp>
        <p:sp>
          <p:nvSpPr>
            <p:cNvPr id="32" name="Line 15"/>
            <p:cNvSpPr>
              <a:spLocks noChangeShapeType="1"/>
            </p:cNvSpPr>
            <p:nvPr/>
          </p:nvSpPr>
          <p:spPr bwMode="gray">
            <a:xfrm>
              <a:off x="1355" y="2307"/>
              <a:ext cx="787" cy="433"/>
            </a:xfrm>
            <a:prstGeom prst="line">
              <a:avLst/>
            </a:prstGeom>
            <a:noFill/>
            <a:ln w="0">
              <a:noFill/>
              <a:miter lim="800000"/>
              <a:headEnd/>
              <a:tailEnd/>
            </a:ln>
          </p:spPr>
          <p:txBody>
            <a:bodyPr anchor="ctr"/>
            <a:lstStyle/>
            <a:p>
              <a:endParaRPr lang="zh-CN" altLang="en-US"/>
            </a:p>
          </p:txBody>
        </p:sp>
      </p:grpSp>
      <p:sp>
        <p:nvSpPr>
          <p:cNvPr id="33" name="Text Box 20"/>
          <p:cNvSpPr txBox="1">
            <a:spLocks noChangeArrowheads="1"/>
          </p:cNvSpPr>
          <p:nvPr/>
        </p:nvSpPr>
        <p:spPr bwMode="gray">
          <a:xfrm>
            <a:off x="6227763" y="3212009"/>
            <a:ext cx="2378075" cy="579437"/>
          </a:xfrm>
          <a:prstGeom prst="rect">
            <a:avLst/>
          </a:prstGeom>
          <a:noFill/>
          <a:ln w="9525">
            <a:noFill/>
            <a:miter lim="800000"/>
            <a:headEnd/>
            <a:tailEnd/>
          </a:ln>
          <a:effectLst>
            <a:outerShdw dist="17961" dir="2700000" algn="ctr" rotWithShape="0">
              <a:srgbClr val="969696">
                <a:alpha val="50000"/>
              </a:srgbClr>
            </a:outerShdw>
          </a:effectLst>
        </p:spPr>
        <p:txBody>
          <a:bodyPr>
            <a:spAutoFit/>
          </a:bodyPr>
          <a:lstStyle/>
          <a:p>
            <a:pPr>
              <a:spcBef>
                <a:spcPct val="50000"/>
              </a:spcBef>
              <a:defRPr/>
            </a:pPr>
            <a:r>
              <a:rPr lang="zh-CN" altLang="en-US" sz="3200" b="1" i="1">
                <a:solidFill>
                  <a:srgbClr val="0F3C7D"/>
                </a:solidFill>
                <a:latin typeface="微软雅黑" pitchFamily="34" charset="-122"/>
                <a:ea typeface="微软雅黑" pitchFamily="34" charset="-122"/>
                <a:cs typeface="+mn-cs"/>
              </a:rPr>
              <a:t>全面满足！</a:t>
            </a:r>
            <a:endParaRPr lang="en-US" sz="3200" b="1" i="1">
              <a:solidFill>
                <a:srgbClr val="FF0000"/>
              </a:solidFill>
              <a:latin typeface="Arial" charset="0"/>
              <a:ea typeface="宋体"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2"/>
          <p:cNvSpPr txBox="1">
            <a:spLocks noChangeArrowheads="1"/>
          </p:cNvSpPr>
          <p:nvPr/>
        </p:nvSpPr>
        <p:spPr bwMode="auto">
          <a:xfrm>
            <a:off x="2771800" y="620688"/>
            <a:ext cx="5716587" cy="523198"/>
          </a:xfrm>
          <a:prstGeom prst="rect">
            <a:avLst/>
          </a:prstGeom>
          <a:noFill/>
          <a:ln w="9525">
            <a:noFill/>
            <a:miter lim="800000"/>
            <a:headEnd/>
            <a:tailEnd/>
          </a:ln>
        </p:spPr>
        <p:txBody>
          <a:bodyPr lIns="91417" tIns="45709" rIns="91417" bIns="45709">
            <a:spAutoFit/>
          </a:bodyPr>
          <a:lstStyle/>
          <a:p>
            <a:r>
              <a:rPr lang="zh-CN" altLang="en-US" sz="2800" b="1" dirty="0">
                <a:solidFill>
                  <a:schemeClr val="bg1"/>
                </a:solidFill>
                <a:ea typeface="黑体" pitchFamily="2" charset="-122"/>
                <a:cs typeface="Arial" pitchFamily="34" charset="0"/>
              </a:rPr>
              <a:t>基于蜂窝网络为</a:t>
            </a:r>
            <a:r>
              <a:rPr lang="zh-CN" altLang="en-US" sz="2800" b="1" dirty="0" smtClean="0">
                <a:solidFill>
                  <a:schemeClr val="bg1"/>
                </a:solidFill>
                <a:ea typeface="黑体" pitchFamily="2" charset="-122"/>
                <a:cs typeface="Arial" pitchFamily="34" charset="0"/>
              </a:rPr>
              <a:t>中心的移动物联网</a:t>
            </a:r>
            <a:endParaRPr lang="zh-CN" altLang="en-US" sz="2800" b="1" dirty="0">
              <a:solidFill>
                <a:schemeClr val="bg1"/>
              </a:solidFill>
              <a:ea typeface="黑体" pitchFamily="2" charset="-122"/>
              <a:cs typeface="Arial" pitchFamily="34" charset="0"/>
            </a:endParaRPr>
          </a:p>
        </p:txBody>
      </p:sp>
      <p:sp>
        <p:nvSpPr>
          <p:cNvPr id="19459" name="TextBox 3"/>
          <p:cNvSpPr txBox="1">
            <a:spLocks noChangeArrowheads="1"/>
          </p:cNvSpPr>
          <p:nvPr/>
        </p:nvSpPr>
        <p:spPr bwMode="auto">
          <a:xfrm>
            <a:off x="-952500" y="3911600"/>
            <a:ext cx="184150" cy="369888"/>
          </a:xfrm>
          <a:prstGeom prst="rect">
            <a:avLst/>
          </a:prstGeom>
          <a:noFill/>
          <a:ln w="9525">
            <a:noFill/>
            <a:miter lim="800000"/>
            <a:headEnd/>
            <a:tailEnd/>
          </a:ln>
        </p:spPr>
        <p:txBody>
          <a:bodyPr wrap="none" lIns="91435" tIns="45718" rIns="91435" bIns="45718">
            <a:spAutoFit/>
          </a:bodyPr>
          <a:lstStyle/>
          <a:p>
            <a:endParaRPr lang="en-US" altLang="zh-CN">
              <a:ea typeface="黑体" pitchFamily="2" charset="-122"/>
              <a:cs typeface="Arial" pitchFamily="34" charset="0"/>
            </a:endParaRPr>
          </a:p>
        </p:txBody>
      </p:sp>
      <p:sp>
        <p:nvSpPr>
          <p:cNvPr id="141" name="Rounded Rectangle 140"/>
          <p:cNvSpPr/>
          <p:nvPr/>
        </p:nvSpPr>
        <p:spPr>
          <a:xfrm>
            <a:off x="355600" y="1628775"/>
            <a:ext cx="8537575" cy="5040313"/>
          </a:xfrm>
          <a:prstGeom prst="roundRect">
            <a:avLst>
              <a:gd name="adj" fmla="val 8592"/>
            </a:avLst>
          </a:prstGeom>
          <a:solidFill>
            <a:sysClr val="window" lastClr="FFFFFF"/>
          </a:solidFill>
          <a:ln w="25400" cap="flat" cmpd="sng" algn="ctr">
            <a:solidFill>
              <a:srgbClr val="2B285E"/>
            </a:solidFill>
            <a:prstDash val="solid"/>
          </a:ln>
          <a:effectLst/>
        </p:spPr>
        <p:txBody>
          <a:bodyPr lIns="91435" tIns="45718" rIns="91435" bIns="45718" anchor="ctr"/>
          <a:lstStyle/>
          <a:p>
            <a:pPr algn="ctr" defTabSz="914354" fontAlgn="auto">
              <a:spcBef>
                <a:spcPts val="0"/>
              </a:spcBef>
              <a:spcAft>
                <a:spcPts val="0"/>
              </a:spcAft>
              <a:defRPr/>
            </a:pPr>
            <a:endParaRPr lang="en-US" kern="0" dirty="0">
              <a:solidFill>
                <a:sysClr val="window" lastClr="FFFFFF"/>
              </a:solidFill>
              <a:ea typeface="黑体" pitchFamily="49" charset="-122"/>
              <a:cs typeface="Arial" pitchFamily="34" charset="0"/>
            </a:endParaRPr>
          </a:p>
        </p:txBody>
      </p:sp>
      <p:grpSp>
        <p:nvGrpSpPr>
          <p:cNvPr id="2" name="Group 141"/>
          <p:cNvGrpSpPr>
            <a:grpSpLocks/>
          </p:cNvGrpSpPr>
          <p:nvPr/>
        </p:nvGrpSpPr>
        <p:grpSpPr bwMode="auto">
          <a:xfrm>
            <a:off x="1381125" y="2270125"/>
            <a:ext cx="7115175" cy="3962400"/>
            <a:chOff x="3693257" y="2460701"/>
            <a:chExt cx="9890664" cy="5138978"/>
          </a:xfrm>
        </p:grpSpPr>
        <p:sp>
          <p:nvSpPr>
            <p:cNvPr id="143" name="Oval 142"/>
            <p:cNvSpPr/>
            <p:nvPr/>
          </p:nvSpPr>
          <p:spPr>
            <a:xfrm>
              <a:off x="3693257" y="4159282"/>
              <a:ext cx="9890664" cy="3440397"/>
            </a:xfrm>
            <a:prstGeom prst="ellipse">
              <a:avLst/>
            </a:prstGeom>
            <a:solidFill>
              <a:srgbClr val="6A747D">
                <a:lumMod val="50000"/>
                <a:alpha val="25000"/>
              </a:srgbClr>
            </a:solidFill>
            <a:ln w="9525" cap="flat" cmpd="sng" algn="ctr">
              <a:noFill/>
              <a:prstDash val="solid"/>
            </a:ln>
            <a:effectLst/>
          </p:spPr>
          <p:txBody>
            <a:bodyPr anchor="ctr"/>
            <a:lstStyle/>
            <a:p>
              <a:pPr algn="ctr" defTabSz="914354" fontAlgn="auto">
                <a:spcBef>
                  <a:spcPts val="0"/>
                </a:spcBef>
                <a:spcAft>
                  <a:spcPts val="0"/>
                </a:spcAft>
                <a:defRPr/>
              </a:pPr>
              <a:endParaRPr lang="en-US" kern="0" dirty="0">
                <a:solidFill>
                  <a:sysClr val="window" lastClr="FFFFFF"/>
                </a:solidFill>
                <a:ea typeface="黑体" pitchFamily="49" charset="-122"/>
                <a:cs typeface="Arial" pitchFamily="34" charset="0"/>
              </a:endParaRPr>
            </a:p>
          </p:txBody>
        </p:sp>
        <p:sp>
          <p:nvSpPr>
            <p:cNvPr id="144" name="Oval 143"/>
            <p:cNvSpPr/>
            <p:nvPr/>
          </p:nvSpPr>
          <p:spPr>
            <a:xfrm>
              <a:off x="5288740" y="5868157"/>
              <a:ext cx="2601760" cy="1593577"/>
            </a:xfrm>
            <a:prstGeom prst="ellipse">
              <a:avLst/>
            </a:prstGeom>
            <a:solidFill>
              <a:srgbClr val="E64F0C">
                <a:alpha val="25000"/>
              </a:srgbClr>
            </a:solidFill>
            <a:ln w="9525" cap="flat" cmpd="sng" algn="ctr">
              <a:noFill/>
              <a:prstDash val="solid"/>
            </a:ln>
            <a:effectLst/>
          </p:spPr>
          <p:txBody>
            <a:bodyPr anchor="ctr"/>
            <a:lstStyle/>
            <a:p>
              <a:pPr algn="ctr" defTabSz="914354" fontAlgn="auto">
                <a:spcBef>
                  <a:spcPts val="0"/>
                </a:spcBef>
                <a:spcAft>
                  <a:spcPts val="0"/>
                </a:spcAft>
                <a:defRPr/>
              </a:pPr>
              <a:endParaRPr lang="en-US" kern="0" dirty="0">
                <a:solidFill>
                  <a:sysClr val="window" lastClr="FFFFFF"/>
                </a:solidFill>
                <a:ea typeface="黑体" pitchFamily="49" charset="-122"/>
                <a:cs typeface="Arial" pitchFamily="34" charset="0"/>
              </a:endParaRPr>
            </a:p>
          </p:txBody>
        </p:sp>
        <p:sp>
          <p:nvSpPr>
            <p:cNvPr id="145" name="Oval 144"/>
            <p:cNvSpPr/>
            <p:nvPr/>
          </p:nvSpPr>
          <p:spPr>
            <a:xfrm>
              <a:off x="4313355" y="5740506"/>
              <a:ext cx="1162958" cy="543546"/>
            </a:xfrm>
            <a:prstGeom prst="ellipse">
              <a:avLst/>
            </a:prstGeom>
            <a:solidFill>
              <a:srgbClr val="E64F0C">
                <a:alpha val="25000"/>
              </a:srgbClr>
            </a:solidFill>
            <a:ln w="9525" cap="flat" cmpd="sng" algn="ctr">
              <a:noFill/>
              <a:prstDash val="solid"/>
            </a:ln>
            <a:effectLst/>
          </p:spPr>
          <p:txBody>
            <a:bodyPr anchor="ctr"/>
            <a:lstStyle/>
            <a:p>
              <a:pPr algn="ctr" defTabSz="914354" fontAlgn="auto">
                <a:spcBef>
                  <a:spcPts val="0"/>
                </a:spcBef>
                <a:spcAft>
                  <a:spcPts val="0"/>
                </a:spcAft>
                <a:defRPr/>
              </a:pPr>
              <a:endParaRPr lang="en-US" kern="0" dirty="0">
                <a:solidFill>
                  <a:sysClr val="window" lastClr="FFFFFF"/>
                </a:solidFill>
                <a:ea typeface="黑体" pitchFamily="49" charset="-122"/>
                <a:cs typeface="Arial" pitchFamily="34" charset="0"/>
              </a:endParaRPr>
            </a:p>
          </p:txBody>
        </p:sp>
        <p:sp>
          <p:nvSpPr>
            <p:cNvPr id="146" name="Oval 145"/>
            <p:cNvSpPr/>
            <p:nvPr/>
          </p:nvSpPr>
          <p:spPr>
            <a:xfrm>
              <a:off x="4944486" y="4717239"/>
              <a:ext cx="4314200" cy="1264156"/>
            </a:xfrm>
            <a:prstGeom prst="ellipse">
              <a:avLst/>
            </a:prstGeom>
            <a:solidFill>
              <a:srgbClr val="E64F0C">
                <a:alpha val="55000"/>
              </a:srgbClr>
            </a:solidFill>
            <a:ln w="9525" cap="flat" cmpd="sng" algn="ctr">
              <a:noFill/>
              <a:prstDash val="solid"/>
            </a:ln>
            <a:effectLst/>
          </p:spPr>
          <p:txBody>
            <a:bodyPr anchor="ctr"/>
            <a:lstStyle/>
            <a:p>
              <a:pPr algn="ctr" defTabSz="914354" fontAlgn="auto">
                <a:spcBef>
                  <a:spcPts val="0"/>
                </a:spcBef>
                <a:spcAft>
                  <a:spcPts val="0"/>
                </a:spcAft>
                <a:defRPr/>
              </a:pPr>
              <a:endParaRPr lang="en-US" kern="0" dirty="0">
                <a:solidFill>
                  <a:sysClr val="window" lastClr="FFFFFF"/>
                </a:solidFill>
                <a:ea typeface="黑体" pitchFamily="49" charset="-122"/>
                <a:cs typeface="Arial" pitchFamily="34" charset="0"/>
              </a:endParaRPr>
            </a:p>
          </p:txBody>
        </p:sp>
        <p:sp>
          <p:nvSpPr>
            <p:cNvPr id="147" name="Oval 146"/>
            <p:cNvSpPr/>
            <p:nvPr/>
          </p:nvSpPr>
          <p:spPr>
            <a:xfrm>
              <a:off x="9068906" y="4488704"/>
              <a:ext cx="4477501" cy="1642991"/>
            </a:xfrm>
            <a:prstGeom prst="ellipse">
              <a:avLst/>
            </a:prstGeom>
            <a:solidFill>
              <a:srgbClr val="2B285E">
                <a:lumMod val="60000"/>
                <a:lumOff val="40000"/>
                <a:alpha val="55000"/>
              </a:srgbClr>
            </a:solidFill>
            <a:ln w="9525" cap="flat" cmpd="sng" algn="ctr">
              <a:noFill/>
              <a:prstDash val="solid"/>
            </a:ln>
            <a:effectLst/>
          </p:spPr>
          <p:txBody>
            <a:bodyPr anchor="ctr"/>
            <a:lstStyle/>
            <a:p>
              <a:pPr algn="ctr" defTabSz="914354" fontAlgn="auto">
                <a:spcBef>
                  <a:spcPts val="0"/>
                </a:spcBef>
                <a:spcAft>
                  <a:spcPts val="0"/>
                </a:spcAft>
                <a:defRPr/>
              </a:pPr>
              <a:endParaRPr lang="en-US" kern="0" dirty="0">
                <a:solidFill>
                  <a:sysClr val="window" lastClr="FFFFFF"/>
                </a:solidFill>
                <a:ea typeface="黑体" pitchFamily="49" charset="-122"/>
                <a:cs typeface="Arial" pitchFamily="34" charset="0"/>
              </a:endParaRPr>
            </a:p>
          </p:txBody>
        </p:sp>
        <p:sp>
          <p:nvSpPr>
            <p:cNvPr id="148" name="Oval 147"/>
            <p:cNvSpPr/>
            <p:nvPr/>
          </p:nvSpPr>
          <p:spPr>
            <a:xfrm>
              <a:off x="7815470" y="5841391"/>
              <a:ext cx="3314542" cy="1327982"/>
            </a:xfrm>
            <a:prstGeom prst="ellipse">
              <a:avLst/>
            </a:prstGeom>
            <a:solidFill>
              <a:srgbClr val="2B285E">
                <a:lumMod val="60000"/>
                <a:lumOff val="40000"/>
                <a:alpha val="55000"/>
              </a:srgbClr>
            </a:solidFill>
            <a:ln w="9525" cap="flat" cmpd="sng" algn="ctr">
              <a:noFill/>
              <a:prstDash val="solid"/>
            </a:ln>
            <a:effectLst/>
          </p:spPr>
          <p:txBody>
            <a:bodyPr anchor="ctr"/>
            <a:lstStyle/>
            <a:p>
              <a:pPr algn="ctr" defTabSz="914354" fontAlgn="auto">
                <a:spcBef>
                  <a:spcPts val="0"/>
                </a:spcBef>
                <a:spcAft>
                  <a:spcPts val="0"/>
                </a:spcAft>
                <a:defRPr/>
              </a:pPr>
              <a:endParaRPr lang="en-US" kern="0" dirty="0">
                <a:solidFill>
                  <a:sysClr val="window" lastClr="FFFFFF"/>
                </a:solidFill>
                <a:ea typeface="黑体" pitchFamily="49" charset="-122"/>
                <a:cs typeface="Arial" pitchFamily="34" charset="0"/>
              </a:endParaRPr>
            </a:p>
          </p:txBody>
        </p:sp>
        <p:sp>
          <p:nvSpPr>
            <p:cNvPr id="149" name="Oval 148"/>
            <p:cNvSpPr/>
            <p:nvPr/>
          </p:nvSpPr>
          <p:spPr>
            <a:xfrm>
              <a:off x="8371572" y="4299286"/>
              <a:ext cx="1330672" cy="949146"/>
            </a:xfrm>
            <a:prstGeom prst="ellipse">
              <a:avLst/>
            </a:prstGeom>
            <a:solidFill>
              <a:srgbClr val="E64F0C">
                <a:alpha val="25000"/>
              </a:srgbClr>
            </a:solidFill>
            <a:ln w="9525" cap="flat" cmpd="sng" algn="ctr">
              <a:noFill/>
              <a:prstDash val="solid"/>
            </a:ln>
            <a:effectLst/>
          </p:spPr>
          <p:txBody>
            <a:bodyPr anchor="ctr"/>
            <a:lstStyle/>
            <a:p>
              <a:pPr algn="ctr" defTabSz="914354" fontAlgn="auto">
                <a:spcBef>
                  <a:spcPts val="0"/>
                </a:spcBef>
                <a:spcAft>
                  <a:spcPts val="0"/>
                </a:spcAft>
                <a:defRPr/>
              </a:pPr>
              <a:endParaRPr lang="en-US" kern="0" dirty="0">
                <a:solidFill>
                  <a:sysClr val="window" lastClr="FFFFFF"/>
                </a:solidFill>
                <a:ea typeface="黑体" pitchFamily="49" charset="-122"/>
                <a:cs typeface="Arial" pitchFamily="34" charset="0"/>
              </a:endParaRPr>
            </a:p>
          </p:txBody>
        </p:sp>
        <p:grpSp>
          <p:nvGrpSpPr>
            <p:cNvPr id="3" name="Group 149"/>
            <p:cNvGrpSpPr>
              <a:grpSpLocks/>
            </p:cNvGrpSpPr>
            <p:nvPr/>
          </p:nvGrpSpPr>
          <p:grpSpPr bwMode="auto">
            <a:xfrm>
              <a:off x="10515763" y="2983378"/>
              <a:ext cx="1274870" cy="1274869"/>
              <a:chOff x="11725185" y="4236123"/>
              <a:chExt cx="914400" cy="914400"/>
            </a:xfrm>
          </p:grpSpPr>
          <p:sp>
            <p:nvSpPr>
              <p:cNvPr id="205" name="Oval 204"/>
              <p:cNvSpPr/>
              <p:nvPr/>
            </p:nvSpPr>
            <p:spPr>
              <a:xfrm>
                <a:off x="11953661" y="4465218"/>
                <a:ext cx="457427" cy="456311"/>
              </a:xfrm>
              <a:prstGeom prst="ellipse">
                <a:avLst/>
              </a:prstGeom>
              <a:solidFill>
                <a:srgbClr val="3597B8">
                  <a:alpha val="25000"/>
                </a:srgbClr>
              </a:solidFill>
              <a:ln w="9525" cap="flat" cmpd="sng" algn="ctr">
                <a:noFill/>
                <a:prstDash val="solid"/>
              </a:ln>
              <a:effectLst/>
            </p:spPr>
            <p:txBody>
              <a:bodyPr anchor="ctr"/>
              <a:lstStyle/>
              <a:p>
                <a:pPr algn="ctr" defTabSz="914354" fontAlgn="auto">
                  <a:spcBef>
                    <a:spcPts val="0"/>
                  </a:spcBef>
                  <a:spcAft>
                    <a:spcPts val="0"/>
                  </a:spcAft>
                  <a:defRPr/>
                </a:pPr>
                <a:endParaRPr lang="en-US" kern="0" dirty="0">
                  <a:solidFill>
                    <a:sysClr val="window" lastClr="FFFFFF"/>
                  </a:solidFill>
                  <a:ea typeface="黑体" pitchFamily="49" charset="-122"/>
                  <a:cs typeface="Arial" pitchFamily="34" charset="0"/>
                </a:endParaRPr>
              </a:p>
            </p:txBody>
          </p:sp>
          <p:sp>
            <p:nvSpPr>
              <p:cNvPr id="206" name="Oval 205"/>
              <p:cNvSpPr/>
              <p:nvPr/>
            </p:nvSpPr>
            <p:spPr>
              <a:xfrm>
                <a:off x="11839700" y="4351509"/>
                <a:ext cx="685349" cy="685205"/>
              </a:xfrm>
              <a:prstGeom prst="ellipse">
                <a:avLst/>
              </a:prstGeom>
              <a:solidFill>
                <a:srgbClr val="3597B8">
                  <a:alpha val="25000"/>
                </a:srgbClr>
              </a:solidFill>
              <a:ln w="9525" cap="flat" cmpd="sng" algn="ctr">
                <a:noFill/>
                <a:prstDash val="solid"/>
              </a:ln>
              <a:effectLst/>
            </p:spPr>
            <p:txBody>
              <a:bodyPr anchor="ctr"/>
              <a:lstStyle/>
              <a:p>
                <a:pPr algn="ctr" defTabSz="914354" fontAlgn="auto">
                  <a:spcBef>
                    <a:spcPts val="0"/>
                  </a:spcBef>
                  <a:spcAft>
                    <a:spcPts val="0"/>
                  </a:spcAft>
                  <a:defRPr/>
                </a:pPr>
                <a:endParaRPr lang="en-US" kern="0" dirty="0">
                  <a:solidFill>
                    <a:sysClr val="window" lastClr="FFFFFF"/>
                  </a:solidFill>
                  <a:ea typeface="黑体" pitchFamily="49" charset="-122"/>
                  <a:cs typeface="Arial" pitchFamily="34" charset="0"/>
                </a:endParaRPr>
              </a:p>
            </p:txBody>
          </p:sp>
          <p:sp>
            <p:nvSpPr>
              <p:cNvPr id="207" name="Oval 206"/>
              <p:cNvSpPr/>
              <p:nvPr/>
            </p:nvSpPr>
            <p:spPr>
              <a:xfrm>
                <a:off x="11725739" y="4236324"/>
                <a:ext cx="913271" cy="914100"/>
              </a:xfrm>
              <a:prstGeom prst="ellipse">
                <a:avLst/>
              </a:prstGeom>
              <a:solidFill>
                <a:srgbClr val="3597B8">
                  <a:alpha val="25000"/>
                </a:srgbClr>
              </a:solidFill>
              <a:ln w="9525" cap="flat" cmpd="sng" algn="ctr">
                <a:noFill/>
                <a:prstDash val="solid"/>
              </a:ln>
              <a:effectLst/>
            </p:spPr>
            <p:txBody>
              <a:bodyPr anchor="ctr"/>
              <a:lstStyle/>
              <a:p>
                <a:pPr algn="ctr" defTabSz="914354" fontAlgn="auto">
                  <a:spcBef>
                    <a:spcPts val="0"/>
                  </a:spcBef>
                  <a:spcAft>
                    <a:spcPts val="0"/>
                  </a:spcAft>
                  <a:defRPr/>
                </a:pPr>
                <a:endParaRPr lang="en-US" kern="0" dirty="0">
                  <a:solidFill>
                    <a:sysClr val="window" lastClr="FFFFFF"/>
                  </a:solidFill>
                  <a:ea typeface="黑体" pitchFamily="49" charset="-122"/>
                  <a:cs typeface="Arial" pitchFamily="34" charset="0"/>
                </a:endParaRPr>
              </a:p>
            </p:txBody>
          </p:sp>
        </p:grpSp>
        <p:grpSp>
          <p:nvGrpSpPr>
            <p:cNvPr id="4" name="Group 150"/>
            <p:cNvGrpSpPr>
              <a:grpSpLocks/>
            </p:cNvGrpSpPr>
            <p:nvPr/>
          </p:nvGrpSpPr>
          <p:grpSpPr bwMode="auto">
            <a:xfrm>
              <a:off x="5425095" y="5080000"/>
              <a:ext cx="829301" cy="829300"/>
              <a:chOff x="11725187" y="4236123"/>
              <a:chExt cx="914400" cy="914400"/>
            </a:xfrm>
          </p:grpSpPr>
          <p:sp>
            <p:nvSpPr>
              <p:cNvPr id="202" name="Oval 201"/>
              <p:cNvSpPr/>
              <p:nvPr/>
            </p:nvSpPr>
            <p:spPr>
              <a:xfrm>
                <a:off x="11954418" y="4462702"/>
                <a:ext cx="457441" cy="460844"/>
              </a:xfrm>
              <a:prstGeom prst="ellipse">
                <a:avLst/>
              </a:prstGeom>
              <a:solidFill>
                <a:srgbClr val="3597B8">
                  <a:alpha val="25000"/>
                </a:srgbClr>
              </a:solidFill>
              <a:ln w="9525" cap="flat" cmpd="sng" algn="ctr">
                <a:noFill/>
                <a:prstDash val="solid"/>
              </a:ln>
              <a:effectLst/>
            </p:spPr>
            <p:txBody>
              <a:bodyPr anchor="ctr"/>
              <a:lstStyle/>
              <a:p>
                <a:pPr algn="ctr" defTabSz="914354" fontAlgn="auto">
                  <a:spcBef>
                    <a:spcPts val="0"/>
                  </a:spcBef>
                  <a:spcAft>
                    <a:spcPts val="0"/>
                  </a:spcAft>
                  <a:defRPr/>
                </a:pPr>
                <a:endParaRPr lang="en-US" kern="0" dirty="0">
                  <a:solidFill>
                    <a:sysClr val="window" lastClr="FFFFFF"/>
                  </a:solidFill>
                  <a:ea typeface="黑体" pitchFamily="49" charset="-122"/>
                  <a:cs typeface="Arial" pitchFamily="34" charset="0"/>
                </a:endParaRPr>
              </a:p>
            </p:txBody>
          </p:sp>
          <p:sp>
            <p:nvSpPr>
              <p:cNvPr id="203" name="Oval 202"/>
              <p:cNvSpPr/>
              <p:nvPr/>
            </p:nvSpPr>
            <p:spPr>
              <a:xfrm>
                <a:off x="11840057" y="4349194"/>
                <a:ext cx="686162" cy="685589"/>
              </a:xfrm>
              <a:prstGeom prst="ellipse">
                <a:avLst/>
              </a:prstGeom>
              <a:solidFill>
                <a:srgbClr val="3597B8">
                  <a:alpha val="25000"/>
                </a:srgbClr>
              </a:solidFill>
              <a:ln w="9525" cap="flat" cmpd="sng" algn="ctr">
                <a:noFill/>
                <a:prstDash val="solid"/>
              </a:ln>
              <a:effectLst/>
            </p:spPr>
            <p:txBody>
              <a:bodyPr anchor="ctr"/>
              <a:lstStyle/>
              <a:p>
                <a:pPr algn="ctr" defTabSz="914354" fontAlgn="auto">
                  <a:spcBef>
                    <a:spcPts val="0"/>
                  </a:spcBef>
                  <a:spcAft>
                    <a:spcPts val="0"/>
                  </a:spcAft>
                  <a:defRPr/>
                </a:pPr>
                <a:endParaRPr lang="en-US" kern="0" dirty="0">
                  <a:solidFill>
                    <a:sysClr val="window" lastClr="FFFFFF"/>
                  </a:solidFill>
                  <a:ea typeface="黑体" pitchFamily="49" charset="-122"/>
                  <a:cs typeface="Arial" pitchFamily="34" charset="0"/>
                </a:endParaRPr>
              </a:p>
            </p:txBody>
          </p:sp>
          <p:sp>
            <p:nvSpPr>
              <p:cNvPr id="204" name="Oval 203"/>
              <p:cNvSpPr/>
              <p:nvPr/>
            </p:nvSpPr>
            <p:spPr>
              <a:xfrm>
                <a:off x="11725697" y="4235685"/>
                <a:ext cx="914883" cy="914876"/>
              </a:xfrm>
              <a:prstGeom prst="ellipse">
                <a:avLst/>
              </a:prstGeom>
              <a:solidFill>
                <a:srgbClr val="3597B8">
                  <a:alpha val="25000"/>
                </a:srgbClr>
              </a:solidFill>
              <a:ln w="9525" cap="flat" cmpd="sng" algn="ctr">
                <a:noFill/>
                <a:prstDash val="solid"/>
              </a:ln>
              <a:effectLst/>
            </p:spPr>
            <p:txBody>
              <a:bodyPr anchor="ctr"/>
              <a:lstStyle/>
              <a:p>
                <a:pPr algn="ctr" defTabSz="914354" fontAlgn="auto">
                  <a:spcBef>
                    <a:spcPts val="0"/>
                  </a:spcBef>
                  <a:spcAft>
                    <a:spcPts val="0"/>
                  </a:spcAft>
                  <a:defRPr/>
                </a:pPr>
                <a:endParaRPr lang="en-US" kern="0" dirty="0">
                  <a:solidFill>
                    <a:sysClr val="window" lastClr="FFFFFF"/>
                  </a:solidFill>
                  <a:ea typeface="黑体" pitchFamily="49" charset="-122"/>
                  <a:cs typeface="Arial" pitchFamily="34" charset="0"/>
                </a:endParaRPr>
              </a:p>
            </p:txBody>
          </p:sp>
        </p:grpSp>
        <p:grpSp>
          <p:nvGrpSpPr>
            <p:cNvPr id="5" name="Group 151"/>
            <p:cNvGrpSpPr>
              <a:grpSpLocks/>
            </p:cNvGrpSpPr>
            <p:nvPr/>
          </p:nvGrpSpPr>
          <p:grpSpPr bwMode="auto">
            <a:xfrm>
              <a:off x="6329307" y="2460701"/>
              <a:ext cx="1455796" cy="1455793"/>
              <a:chOff x="6798500" y="3579882"/>
              <a:chExt cx="1044169" cy="1044168"/>
            </a:xfrm>
          </p:grpSpPr>
          <p:sp>
            <p:nvSpPr>
              <p:cNvPr id="199" name="Oval 198"/>
              <p:cNvSpPr/>
              <p:nvPr/>
            </p:nvSpPr>
            <p:spPr>
              <a:xfrm>
                <a:off x="6799232" y="3579882"/>
                <a:ext cx="1043059" cy="1044053"/>
              </a:xfrm>
              <a:prstGeom prst="ellipse">
                <a:avLst/>
              </a:prstGeom>
              <a:solidFill>
                <a:srgbClr val="3597B8">
                  <a:alpha val="25000"/>
                </a:srgbClr>
              </a:solidFill>
              <a:ln w="9525" cap="flat" cmpd="sng" algn="ctr">
                <a:noFill/>
                <a:prstDash val="solid"/>
              </a:ln>
              <a:effectLst/>
            </p:spPr>
            <p:txBody>
              <a:bodyPr anchor="ctr"/>
              <a:lstStyle/>
              <a:p>
                <a:pPr algn="ctr" defTabSz="914354" fontAlgn="auto">
                  <a:spcBef>
                    <a:spcPts val="0"/>
                  </a:spcBef>
                  <a:spcAft>
                    <a:spcPts val="0"/>
                  </a:spcAft>
                  <a:defRPr/>
                </a:pPr>
                <a:endParaRPr lang="en-US" kern="0" dirty="0">
                  <a:solidFill>
                    <a:sysClr val="window" lastClr="FFFFFF"/>
                  </a:solidFill>
                  <a:ea typeface="黑体" pitchFamily="49" charset="-122"/>
                  <a:cs typeface="Arial" pitchFamily="34" charset="0"/>
                </a:endParaRPr>
              </a:p>
            </p:txBody>
          </p:sp>
          <p:sp>
            <p:nvSpPr>
              <p:cNvPr id="200" name="Oval 199"/>
              <p:cNvSpPr/>
              <p:nvPr/>
            </p:nvSpPr>
            <p:spPr>
              <a:xfrm>
                <a:off x="6906862" y="3686207"/>
                <a:ext cx="827800" cy="831403"/>
              </a:xfrm>
              <a:prstGeom prst="ellipse">
                <a:avLst/>
              </a:prstGeom>
              <a:solidFill>
                <a:srgbClr val="3597B8">
                  <a:alpha val="25000"/>
                </a:srgbClr>
              </a:solidFill>
              <a:ln w="9525" cap="flat" cmpd="sng" algn="ctr">
                <a:noFill/>
                <a:prstDash val="solid"/>
              </a:ln>
              <a:effectLst/>
            </p:spPr>
            <p:txBody>
              <a:bodyPr anchor="ctr"/>
              <a:lstStyle/>
              <a:p>
                <a:pPr algn="ctr" defTabSz="914354" fontAlgn="auto">
                  <a:spcBef>
                    <a:spcPts val="0"/>
                  </a:spcBef>
                  <a:spcAft>
                    <a:spcPts val="0"/>
                  </a:spcAft>
                  <a:defRPr/>
                </a:pPr>
                <a:endParaRPr lang="en-US" kern="0" dirty="0">
                  <a:solidFill>
                    <a:sysClr val="window" lastClr="FFFFFF"/>
                  </a:solidFill>
                  <a:ea typeface="黑体" pitchFamily="49" charset="-122"/>
                  <a:cs typeface="Arial" pitchFamily="34" charset="0"/>
                </a:endParaRPr>
              </a:p>
            </p:txBody>
          </p:sp>
          <p:sp>
            <p:nvSpPr>
              <p:cNvPr id="201" name="Oval 200"/>
              <p:cNvSpPr/>
              <p:nvPr/>
            </p:nvSpPr>
            <p:spPr>
              <a:xfrm>
                <a:off x="7022405" y="3802870"/>
                <a:ext cx="598295" cy="598078"/>
              </a:xfrm>
              <a:prstGeom prst="ellipse">
                <a:avLst/>
              </a:prstGeom>
              <a:solidFill>
                <a:srgbClr val="3597B8">
                  <a:alpha val="25000"/>
                </a:srgbClr>
              </a:solidFill>
              <a:ln w="9525" cap="flat" cmpd="sng" algn="ctr">
                <a:noFill/>
                <a:prstDash val="solid"/>
              </a:ln>
              <a:effectLst/>
            </p:spPr>
            <p:txBody>
              <a:bodyPr anchor="ctr"/>
              <a:lstStyle/>
              <a:p>
                <a:pPr algn="ctr" defTabSz="914354" fontAlgn="auto">
                  <a:spcBef>
                    <a:spcPts val="0"/>
                  </a:spcBef>
                  <a:spcAft>
                    <a:spcPts val="0"/>
                  </a:spcAft>
                  <a:defRPr/>
                </a:pPr>
                <a:endParaRPr lang="en-US" kern="0" dirty="0">
                  <a:solidFill>
                    <a:sysClr val="window" lastClr="FFFFFF"/>
                  </a:solidFill>
                  <a:ea typeface="黑体" pitchFamily="49" charset="-122"/>
                  <a:cs typeface="Arial" pitchFamily="34" charset="0"/>
                </a:endParaRPr>
              </a:p>
            </p:txBody>
          </p:sp>
        </p:grpSp>
        <p:pic>
          <p:nvPicPr>
            <p:cNvPr id="19473" name="Picture 152"/>
            <p:cNvPicPr>
              <a:picLocks noChangeAspect="1"/>
            </p:cNvPicPr>
            <p:nvPr/>
          </p:nvPicPr>
          <p:blipFill>
            <a:blip r:embed="rId3" cstate="print"/>
            <a:srcRect/>
            <a:stretch>
              <a:fillRect/>
            </a:stretch>
          </p:blipFill>
          <p:spPr bwMode="auto">
            <a:xfrm>
              <a:off x="6756812" y="2920357"/>
              <a:ext cx="574758" cy="2532524"/>
            </a:xfrm>
            <a:prstGeom prst="rect">
              <a:avLst/>
            </a:prstGeom>
            <a:noFill/>
            <a:ln w="9525">
              <a:noFill/>
              <a:miter lim="800000"/>
              <a:headEnd/>
              <a:tailEnd/>
            </a:ln>
          </p:spPr>
        </p:pic>
        <p:pic>
          <p:nvPicPr>
            <p:cNvPr id="19474" name="Picture 153"/>
            <p:cNvPicPr>
              <a:picLocks noChangeAspect="1"/>
            </p:cNvPicPr>
            <p:nvPr/>
          </p:nvPicPr>
          <p:blipFill>
            <a:blip r:embed="rId3" cstate="print"/>
            <a:srcRect/>
            <a:stretch>
              <a:fillRect/>
            </a:stretch>
          </p:blipFill>
          <p:spPr bwMode="auto">
            <a:xfrm>
              <a:off x="5715000" y="5428030"/>
              <a:ext cx="239744" cy="1056368"/>
            </a:xfrm>
            <a:prstGeom prst="rect">
              <a:avLst/>
            </a:prstGeom>
            <a:noFill/>
            <a:ln w="9525">
              <a:noFill/>
              <a:miter lim="800000"/>
              <a:headEnd/>
              <a:tailEnd/>
            </a:ln>
          </p:spPr>
        </p:pic>
        <p:pic>
          <p:nvPicPr>
            <p:cNvPr id="19475" name="Picture 154"/>
            <p:cNvPicPr>
              <a:picLocks noChangeAspect="1"/>
            </p:cNvPicPr>
            <p:nvPr/>
          </p:nvPicPr>
          <p:blipFill>
            <a:blip r:embed="rId3" cstate="print"/>
            <a:srcRect/>
            <a:stretch>
              <a:fillRect/>
            </a:stretch>
          </p:blipFill>
          <p:spPr bwMode="auto">
            <a:xfrm>
              <a:off x="10980171" y="3413528"/>
              <a:ext cx="376678" cy="1659735"/>
            </a:xfrm>
            <a:prstGeom prst="rect">
              <a:avLst/>
            </a:prstGeom>
            <a:noFill/>
            <a:ln w="9525">
              <a:noFill/>
              <a:miter lim="800000"/>
              <a:headEnd/>
              <a:tailEnd/>
            </a:ln>
          </p:spPr>
        </p:pic>
        <p:pic>
          <p:nvPicPr>
            <p:cNvPr id="19476" name="Picture 155"/>
            <p:cNvPicPr>
              <a:picLocks noChangeAspect="1"/>
            </p:cNvPicPr>
            <p:nvPr/>
          </p:nvPicPr>
          <p:blipFill>
            <a:blip r:embed="rId4" cstate="print"/>
            <a:srcRect/>
            <a:stretch>
              <a:fillRect/>
            </a:stretch>
          </p:blipFill>
          <p:spPr bwMode="auto">
            <a:xfrm flipH="1">
              <a:off x="6172198" y="4686300"/>
              <a:ext cx="618236" cy="530024"/>
            </a:xfrm>
            <a:prstGeom prst="rect">
              <a:avLst/>
            </a:prstGeom>
            <a:noFill/>
            <a:ln w="9525">
              <a:noFill/>
              <a:miter lim="800000"/>
              <a:headEnd/>
              <a:tailEnd/>
            </a:ln>
          </p:spPr>
        </p:pic>
        <p:pic>
          <p:nvPicPr>
            <p:cNvPr id="19477" name="Picture 156"/>
            <p:cNvPicPr>
              <a:picLocks noChangeAspect="1"/>
            </p:cNvPicPr>
            <p:nvPr/>
          </p:nvPicPr>
          <p:blipFill>
            <a:blip r:embed="rId4" cstate="print"/>
            <a:srcRect/>
            <a:stretch>
              <a:fillRect/>
            </a:stretch>
          </p:blipFill>
          <p:spPr bwMode="auto">
            <a:xfrm>
              <a:off x="4186282" y="5983245"/>
              <a:ext cx="531456" cy="448290"/>
            </a:xfrm>
            <a:prstGeom prst="rect">
              <a:avLst/>
            </a:prstGeom>
            <a:noFill/>
            <a:ln w="9525">
              <a:noFill/>
              <a:miter lim="800000"/>
              <a:headEnd/>
              <a:tailEnd/>
            </a:ln>
          </p:spPr>
        </p:pic>
        <p:pic>
          <p:nvPicPr>
            <p:cNvPr id="19478" name="Picture 157"/>
            <p:cNvPicPr>
              <a:picLocks noChangeAspect="1"/>
            </p:cNvPicPr>
            <p:nvPr/>
          </p:nvPicPr>
          <p:blipFill>
            <a:blip r:embed="rId5" cstate="print"/>
            <a:srcRect/>
            <a:stretch>
              <a:fillRect/>
            </a:stretch>
          </p:blipFill>
          <p:spPr bwMode="auto">
            <a:xfrm>
              <a:off x="8630756" y="4718755"/>
              <a:ext cx="602285" cy="491094"/>
            </a:xfrm>
            <a:prstGeom prst="rect">
              <a:avLst/>
            </a:prstGeom>
            <a:noFill/>
            <a:ln w="9525">
              <a:noFill/>
              <a:miter lim="800000"/>
              <a:headEnd/>
              <a:tailEnd/>
            </a:ln>
          </p:spPr>
        </p:pic>
        <p:pic>
          <p:nvPicPr>
            <p:cNvPr id="19479" name="Picture 158"/>
            <p:cNvPicPr>
              <a:picLocks noChangeAspect="1"/>
            </p:cNvPicPr>
            <p:nvPr/>
          </p:nvPicPr>
          <p:blipFill>
            <a:blip r:embed="rId5" cstate="print"/>
            <a:srcRect/>
            <a:stretch>
              <a:fillRect/>
            </a:stretch>
          </p:blipFill>
          <p:spPr bwMode="auto">
            <a:xfrm>
              <a:off x="4747847" y="5475014"/>
              <a:ext cx="465821" cy="379823"/>
            </a:xfrm>
            <a:prstGeom prst="rect">
              <a:avLst/>
            </a:prstGeom>
            <a:noFill/>
            <a:ln w="9525">
              <a:noFill/>
              <a:miter lim="800000"/>
              <a:headEnd/>
              <a:tailEnd/>
            </a:ln>
          </p:spPr>
        </p:pic>
        <p:pic>
          <p:nvPicPr>
            <p:cNvPr id="19480" name="Picture 159"/>
            <p:cNvPicPr>
              <a:picLocks noChangeAspect="1"/>
            </p:cNvPicPr>
            <p:nvPr/>
          </p:nvPicPr>
          <p:blipFill>
            <a:blip r:embed="rId6" cstate="print"/>
            <a:srcRect/>
            <a:stretch>
              <a:fillRect/>
            </a:stretch>
          </p:blipFill>
          <p:spPr bwMode="auto">
            <a:xfrm>
              <a:off x="8688120" y="4131366"/>
              <a:ext cx="227943" cy="398466"/>
            </a:xfrm>
            <a:prstGeom prst="rect">
              <a:avLst/>
            </a:prstGeom>
            <a:noFill/>
            <a:ln w="9525">
              <a:noFill/>
              <a:miter lim="800000"/>
              <a:headEnd/>
              <a:tailEnd/>
            </a:ln>
          </p:spPr>
        </p:pic>
        <p:pic>
          <p:nvPicPr>
            <p:cNvPr id="19481" name="Picture 160"/>
            <p:cNvPicPr>
              <a:picLocks noChangeAspect="1"/>
            </p:cNvPicPr>
            <p:nvPr/>
          </p:nvPicPr>
          <p:blipFill>
            <a:blip r:embed="rId6" cstate="print"/>
            <a:srcRect/>
            <a:stretch>
              <a:fillRect/>
            </a:stretch>
          </p:blipFill>
          <p:spPr bwMode="auto">
            <a:xfrm>
              <a:off x="8815382" y="5740595"/>
              <a:ext cx="197028" cy="344422"/>
            </a:xfrm>
            <a:prstGeom prst="rect">
              <a:avLst/>
            </a:prstGeom>
            <a:noFill/>
            <a:ln w="9525">
              <a:noFill/>
              <a:miter lim="800000"/>
              <a:headEnd/>
              <a:tailEnd/>
            </a:ln>
          </p:spPr>
        </p:pic>
        <p:pic>
          <p:nvPicPr>
            <p:cNvPr id="19482" name="Picture 161"/>
            <p:cNvPicPr>
              <a:picLocks noChangeAspect="1"/>
            </p:cNvPicPr>
            <p:nvPr/>
          </p:nvPicPr>
          <p:blipFill>
            <a:blip r:embed="rId6" cstate="print"/>
            <a:srcRect/>
            <a:stretch>
              <a:fillRect/>
            </a:stretch>
          </p:blipFill>
          <p:spPr bwMode="auto">
            <a:xfrm>
              <a:off x="9219331" y="4080777"/>
              <a:ext cx="320301" cy="559918"/>
            </a:xfrm>
            <a:prstGeom prst="rect">
              <a:avLst/>
            </a:prstGeom>
            <a:noFill/>
            <a:ln w="9525">
              <a:noFill/>
              <a:miter lim="800000"/>
              <a:headEnd/>
              <a:tailEnd/>
            </a:ln>
          </p:spPr>
        </p:pic>
        <p:pic>
          <p:nvPicPr>
            <p:cNvPr id="19483" name="Picture 162"/>
            <p:cNvPicPr>
              <a:picLocks noChangeAspect="1"/>
            </p:cNvPicPr>
            <p:nvPr/>
          </p:nvPicPr>
          <p:blipFill>
            <a:blip r:embed="rId6" cstate="print"/>
            <a:srcRect/>
            <a:stretch>
              <a:fillRect/>
            </a:stretch>
          </p:blipFill>
          <p:spPr bwMode="auto">
            <a:xfrm>
              <a:off x="8095177" y="4902022"/>
              <a:ext cx="320301" cy="559918"/>
            </a:xfrm>
            <a:prstGeom prst="rect">
              <a:avLst/>
            </a:prstGeom>
            <a:noFill/>
            <a:ln w="9525">
              <a:noFill/>
              <a:miter lim="800000"/>
              <a:headEnd/>
              <a:tailEnd/>
            </a:ln>
          </p:spPr>
        </p:pic>
        <p:pic>
          <p:nvPicPr>
            <p:cNvPr id="19484" name="Picture 163"/>
            <p:cNvPicPr>
              <a:picLocks noChangeAspect="1"/>
            </p:cNvPicPr>
            <p:nvPr/>
          </p:nvPicPr>
          <p:blipFill>
            <a:blip r:embed="rId6" cstate="print"/>
            <a:srcRect/>
            <a:stretch>
              <a:fillRect/>
            </a:stretch>
          </p:blipFill>
          <p:spPr bwMode="auto">
            <a:xfrm>
              <a:off x="6166812" y="6294768"/>
              <a:ext cx="197028" cy="344422"/>
            </a:xfrm>
            <a:prstGeom prst="rect">
              <a:avLst/>
            </a:prstGeom>
            <a:noFill/>
            <a:ln w="9525">
              <a:noFill/>
              <a:miter lim="800000"/>
              <a:headEnd/>
              <a:tailEnd/>
            </a:ln>
          </p:spPr>
        </p:pic>
        <p:sp>
          <p:nvSpPr>
            <p:cNvPr id="165" name="Text Box 32"/>
            <p:cNvSpPr txBox="1">
              <a:spLocks noChangeArrowheads="1"/>
            </p:cNvSpPr>
            <p:nvPr/>
          </p:nvSpPr>
          <p:spPr bwMode="auto">
            <a:xfrm>
              <a:off x="9205724" y="7128195"/>
              <a:ext cx="902562" cy="432366"/>
            </a:xfrm>
            <a:prstGeom prst="rect">
              <a:avLst/>
            </a:prstGeom>
            <a:noFill/>
            <a:ln w="9525">
              <a:noFill/>
              <a:miter lim="800000"/>
              <a:headEnd/>
              <a:tailEnd/>
            </a:ln>
          </p:spPr>
          <p:txBody>
            <a:bodyPr wrap="none">
              <a:spAutoFit/>
            </a:bodyPr>
            <a:lstStyle/>
            <a:p>
              <a:pPr defTabSz="914354" eaLnBrk="0" fontAlgn="auto" hangingPunct="0">
                <a:spcBef>
                  <a:spcPts val="0"/>
                </a:spcBef>
                <a:spcAft>
                  <a:spcPts val="0"/>
                </a:spcAft>
                <a:defRPr/>
              </a:pPr>
              <a:r>
                <a:rPr lang="en-US" sz="1400" kern="0" dirty="0">
                  <a:solidFill>
                    <a:sysClr val="windowText" lastClr="000000"/>
                  </a:solidFill>
                  <a:ea typeface="黑体" pitchFamily="49" charset="-122"/>
                  <a:cs typeface="Arial" pitchFamily="34" charset="0"/>
                </a:rPr>
                <a:t>Mesh</a:t>
              </a:r>
            </a:p>
          </p:txBody>
        </p:sp>
        <p:sp>
          <p:nvSpPr>
            <p:cNvPr id="166" name="Text Box 32"/>
            <p:cNvSpPr txBox="1">
              <a:spLocks noChangeArrowheads="1"/>
            </p:cNvSpPr>
            <p:nvPr/>
          </p:nvSpPr>
          <p:spPr bwMode="auto">
            <a:xfrm>
              <a:off x="11518401" y="6026691"/>
              <a:ext cx="1458664" cy="432366"/>
            </a:xfrm>
            <a:prstGeom prst="rect">
              <a:avLst/>
            </a:prstGeom>
            <a:noFill/>
            <a:ln w="9525">
              <a:noFill/>
              <a:miter lim="800000"/>
              <a:headEnd/>
              <a:tailEnd/>
            </a:ln>
          </p:spPr>
          <p:txBody>
            <a:bodyPr wrap="none">
              <a:spAutoFit/>
            </a:bodyPr>
            <a:lstStyle/>
            <a:p>
              <a:pPr defTabSz="914354" eaLnBrk="0" fontAlgn="auto" hangingPunct="0">
                <a:spcBef>
                  <a:spcPts val="0"/>
                </a:spcBef>
                <a:spcAft>
                  <a:spcPts val="0"/>
                </a:spcAft>
                <a:defRPr/>
              </a:pPr>
              <a:r>
                <a:rPr lang="en-US" sz="1400" kern="0" dirty="0">
                  <a:solidFill>
                    <a:sysClr val="windowText" lastClr="000000"/>
                  </a:solidFill>
                  <a:ea typeface="黑体" pitchFamily="49" charset="-122"/>
                  <a:cs typeface="Arial" pitchFamily="34" charset="0"/>
                </a:rPr>
                <a:t>Ambiance</a:t>
              </a:r>
            </a:p>
          </p:txBody>
        </p:sp>
        <p:sp>
          <p:nvSpPr>
            <p:cNvPr id="167" name="Text Box 32"/>
            <p:cNvSpPr txBox="1">
              <a:spLocks noChangeArrowheads="1"/>
            </p:cNvSpPr>
            <p:nvPr/>
          </p:nvSpPr>
          <p:spPr bwMode="auto">
            <a:xfrm>
              <a:off x="6573070" y="5509911"/>
              <a:ext cx="1315224" cy="475602"/>
            </a:xfrm>
            <a:prstGeom prst="rect">
              <a:avLst/>
            </a:prstGeom>
            <a:noFill/>
            <a:ln w="9525">
              <a:noFill/>
              <a:miter lim="800000"/>
              <a:headEnd/>
              <a:tailEnd/>
            </a:ln>
          </p:spPr>
          <p:txBody>
            <a:bodyPr wrap="none">
              <a:spAutoFit/>
            </a:bodyPr>
            <a:lstStyle/>
            <a:p>
              <a:pPr defTabSz="914354" eaLnBrk="0" fontAlgn="auto" hangingPunct="0">
                <a:spcBef>
                  <a:spcPts val="0"/>
                </a:spcBef>
                <a:spcAft>
                  <a:spcPts val="0"/>
                </a:spcAft>
                <a:defRPr/>
              </a:pPr>
              <a:r>
                <a:rPr lang="en-US" sz="1600" kern="0" dirty="0">
                  <a:solidFill>
                    <a:sysClr val="windowText" lastClr="000000"/>
                  </a:solidFill>
                  <a:ea typeface="黑体" pitchFamily="49" charset="-122"/>
                  <a:cs typeface="Arial" pitchFamily="34" charset="0"/>
                </a:rPr>
                <a:t>Cellular</a:t>
              </a:r>
            </a:p>
          </p:txBody>
        </p:sp>
        <p:sp>
          <p:nvSpPr>
            <p:cNvPr id="168" name="Text Box 32"/>
            <p:cNvSpPr txBox="1">
              <a:spLocks noChangeArrowheads="1"/>
            </p:cNvSpPr>
            <p:nvPr/>
          </p:nvSpPr>
          <p:spPr bwMode="auto">
            <a:xfrm>
              <a:off x="6286192" y="7130253"/>
              <a:ext cx="906975" cy="387070"/>
            </a:xfrm>
            <a:prstGeom prst="rect">
              <a:avLst/>
            </a:prstGeom>
            <a:noFill/>
            <a:ln w="9525">
              <a:noFill/>
              <a:miter lim="800000"/>
              <a:headEnd/>
              <a:tailEnd/>
            </a:ln>
          </p:spPr>
          <p:txBody>
            <a:bodyPr wrap="none">
              <a:spAutoFit/>
            </a:bodyPr>
            <a:lstStyle/>
            <a:p>
              <a:pPr defTabSz="914354" eaLnBrk="0" fontAlgn="auto" hangingPunct="0">
                <a:spcBef>
                  <a:spcPts val="0"/>
                </a:spcBef>
                <a:spcAft>
                  <a:spcPts val="0"/>
                </a:spcAft>
                <a:defRPr/>
              </a:pPr>
              <a:r>
                <a:rPr lang="en-US" sz="1200" kern="0" dirty="0" err="1">
                  <a:solidFill>
                    <a:sysClr val="windowText" lastClr="000000"/>
                  </a:solidFill>
                  <a:ea typeface="黑体" pitchFamily="49" charset="-122"/>
                  <a:cs typeface="Arial" pitchFamily="34" charset="0"/>
                </a:rPr>
                <a:t>Femto</a:t>
              </a:r>
              <a:endParaRPr lang="en-US" sz="1200" kern="0" dirty="0">
                <a:solidFill>
                  <a:sysClr val="windowText" lastClr="000000"/>
                </a:solidFill>
                <a:ea typeface="黑体" pitchFamily="49" charset="-122"/>
                <a:cs typeface="Arial" pitchFamily="34" charset="0"/>
              </a:endParaRPr>
            </a:p>
          </p:txBody>
        </p:sp>
        <p:sp>
          <p:nvSpPr>
            <p:cNvPr id="169" name="Text Box 32"/>
            <p:cNvSpPr txBox="1">
              <a:spLocks noChangeArrowheads="1"/>
            </p:cNvSpPr>
            <p:nvPr/>
          </p:nvSpPr>
          <p:spPr bwMode="auto">
            <a:xfrm>
              <a:off x="4765739" y="5861980"/>
              <a:ext cx="717195" cy="391188"/>
            </a:xfrm>
            <a:prstGeom prst="rect">
              <a:avLst/>
            </a:prstGeom>
            <a:noFill/>
            <a:ln w="9525">
              <a:noFill/>
              <a:miter lim="800000"/>
              <a:headEnd/>
              <a:tailEnd/>
            </a:ln>
          </p:spPr>
          <p:txBody>
            <a:bodyPr wrap="none">
              <a:spAutoFit/>
            </a:bodyPr>
            <a:lstStyle/>
            <a:p>
              <a:pPr defTabSz="914354" eaLnBrk="0" fontAlgn="auto" hangingPunct="0">
                <a:spcBef>
                  <a:spcPts val="0"/>
                </a:spcBef>
                <a:spcAft>
                  <a:spcPts val="0"/>
                </a:spcAft>
                <a:defRPr/>
              </a:pPr>
              <a:r>
                <a:rPr lang="en-US" sz="1200" kern="0" dirty="0" err="1">
                  <a:solidFill>
                    <a:sysClr val="windowText" lastClr="000000"/>
                  </a:solidFill>
                  <a:ea typeface="黑体" pitchFamily="49" charset="-122"/>
                  <a:cs typeface="Arial" pitchFamily="34" charset="0"/>
                </a:rPr>
                <a:t>WiFi</a:t>
              </a:r>
              <a:endParaRPr lang="en-US" sz="1200" kern="0" dirty="0">
                <a:solidFill>
                  <a:sysClr val="windowText" lastClr="000000"/>
                </a:solidFill>
                <a:ea typeface="黑体" pitchFamily="49" charset="-122"/>
                <a:cs typeface="Arial" pitchFamily="34" charset="0"/>
              </a:endParaRPr>
            </a:p>
          </p:txBody>
        </p:sp>
        <p:sp>
          <p:nvSpPr>
            <p:cNvPr id="170" name="Text Box 32"/>
            <p:cNvSpPr txBox="1">
              <a:spLocks noChangeArrowheads="1"/>
            </p:cNvSpPr>
            <p:nvPr/>
          </p:nvSpPr>
          <p:spPr bwMode="auto">
            <a:xfrm>
              <a:off x="8495150" y="5155783"/>
              <a:ext cx="898149" cy="366482"/>
            </a:xfrm>
            <a:prstGeom prst="rect">
              <a:avLst/>
            </a:prstGeom>
            <a:noFill/>
            <a:ln w="9525">
              <a:noFill/>
              <a:miter lim="800000"/>
              <a:headEnd/>
              <a:tailEnd/>
            </a:ln>
          </p:spPr>
          <p:txBody>
            <a:bodyPr wrap="none">
              <a:spAutoFit/>
            </a:bodyPr>
            <a:lstStyle/>
            <a:p>
              <a:pPr algn="ctr" defTabSz="914354" eaLnBrk="0" fontAlgn="auto" hangingPunct="0">
                <a:spcBef>
                  <a:spcPts val="0"/>
                </a:spcBef>
                <a:spcAft>
                  <a:spcPts val="0"/>
                </a:spcAft>
                <a:defRPr/>
              </a:pPr>
              <a:r>
                <a:rPr lang="en-US" sz="1100" kern="0" dirty="0">
                  <a:solidFill>
                    <a:sysClr val="windowText" lastClr="000000"/>
                  </a:solidFill>
                  <a:ea typeface="黑体" pitchFamily="49" charset="-122"/>
                  <a:cs typeface="Arial" pitchFamily="34" charset="0"/>
                </a:rPr>
                <a:t>Relays</a:t>
              </a:r>
            </a:p>
          </p:txBody>
        </p:sp>
        <p:sp>
          <p:nvSpPr>
            <p:cNvPr id="171" name="Text Box 32"/>
            <p:cNvSpPr txBox="1">
              <a:spLocks noChangeArrowheads="1"/>
            </p:cNvSpPr>
            <p:nvPr/>
          </p:nvSpPr>
          <p:spPr bwMode="auto">
            <a:xfrm>
              <a:off x="10092839" y="4976659"/>
              <a:ext cx="754709" cy="605312"/>
            </a:xfrm>
            <a:prstGeom prst="rect">
              <a:avLst/>
            </a:prstGeom>
            <a:noFill/>
            <a:ln w="9525">
              <a:noFill/>
              <a:miter lim="800000"/>
              <a:headEnd/>
              <a:tailEnd/>
            </a:ln>
          </p:spPr>
          <p:txBody>
            <a:bodyPr>
              <a:spAutoFit/>
            </a:bodyPr>
            <a:lstStyle/>
            <a:p>
              <a:pPr defTabSz="914354" eaLnBrk="0" fontAlgn="auto" hangingPunct="0">
                <a:spcBef>
                  <a:spcPts val="0"/>
                </a:spcBef>
                <a:spcAft>
                  <a:spcPts val="0"/>
                </a:spcAft>
                <a:defRPr/>
              </a:pPr>
              <a:r>
                <a:rPr lang="en-US" sz="1100" kern="0" dirty="0">
                  <a:solidFill>
                    <a:sysClr val="windowText" lastClr="000000"/>
                  </a:solidFill>
                  <a:ea typeface="黑体" pitchFamily="49" charset="-122"/>
                  <a:cs typeface="Arial" pitchFamily="34" charset="0"/>
                </a:rPr>
                <a:t>Sensors</a:t>
              </a:r>
            </a:p>
          </p:txBody>
        </p:sp>
        <p:pic>
          <p:nvPicPr>
            <p:cNvPr id="19492" name="Picture 171"/>
            <p:cNvPicPr>
              <a:picLocks noChangeAspect="1"/>
            </p:cNvPicPr>
            <p:nvPr/>
          </p:nvPicPr>
          <p:blipFill>
            <a:blip r:embed="rId7" cstate="print"/>
            <a:srcRect/>
            <a:stretch>
              <a:fillRect/>
            </a:stretch>
          </p:blipFill>
          <p:spPr bwMode="auto">
            <a:xfrm>
              <a:off x="10130986" y="4272929"/>
              <a:ext cx="681828" cy="678277"/>
            </a:xfrm>
            <a:prstGeom prst="rect">
              <a:avLst/>
            </a:prstGeom>
            <a:noFill/>
            <a:ln w="9525">
              <a:noFill/>
              <a:miter lim="800000"/>
              <a:headEnd/>
              <a:tailEnd/>
            </a:ln>
          </p:spPr>
        </p:pic>
        <p:pic>
          <p:nvPicPr>
            <p:cNvPr id="19493" name="Picture 172"/>
            <p:cNvPicPr>
              <a:picLocks noChangeAspect="1"/>
            </p:cNvPicPr>
            <p:nvPr/>
          </p:nvPicPr>
          <p:blipFill>
            <a:blip r:embed="rId8" cstate="print"/>
            <a:srcRect/>
            <a:stretch>
              <a:fillRect/>
            </a:stretch>
          </p:blipFill>
          <p:spPr bwMode="auto">
            <a:xfrm flipH="1">
              <a:off x="12194690" y="5469822"/>
              <a:ext cx="975210" cy="451768"/>
            </a:xfrm>
            <a:prstGeom prst="rect">
              <a:avLst/>
            </a:prstGeom>
            <a:noFill/>
            <a:ln w="9525">
              <a:noFill/>
              <a:miter lim="800000"/>
              <a:headEnd/>
              <a:tailEnd/>
            </a:ln>
          </p:spPr>
        </p:pic>
        <p:pic>
          <p:nvPicPr>
            <p:cNvPr id="19494" name="Picture 173"/>
            <p:cNvPicPr>
              <a:picLocks noChangeAspect="1"/>
            </p:cNvPicPr>
            <p:nvPr/>
          </p:nvPicPr>
          <p:blipFill>
            <a:blip r:embed="rId9" cstate="print"/>
            <a:srcRect/>
            <a:stretch>
              <a:fillRect/>
            </a:stretch>
          </p:blipFill>
          <p:spPr bwMode="auto">
            <a:xfrm>
              <a:off x="6891097" y="5971697"/>
              <a:ext cx="298532" cy="736524"/>
            </a:xfrm>
            <a:prstGeom prst="rect">
              <a:avLst/>
            </a:prstGeom>
            <a:noFill/>
            <a:ln w="9525">
              <a:noFill/>
              <a:miter lim="800000"/>
              <a:headEnd/>
              <a:tailEnd/>
            </a:ln>
          </p:spPr>
        </p:pic>
        <p:pic>
          <p:nvPicPr>
            <p:cNvPr id="19495" name="Picture 174"/>
            <p:cNvPicPr>
              <a:picLocks noChangeAspect="1"/>
            </p:cNvPicPr>
            <p:nvPr/>
          </p:nvPicPr>
          <p:blipFill>
            <a:blip r:embed="rId10" cstate="print"/>
            <a:srcRect/>
            <a:stretch>
              <a:fillRect/>
            </a:stretch>
          </p:blipFill>
          <p:spPr bwMode="auto">
            <a:xfrm>
              <a:off x="5883559" y="6786465"/>
              <a:ext cx="425241" cy="544841"/>
            </a:xfrm>
            <a:prstGeom prst="rect">
              <a:avLst/>
            </a:prstGeom>
            <a:noFill/>
            <a:ln w="9525">
              <a:noFill/>
              <a:miter lim="800000"/>
              <a:headEnd/>
              <a:tailEnd/>
            </a:ln>
          </p:spPr>
        </p:pic>
        <p:pic>
          <p:nvPicPr>
            <p:cNvPr id="19496" name="Picture 175"/>
            <p:cNvPicPr>
              <a:picLocks noChangeAspect="1"/>
            </p:cNvPicPr>
            <p:nvPr/>
          </p:nvPicPr>
          <p:blipFill>
            <a:blip r:embed="rId11" cstate="print"/>
            <a:srcRect/>
            <a:stretch>
              <a:fillRect/>
            </a:stretch>
          </p:blipFill>
          <p:spPr bwMode="auto">
            <a:xfrm>
              <a:off x="6505447" y="6700123"/>
              <a:ext cx="465062" cy="382875"/>
            </a:xfrm>
            <a:prstGeom prst="rect">
              <a:avLst/>
            </a:prstGeom>
            <a:noFill/>
            <a:ln w="9525">
              <a:noFill/>
              <a:miter lim="800000"/>
              <a:headEnd/>
              <a:tailEnd/>
            </a:ln>
          </p:spPr>
        </p:pic>
        <p:pic>
          <p:nvPicPr>
            <p:cNvPr id="19497" name="Picture 176"/>
            <p:cNvPicPr>
              <a:picLocks noChangeAspect="1"/>
            </p:cNvPicPr>
            <p:nvPr/>
          </p:nvPicPr>
          <p:blipFill>
            <a:blip r:embed="rId12" cstate="print"/>
            <a:srcRect/>
            <a:stretch>
              <a:fillRect/>
            </a:stretch>
          </p:blipFill>
          <p:spPr bwMode="auto">
            <a:xfrm>
              <a:off x="5428754" y="6489700"/>
              <a:ext cx="347544" cy="493569"/>
            </a:xfrm>
            <a:prstGeom prst="rect">
              <a:avLst/>
            </a:prstGeom>
            <a:noFill/>
            <a:ln w="9525">
              <a:noFill/>
              <a:miter lim="800000"/>
              <a:headEnd/>
              <a:tailEnd/>
            </a:ln>
          </p:spPr>
        </p:pic>
        <p:cxnSp>
          <p:nvCxnSpPr>
            <p:cNvPr id="19498" name="Straight Connector 177"/>
            <p:cNvCxnSpPr>
              <a:cxnSpLocks noChangeShapeType="1"/>
            </p:cNvCxnSpPr>
            <p:nvPr/>
          </p:nvCxnSpPr>
          <p:spPr bwMode="auto">
            <a:xfrm>
              <a:off x="8913895" y="6085018"/>
              <a:ext cx="1104791" cy="933324"/>
            </a:xfrm>
            <a:prstGeom prst="line">
              <a:avLst/>
            </a:prstGeom>
            <a:noFill/>
            <a:ln w="9525" algn="ctr">
              <a:solidFill>
                <a:srgbClr val="29265D"/>
              </a:solidFill>
              <a:round/>
              <a:headEnd/>
              <a:tailEnd/>
            </a:ln>
          </p:spPr>
        </p:cxnSp>
        <p:cxnSp>
          <p:nvCxnSpPr>
            <p:cNvPr id="19499" name="Straight Connector 178"/>
            <p:cNvCxnSpPr>
              <a:cxnSpLocks noChangeShapeType="1"/>
            </p:cNvCxnSpPr>
            <p:nvPr/>
          </p:nvCxnSpPr>
          <p:spPr bwMode="auto">
            <a:xfrm flipH="1">
              <a:off x="8425049" y="6085018"/>
              <a:ext cx="488846" cy="351573"/>
            </a:xfrm>
            <a:prstGeom prst="line">
              <a:avLst/>
            </a:prstGeom>
            <a:noFill/>
            <a:ln w="9525" algn="ctr">
              <a:solidFill>
                <a:srgbClr val="29265D"/>
              </a:solidFill>
              <a:round/>
              <a:headEnd/>
              <a:tailEnd/>
            </a:ln>
          </p:spPr>
        </p:cxnSp>
        <p:cxnSp>
          <p:nvCxnSpPr>
            <p:cNvPr id="19500" name="Straight Connector 179"/>
            <p:cNvCxnSpPr>
              <a:cxnSpLocks noChangeShapeType="1"/>
            </p:cNvCxnSpPr>
            <p:nvPr/>
          </p:nvCxnSpPr>
          <p:spPr bwMode="auto">
            <a:xfrm flipV="1">
              <a:off x="8436222" y="6145713"/>
              <a:ext cx="1316858" cy="239872"/>
            </a:xfrm>
            <a:prstGeom prst="line">
              <a:avLst/>
            </a:prstGeom>
            <a:noFill/>
            <a:ln w="9525" algn="ctr">
              <a:solidFill>
                <a:srgbClr val="29265D"/>
              </a:solidFill>
              <a:round/>
              <a:headEnd/>
              <a:tailEnd/>
            </a:ln>
          </p:spPr>
        </p:cxnSp>
        <p:cxnSp>
          <p:nvCxnSpPr>
            <p:cNvPr id="19501" name="Straight Connector 180"/>
            <p:cNvCxnSpPr>
              <a:cxnSpLocks noChangeShapeType="1"/>
            </p:cNvCxnSpPr>
            <p:nvPr/>
          </p:nvCxnSpPr>
          <p:spPr bwMode="auto">
            <a:xfrm flipH="1">
              <a:off x="9129992" y="6120419"/>
              <a:ext cx="623088" cy="632131"/>
            </a:xfrm>
            <a:prstGeom prst="line">
              <a:avLst/>
            </a:prstGeom>
            <a:noFill/>
            <a:ln w="9525" algn="ctr">
              <a:solidFill>
                <a:srgbClr val="29265D"/>
              </a:solidFill>
              <a:round/>
              <a:headEnd/>
              <a:tailEnd/>
            </a:ln>
          </p:spPr>
        </p:cxnSp>
        <p:cxnSp>
          <p:nvCxnSpPr>
            <p:cNvPr id="19502" name="Straight Connector 181"/>
            <p:cNvCxnSpPr>
              <a:cxnSpLocks noChangeShapeType="1"/>
            </p:cNvCxnSpPr>
            <p:nvPr/>
          </p:nvCxnSpPr>
          <p:spPr bwMode="auto">
            <a:xfrm>
              <a:off x="9120684" y="6828641"/>
              <a:ext cx="923298" cy="252936"/>
            </a:xfrm>
            <a:prstGeom prst="line">
              <a:avLst/>
            </a:prstGeom>
            <a:noFill/>
            <a:ln w="9525" algn="ctr">
              <a:solidFill>
                <a:srgbClr val="29265D"/>
              </a:solidFill>
              <a:round/>
              <a:headEnd/>
              <a:tailEnd/>
            </a:ln>
          </p:spPr>
        </p:cxnSp>
        <p:cxnSp>
          <p:nvCxnSpPr>
            <p:cNvPr id="19503" name="Straight Connector 182"/>
            <p:cNvCxnSpPr>
              <a:cxnSpLocks noChangeShapeType="1"/>
            </p:cNvCxnSpPr>
            <p:nvPr/>
          </p:nvCxnSpPr>
          <p:spPr bwMode="auto">
            <a:xfrm flipH="1" flipV="1">
              <a:off x="9753080" y="6120419"/>
              <a:ext cx="521220" cy="369281"/>
            </a:xfrm>
            <a:prstGeom prst="line">
              <a:avLst/>
            </a:prstGeom>
            <a:noFill/>
            <a:ln w="9525" algn="ctr">
              <a:solidFill>
                <a:srgbClr val="29265D"/>
              </a:solidFill>
              <a:round/>
              <a:headEnd/>
              <a:tailEnd/>
            </a:ln>
          </p:spPr>
        </p:cxnSp>
        <p:pic>
          <p:nvPicPr>
            <p:cNvPr id="19504" name="Picture 183"/>
            <p:cNvPicPr>
              <a:picLocks noChangeAspect="1"/>
            </p:cNvPicPr>
            <p:nvPr/>
          </p:nvPicPr>
          <p:blipFill>
            <a:blip r:embed="rId5" cstate="print"/>
            <a:srcRect/>
            <a:stretch>
              <a:fillRect/>
            </a:stretch>
          </p:blipFill>
          <p:spPr bwMode="auto">
            <a:xfrm>
              <a:off x="9566700" y="5816478"/>
              <a:ext cx="372759" cy="303941"/>
            </a:xfrm>
            <a:prstGeom prst="rect">
              <a:avLst/>
            </a:prstGeom>
            <a:noFill/>
            <a:ln w="9525">
              <a:noFill/>
              <a:miter lim="800000"/>
              <a:headEnd/>
              <a:tailEnd/>
            </a:ln>
          </p:spPr>
        </p:pic>
        <p:pic>
          <p:nvPicPr>
            <p:cNvPr id="19505" name="Picture 184"/>
            <p:cNvPicPr>
              <a:picLocks noChangeAspect="1"/>
            </p:cNvPicPr>
            <p:nvPr/>
          </p:nvPicPr>
          <p:blipFill>
            <a:blip r:embed="rId5" cstate="print"/>
            <a:srcRect/>
            <a:stretch>
              <a:fillRect/>
            </a:stretch>
          </p:blipFill>
          <p:spPr bwMode="auto">
            <a:xfrm>
              <a:off x="8238669" y="6132649"/>
              <a:ext cx="372759" cy="303941"/>
            </a:xfrm>
            <a:prstGeom prst="rect">
              <a:avLst/>
            </a:prstGeom>
            <a:noFill/>
            <a:ln w="9525">
              <a:noFill/>
              <a:miter lim="800000"/>
              <a:headEnd/>
              <a:tailEnd/>
            </a:ln>
          </p:spPr>
        </p:pic>
        <p:pic>
          <p:nvPicPr>
            <p:cNvPr id="19506" name="Picture 185"/>
            <p:cNvPicPr>
              <a:picLocks noChangeAspect="1"/>
            </p:cNvPicPr>
            <p:nvPr/>
          </p:nvPicPr>
          <p:blipFill>
            <a:blip r:embed="rId5" cstate="print"/>
            <a:srcRect/>
            <a:stretch>
              <a:fillRect/>
            </a:stretch>
          </p:blipFill>
          <p:spPr bwMode="auto">
            <a:xfrm>
              <a:off x="8934304" y="6524700"/>
              <a:ext cx="372759" cy="303941"/>
            </a:xfrm>
            <a:prstGeom prst="rect">
              <a:avLst/>
            </a:prstGeom>
            <a:noFill/>
            <a:ln w="9525">
              <a:noFill/>
              <a:miter lim="800000"/>
              <a:headEnd/>
              <a:tailEnd/>
            </a:ln>
          </p:spPr>
        </p:pic>
        <p:pic>
          <p:nvPicPr>
            <p:cNvPr id="19507" name="Picture 186"/>
            <p:cNvPicPr>
              <a:picLocks noChangeAspect="1"/>
            </p:cNvPicPr>
            <p:nvPr/>
          </p:nvPicPr>
          <p:blipFill>
            <a:blip r:embed="rId5" cstate="print"/>
            <a:srcRect/>
            <a:stretch>
              <a:fillRect/>
            </a:stretch>
          </p:blipFill>
          <p:spPr bwMode="auto">
            <a:xfrm>
              <a:off x="9857601" y="6777635"/>
              <a:ext cx="372759" cy="303941"/>
            </a:xfrm>
            <a:prstGeom prst="rect">
              <a:avLst/>
            </a:prstGeom>
            <a:noFill/>
            <a:ln w="9525">
              <a:noFill/>
              <a:miter lim="800000"/>
              <a:headEnd/>
              <a:tailEnd/>
            </a:ln>
          </p:spPr>
        </p:pic>
        <p:pic>
          <p:nvPicPr>
            <p:cNvPr id="19508" name="Picture 187"/>
            <p:cNvPicPr>
              <a:picLocks noChangeAspect="1"/>
            </p:cNvPicPr>
            <p:nvPr/>
          </p:nvPicPr>
          <p:blipFill>
            <a:blip r:embed="rId4" cstate="print"/>
            <a:srcRect/>
            <a:stretch>
              <a:fillRect/>
            </a:stretch>
          </p:blipFill>
          <p:spPr bwMode="auto">
            <a:xfrm>
              <a:off x="10081041" y="6332254"/>
              <a:ext cx="417626" cy="352272"/>
            </a:xfrm>
            <a:prstGeom prst="rect">
              <a:avLst/>
            </a:prstGeom>
            <a:noFill/>
            <a:ln w="9525">
              <a:noFill/>
              <a:miter lim="800000"/>
              <a:headEnd/>
              <a:tailEnd/>
            </a:ln>
          </p:spPr>
        </p:pic>
        <p:pic>
          <p:nvPicPr>
            <p:cNvPr id="19509" name="Picture 188"/>
            <p:cNvPicPr>
              <a:picLocks noChangeAspect="1"/>
            </p:cNvPicPr>
            <p:nvPr/>
          </p:nvPicPr>
          <p:blipFill>
            <a:blip r:embed="rId5" cstate="print"/>
            <a:srcRect/>
            <a:stretch>
              <a:fillRect/>
            </a:stretch>
          </p:blipFill>
          <p:spPr bwMode="auto">
            <a:xfrm>
              <a:off x="6300413" y="5787910"/>
              <a:ext cx="455722" cy="371590"/>
            </a:xfrm>
            <a:prstGeom prst="rect">
              <a:avLst/>
            </a:prstGeom>
            <a:noFill/>
            <a:ln w="9525">
              <a:noFill/>
              <a:miter lim="800000"/>
              <a:headEnd/>
              <a:tailEnd/>
            </a:ln>
          </p:spPr>
        </p:pic>
        <p:pic>
          <p:nvPicPr>
            <p:cNvPr id="19510" name="Picture 189"/>
            <p:cNvPicPr>
              <a:picLocks noChangeAspect="1"/>
            </p:cNvPicPr>
            <p:nvPr/>
          </p:nvPicPr>
          <p:blipFill>
            <a:blip r:embed="rId13" cstate="print"/>
            <a:srcRect/>
            <a:stretch>
              <a:fillRect/>
            </a:stretch>
          </p:blipFill>
          <p:spPr bwMode="auto">
            <a:xfrm>
              <a:off x="7353299" y="6389968"/>
              <a:ext cx="317501" cy="681693"/>
            </a:xfrm>
            <a:prstGeom prst="rect">
              <a:avLst/>
            </a:prstGeom>
            <a:noFill/>
            <a:ln w="9525">
              <a:noFill/>
              <a:miter lim="800000"/>
              <a:headEnd/>
              <a:tailEnd/>
            </a:ln>
          </p:spPr>
        </p:pic>
        <p:pic>
          <p:nvPicPr>
            <p:cNvPr id="19511" name="Picture 190"/>
            <p:cNvPicPr>
              <a:picLocks noChangeAspect="1"/>
            </p:cNvPicPr>
            <p:nvPr/>
          </p:nvPicPr>
          <p:blipFill>
            <a:blip r:embed="rId14" cstate="print"/>
            <a:srcRect/>
            <a:stretch>
              <a:fillRect/>
            </a:stretch>
          </p:blipFill>
          <p:spPr bwMode="auto">
            <a:xfrm>
              <a:off x="12772312" y="4114800"/>
              <a:ext cx="490524" cy="1168400"/>
            </a:xfrm>
            <a:prstGeom prst="rect">
              <a:avLst/>
            </a:prstGeom>
            <a:noFill/>
            <a:ln w="9525">
              <a:noFill/>
              <a:miter lim="800000"/>
              <a:headEnd/>
              <a:tailEnd/>
            </a:ln>
          </p:spPr>
        </p:pic>
        <p:pic>
          <p:nvPicPr>
            <p:cNvPr id="19512" name="Picture 191"/>
            <p:cNvPicPr>
              <a:picLocks noChangeAspect="1"/>
            </p:cNvPicPr>
            <p:nvPr/>
          </p:nvPicPr>
          <p:blipFill>
            <a:blip r:embed="rId15" cstate="print"/>
            <a:srcRect/>
            <a:stretch>
              <a:fillRect/>
            </a:stretch>
          </p:blipFill>
          <p:spPr bwMode="auto">
            <a:xfrm>
              <a:off x="12222945" y="3771900"/>
              <a:ext cx="628990" cy="1498600"/>
            </a:xfrm>
            <a:prstGeom prst="rect">
              <a:avLst/>
            </a:prstGeom>
            <a:noFill/>
            <a:ln w="9525">
              <a:noFill/>
              <a:miter lim="800000"/>
              <a:headEnd/>
              <a:tailEnd/>
            </a:ln>
          </p:spPr>
        </p:pic>
        <p:pic>
          <p:nvPicPr>
            <p:cNvPr id="19513" name="Picture 192"/>
            <p:cNvPicPr>
              <a:picLocks noChangeAspect="1"/>
            </p:cNvPicPr>
            <p:nvPr/>
          </p:nvPicPr>
          <p:blipFill>
            <a:blip r:embed="rId16" cstate="print"/>
            <a:srcRect/>
            <a:stretch>
              <a:fillRect/>
            </a:stretch>
          </p:blipFill>
          <p:spPr bwMode="auto">
            <a:xfrm>
              <a:off x="9398000" y="5208818"/>
              <a:ext cx="698500" cy="493874"/>
            </a:xfrm>
            <a:prstGeom prst="rect">
              <a:avLst/>
            </a:prstGeom>
            <a:noFill/>
            <a:ln w="9525">
              <a:noFill/>
              <a:miter lim="800000"/>
              <a:headEnd/>
              <a:tailEnd/>
            </a:ln>
          </p:spPr>
        </p:pic>
        <p:pic>
          <p:nvPicPr>
            <p:cNvPr id="19514" name="Picture 193"/>
            <p:cNvPicPr>
              <a:picLocks noChangeAspect="1"/>
            </p:cNvPicPr>
            <p:nvPr/>
          </p:nvPicPr>
          <p:blipFill>
            <a:blip r:embed="rId17" cstate="print"/>
            <a:srcRect/>
            <a:stretch>
              <a:fillRect/>
            </a:stretch>
          </p:blipFill>
          <p:spPr bwMode="auto">
            <a:xfrm>
              <a:off x="11324006" y="4940300"/>
              <a:ext cx="664794" cy="457200"/>
            </a:xfrm>
            <a:prstGeom prst="rect">
              <a:avLst/>
            </a:prstGeom>
            <a:noFill/>
            <a:ln w="9525">
              <a:noFill/>
              <a:miter lim="800000"/>
              <a:headEnd/>
              <a:tailEnd/>
            </a:ln>
          </p:spPr>
        </p:pic>
        <p:pic>
          <p:nvPicPr>
            <p:cNvPr id="19515" name="Picture 194"/>
            <p:cNvPicPr>
              <a:picLocks noChangeAspect="1"/>
            </p:cNvPicPr>
            <p:nvPr/>
          </p:nvPicPr>
          <p:blipFill>
            <a:blip r:embed="rId18" cstate="print"/>
            <a:srcRect/>
            <a:stretch>
              <a:fillRect/>
            </a:stretch>
          </p:blipFill>
          <p:spPr bwMode="auto">
            <a:xfrm>
              <a:off x="11436684" y="4279900"/>
              <a:ext cx="488616" cy="546100"/>
            </a:xfrm>
            <a:prstGeom prst="rect">
              <a:avLst/>
            </a:prstGeom>
            <a:noFill/>
            <a:ln w="9525">
              <a:noFill/>
              <a:miter lim="800000"/>
              <a:headEnd/>
              <a:tailEnd/>
            </a:ln>
          </p:spPr>
        </p:pic>
        <p:pic>
          <p:nvPicPr>
            <p:cNvPr id="19516" name="Picture 195"/>
            <p:cNvPicPr>
              <a:picLocks noChangeAspect="1"/>
            </p:cNvPicPr>
            <p:nvPr/>
          </p:nvPicPr>
          <p:blipFill>
            <a:blip r:embed="rId19" cstate="print"/>
            <a:srcRect/>
            <a:stretch>
              <a:fillRect/>
            </a:stretch>
          </p:blipFill>
          <p:spPr bwMode="auto">
            <a:xfrm>
              <a:off x="10680700" y="5295900"/>
              <a:ext cx="410801" cy="711200"/>
            </a:xfrm>
            <a:prstGeom prst="rect">
              <a:avLst/>
            </a:prstGeom>
            <a:noFill/>
            <a:ln w="9525">
              <a:noFill/>
              <a:miter lim="800000"/>
              <a:headEnd/>
              <a:tailEnd/>
            </a:ln>
          </p:spPr>
        </p:pic>
        <p:pic>
          <p:nvPicPr>
            <p:cNvPr id="19517" name="Picture 196"/>
            <p:cNvPicPr>
              <a:picLocks noChangeAspect="1"/>
            </p:cNvPicPr>
            <p:nvPr/>
          </p:nvPicPr>
          <p:blipFill>
            <a:blip r:embed="rId20" cstate="print"/>
            <a:srcRect/>
            <a:stretch>
              <a:fillRect/>
            </a:stretch>
          </p:blipFill>
          <p:spPr bwMode="auto">
            <a:xfrm>
              <a:off x="7442200" y="5067300"/>
              <a:ext cx="406213" cy="571500"/>
            </a:xfrm>
            <a:prstGeom prst="rect">
              <a:avLst/>
            </a:prstGeom>
            <a:noFill/>
            <a:ln w="9525">
              <a:noFill/>
              <a:miter lim="800000"/>
              <a:headEnd/>
              <a:tailEnd/>
            </a:ln>
          </p:spPr>
        </p:pic>
        <p:pic>
          <p:nvPicPr>
            <p:cNvPr id="19518" name="Picture 197"/>
            <p:cNvPicPr>
              <a:picLocks noChangeAspect="1"/>
            </p:cNvPicPr>
            <p:nvPr/>
          </p:nvPicPr>
          <p:blipFill>
            <a:blip r:embed="rId6" cstate="print"/>
            <a:srcRect/>
            <a:stretch>
              <a:fillRect/>
            </a:stretch>
          </p:blipFill>
          <p:spPr bwMode="auto">
            <a:xfrm>
              <a:off x="7612577" y="4495800"/>
              <a:ext cx="233019" cy="407340"/>
            </a:xfrm>
            <a:prstGeom prst="rect">
              <a:avLst/>
            </a:prstGeom>
            <a:noFill/>
            <a:ln w="9525">
              <a:noFill/>
              <a:miter lim="800000"/>
              <a:headEnd/>
              <a:tailEnd/>
            </a:ln>
          </p:spPr>
        </p:pic>
      </p:grpSp>
      <p:sp>
        <p:nvSpPr>
          <p:cNvPr id="208" name="TextBox 207"/>
          <p:cNvSpPr txBox="1"/>
          <p:nvPr/>
        </p:nvSpPr>
        <p:spPr>
          <a:xfrm>
            <a:off x="679450" y="1966913"/>
            <a:ext cx="2665413" cy="1323975"/>
          </a:xfrm>
          <a:prstGeom prst="rect">
            <a:avLst/>
          </a:prstGeom>
          <a:noFill/>
        </p:spPr>
        <p:txBody>
          <a:bodyPr lIns="91435" tIns="45718" rIns="91435" bIns="45718">
            <a:spAutoFit/>
          </a:bodyPr>
          <a:lstStyle/>
          <a:p>
            <a:pPr defTabSz="914354" fontAlgn="auto">
              <a:spcBef>
                <a:spcPts val="0"/>
              </a:spcBef>
              <a:spcAft>
                <a:spcPts val="0"/>
              </a:spcAft>
              <a:defRPr/>
            </a:pPr>
            <a:r>
              <a:rPr lang="zh-CN" altLang="en-US" sz="2000" kern="0" dirty="0">
                <a:solidFill>
                  <a:sysClr val="windowText" lastClr="000000">
                    <a:lumMod val="85000"/>
                    <a:lumOff val="15000"/>
                  </a:sysClr>
                </a:solidFill>
                <a:ea typeface="黑体" pitchFamily="49" charset="-122"/>
                <a:cs typeface="Arial" pitchFamily="34" charset="0"/>
              </a:rPr>
              <a:t>上亿个接入方，上兆个对象，全部无缝接入到蜂窝网络基础设施</a:t>
            </a:r>
            <a:endParaRPr lang="en-US" sz="2000" kern="0" dirty="0">
              <a:solidFill>
                <a:sysClr val="windowText" lastClr="000000">
                  <a:lumMod val="85000"/>
                  <a:lumOff val="15000"/>
                </a:sysClr>
              </a:solidFill>
              <a:ea typeface="黑体" pitchFamily="49" charset="-122"/>
              <a:cs typeface="Arial" pitchFamily="34" charset="0"/>
            </a:endParaRP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6018" name="AutoShape 2"/>
          <p:cNvSpPr>
            <a:spLocks noChangeArrowheads="1"/>
          </p:cNvSpPr>
          <p:nvPr/>
        </p:nvSpPr>
        <p:spPr bwMode="auto">
          <a:xfrm>
            <a:off x="1663700" y="1856878"/>
            <a:ext cx="5964238" cy="4259263"/>
          </a:xfrm>
          <a:prstGeom prst="roundRect">
            <a:avLst>
              <a:gd name="adj" fmla="val 5051"/>
            </a:avLst>
          </a:prstGeom>
          <a:gradFill rotWithShape="1">
            <a:gsLst>
              <a:gs pos="0">
                <a:srgbClr val="FFFF66"/>
              </a:gs>
              <a:gs pos="100000">
                <a:schemeClr val="accent1"/>
              </a:gs>
            </a:gsLst>
            <a:lin ang="5400000" scaled="1"/>
          </a:gradFill>
          <a:ln w="12700" algn="ctr">
            <a:noFill/>
            <a:round/>
            <a:headEnd/>
            <a:tailEnd/>
          </a:ln>
          <a:effectLst/>
        </p:spPr>
        <p:txBody>
          <a:bodyPr lIns="54000" rIns="54000" anchor="b"/>
          <a:lstStyle/>
          <a:p>
            <a:pPr marL="268288" indent="-176213" algn="r" defTabSz="762000">
              <a:spcAft>
                <a:spcPct val="0"/>
              </a:spcAft>
            </a:pPr>
            <a:r>
              <a:rPr lang="en-US" altLang="zh-CN" sz="1400">
                <a:ea typeface="宋体" pitchFamily="2" charset="-122"/>
              </a:rPr>
              <a:t>E2E management and automation</a:t>
            </a:r>
          </a:p>
        </p:txBody>
      </p:sp>
      <p:sp>
        <p:nvSpPr>
          <p:cNvPr id="2646019" name="AutoShape 3"/>
          <p:cNvSpPr>
            <a:spLocks noChangeArrowheads="1"/>
          </p:cNvSpPr>
          <p:nvPr/>
        </p:nvSpPr>
        <p:spPr bwMode="auto">
          <a:xfrm>
            <a:off x="5867400" y="1723528"/>
            <a:ext cx="1873250" cy="4032250"/>
          </a:xfrm>
          <a:prstGeom prst="roundRect">
            <a:avLst>
              <a:gd name="adj" fmla="val 4083"/>
            </a:avLst>
          </a:prstGeom>
          <a:gradFill rotWithShape="1">
            <a:gsLst>
              <a:gs pos="0">
                <a:srgbClr val="C0C0C0"/>
              </a:gs>
              <a:gs pos="100000">
                <a:srgbClr val="DDDDDD"/>
              </a:gs>
            </a:gsLst>
            <a:lin ang="5400000" scaled="1"/>
          </a:gradFill>
          <a:ln w="12700" algn="ctr">
            <a:solidFill>
              <a:schemeClr val="accent2"/>
            </a:solidFill>
            <a:round/>
            <a:headEnd/>
            <a:tailEnd/>
          </a:ln>
          <a:effectLst/>
        </p:spPr>
        <p:txBody>
          <a:bodyPr wrap="none"/>
          <a:lstStyle/>
          <a:p>
            <a:pPr defTabSz="762000">
              <a:lnSpc>
                <a:spcPct val="90000"/>
              </a:lnSpc>
              <a:spcBef>
                <a:spcPct val="30000"/>
              </a:spcBef>
              <a:spcAft>
                <a:spcPct val="0"/>
              </a:spcAft>
            </a:pPr>
            <a:r>
              <a:rPr lang="en-US" altLang="zh-CN" sz="1600" b="1">
                <a:ea typeface="宋体" pitchFamily="2" charset="-122"/>
              </a:rPr>
              <a:t>Operator Core</a:t>
            </a:r>
            <a:endParaRPr lang="en-US" altLang="zh-CN" sz="1200" b="1">
              <a:ea typeface="宋体" pitchFamily="2" charset="-122"/>
            </a:endParaRPr>
          </a:p>
        </p:txBody>
      </p:sp>
      <p:sp>
        <p:nvSpPr>
          <p:cNvPr id="2646020" name="AutoShape 4"/>
          <p:cNvSpPr>
            <a:spLocks noChangeArrowheads="1"/>
          </p:cNvSpPr>
          <p:nvPr/>
        </p:nvSpPr>
        <p:spPr bwMode="auto">
          <a:xfrm>
            <a:off x="2411413" y="3882528"/>
            <a:ext cx="3097212" cy="1873250"/>
          </a:xfrm>
          <a:prstGeom prst="roundRect">
            <a:avLst>
              <a:gd name="adj" fmla="val 4083"/>
            </a:avLst>
          </a:prstGeom>
          <a:gradFill rotWithShape="1">
            <a:gsLst>
              <a:gs pos="0">
                <a:srgbClr val="C0C0C0"/>
              </a:gs>
              <a:gs pos="100000">
                <a:srgbClr val="DDDDDD"/>
              </a:gs>
            </a:gsLst>
            <a:lin ang="5400000" scaled="1"/>
          </a:gradFill>
          <a:ln w="12700" algn="ctr">
            <a:solidFill>
              <a:schemeClr val="accent2"/>
            </a:solidFill>
            <a:round/>
            <a:headEnd/>
            <a:tailEnd/>
          </a:ln>
          <a:effectLst/>
        </p:spPr>
        <p:txBody>
          <a:bodyPr wrap="none"/>
          <a:lstStyle/>
          <a:p>
            <a:pPr defTabSz="762000">
              <a:lnSpc>
                <a:spcPct val="90000"/>
              </a:lnSpc>
              <a:spcBef>
                <a:spcPct val="30000"/>
              </a:spcBef>
              <a:spcAft>
                <a:spcPct val="0"/>
              </a:spcAft>
            </a:pPr>
            <a:r>
              <a:rPr lang="en-US" altLang="zh-CN" sz="1600" b="1">
                <a:ea typeface="宋体" pitchFamily="2" charset="-122"/>
              </a:rPr>
              <a:t>Fixed Access</a:t>
            </a:r>
            <a:endParaRPr lang="en-US" altLang="zh-CN" sz="1200" b="1">
              <a:ea typeface="宋体" pitchFamily="2" charset="-122"/>
            </a:endParaRPr>
          </a:p>
        </p:txBody>
      </p:sp>
      <p:sp>
        <p:nvSpPr>
          <p:cNvPr id="2646021" name="AutoShape 5"/>
          <p:cNvSpPr>
            <a:spLocks noChangeArrowheads="1"/>
          </p:cNvSpPr>
          <p:nvPr/>
        </p:nvSpPr>
        <p:spPr bwMode="auto">
          <a:xfrm>
            <a:off x="2411413" y="1723528"/>
            <a:ext cx="3097212" cy="2016125"/>
          </a:xfrm>
          <a:prstGeom prst="roundRect">
            <a:avLst>
              <a:gd name="adj" fmla="val 4083"/>
            </a:avLst>
          </a:prstGeom>
          <a:gradFill rotWithShape="1">
            <a:gsLst>
              <a:gs pos="0">
                <a:srgbClr val="C0C0C0"/>
              </a:gs>
              <a:gs pos="100000">
                <a:srgbClr val="DDDDDD"/>
              </a:gs>
            </a:gsLst>
            <a:lin ang="5400000" scaled="1"/>
          </a:gradFill>
          <a:ln w="12700" algn="ctr">
            <a:solidFill>
              <a:schemeClr val="accent2"/>
            </a:solidFill>
            <a:round/>
            <a:headEnd/>
            <a:tailEnd/>
          </a:ln>
          <a:effectLst/>
        </p:spPr>
        <p:txBody>
          <a:bodyPr wrap="none"/>
          <a:lstStyle/>
          <a:p>
            <a:pPr defTabSz="762000">
              <a:lnSpc>
                <a:spcPct val="90000"/>
              </a:lnSpc>
              <a:spcBef>
                <a:spcPct val="30000"/>
              </a:spcBef>
              <a:spcAft>
                <a:spcPct val="0"/>
              </a:spcAft>
            </a:pPr>
            <a:r>
              <a:rPr lang="en-US" altLang="zh-CN" sz="1600" b="1">
                <a:ea typeface="宋体" pitchFamily="2" charset="-122"/>
              </a:rPr>
              <a:t>Mobile Access</a:t>
            </a:r>
            <a:br>
              <a:rPr lang="en-US" altLang="zh-CN" sz="1600" b="1">
                <a:ea typeface="宋体" pitchFamily="2" charset="-122"/>
              </a:rPr>
            </a:br>
            <a:r>
              <a:rPr lang="en-US" altLang="zh-CN" sz="1200" b="1">
                <a:ea typeface="宋体" pitchFamily="2" charset="-122"/>
              </a:rPr>
              <a:t>(shares fixed access / metro transport)</a:t>
            </a:r>
          </a:p>
        </p:txBody>
      </p:sp>
      <p:grpSp>
        <p:nvGrpSpPr>
          <p:cNvPr id="2" name="Group 6"/>
          <p:cNvGrpSpPr>
            <a:grpSpLocks/>
          </p:cNvGrpSpPr>
          <p:nvPr/>
        </p:nvGrpSpPr>
        <p:grpSpPr bwMode="auto">
          <a:xfrm>
            <a:off x="7938" y="3268166"/>
            <a:ext cx="2457450" cy="2390775"/>
            <a:chOff x="27" y="661"/>
            <a:chExt cx="2944" cy="2765"/>
          </a:xfrm>
        </p:grpSpPr>
        <p:grpSp>
          <p:nvGrpSpPr>
            <p:cNvPr id="3" name="Group 7"/>
            <p:cNvGrpSpPr>
              <a:grpSpLocks/>
            </p:cNvGrpSpPr>
            <p:nvPr/>
          </p:nvGrpSpPr>
          <p:grpSpPr bwMode="auto">
            <a:xfrm>
              <a:off x="27" y="661"/>
              <a:ext cx="2944" cy="2765"/>
              <a:chOff x="4323" y="57"/>
              <a:chExt cx="1283" cy="1195"/>
            </a:xfrm>
          </p:grpSpPr>
          <p:sp>
            <p:nvSpPr>
              <p:cNvPr id="2646024" name="Rectangle 8"/>
              <p:cNvSpPr>
                <a:spLocks noChangeArrowheads="1"/>
              </p:cNvSpPr>
              <p:nvPr/>
            </p:nvSpPr>
            <p:spPr bwMode="auto">
              <a:xfrm>
                <a:off x="4523" y="131"/>
                <a:ext cx="195" cy="261"/>
              </a:xfrm>
              <a:prstGeom prst="rect">
                <a:avLst/>
              </a:prstGeom>
              <a:solidFill>
                <a:schemeClr val="accent2"/>
              </a:solidFill>
              <a:ln w="9525" algn="ctr">
                <a:noFill/>
                <a:miter lim="800000"/>
                <a:headEnd/>
                <a:tailEnd/>
              </a:ln>
              <a:effectLst/>
            </p:spPr>
            <p:txBody>
              <a:bodyPr lIns="90000" tIns="43200" rIns="90000" bIns="43200" anchor="ctr">
                <a:spAutoFit/>
              </a:bodyPr>
              <a:lstStyle/>
              <a:p>
                <a:endParaRPr lang="zh-CN" altLang="en-US"/>
              </a:p>
            </p:txBody>
          </p:sp>
          <p:sp>
            <p:nvSpPr>
              <p:cNvPr id="2646025" name="AutoShape 9"/>
              <p:cNvSpPr>
                <a:spLocks noChangeArrowheads="1"/>
              </p:cNvSpPr>
              <p:nvPr/>
            </p:nvSpPr>
            <p:spPr bwMode="auto">
              <a:xfrm>
                <a:off x="4323" y="57"/>
                <a:ext cx="1283" cy="387"/>
              </a:xfrm>
              <a:prstGeom prst="triangle">
                <a:avLst>
                  <a:gd name="adj" fmla="val 50000"/>
                </a:avLst>
              </a:prstGeom>
              <a:solidFill>
                <a:schemeClr val="accent2"/>
              </a:solidFill>
              <a:ln w="9525" algn="ctr">
                <a:noFill/>
                <a:miter lim="800000"/>
                <a:headEnd/>
                <a:tailEnd/>
              </a:ln>
              <a:effectLst/>
            </p:spPr>
            <p:txBody>
              <a:bodyPr lIns="90000" tIns="43200" rIns="90000" bIns="43200" anchor="ctr">
                <a:spAutoFit/>
              </a:bodyPr>
              <a:lstStyle/>
              <a:p>
                <a:endParaRPr lang="zh-CN" altLang="en-US"/>
              </a:p>
            </p:txBody>
          </p:sp>
          <p:sp>
            <p:nvSpPr>
              <p:cNvPr id="2646026" name="Rectangle 10"/>
              <p:cNvSpPr>
                <a:spLocks noChangeArrowheads="1"/>
              </p:cNvSpPr>
              <p:nvPr/>
            </p:nvSpPr>
            <p:spPr bwMode="auto">
              <a:xfrm>
                <a:off x="4424" y="407"/>
                <a:ext cx="1075" cy="845"/>
              </a:xfrm>
              <a:prstGeom prst="rect">
                <a:avLst/>
              </a:prstGeom>
              <a:solidFill>
                <a:schemeClr val="accent2"/>
              </a:solidFill>
              <a:ln w="9525" algn="ctr">
                <a:noFill/>
                <a:miter lim="800000"/>
                <a:headEnd/>
                <a:tailEnd/>
              </a:ln>
              <a:effectLst/>
            </p:spPr>
            <p:txBody>
              <a:bodyPr lIns="90000" tIns="43200" rIns="90000" bIns="43200" anchor="ctr">
                <a:spAutoFit/>
              </a:bodyPr>
              <a:lstStyle/>
              <a:p>
                <a:endParaRPr lang="zh-CN" altLang="en-US"/>
              </a:p>
            </p:txBody>
          </p:sp>
        </p:grpSp>
        <p:sp>
          <p:nvSpPr>
            <p:cNvPr id="2646027" name="Rectangle 11"/>
            <p:cNvSpPr>
              <a:spLocks noChangeArrowheads="1"/>
            </p:cNvSpPr>
            <p:nvPr/>
          </p:nvSpPr>
          <p:spPr bwMode="auto">
            <a:xfrm>
              <a:off x="312" y="1443"/>
              <a:ext cx="2371" cy="1927"/>
            </a:xfrm>
            <a:prstGeom prst="rect">
              <a:avLst/>
            </a:prstGeom>
            <a:solidFill>
              <a:srgbClr val="EAEAEA"/>
            </a:solidFill>
            <a:ln w="9525" algn="ctr">
              <a:noFill/>
              <a:miter lim="800000"/>
              <a:headEnd/>
              <a:tailEnd/>
            </a:ln>
            <a:effectLst/>
          </p:spPr>
          <p:txBody>
            <a:bodyPr lIns="90000" tIns="43200" rIns="90000" bIns="43200" anchor="ctr">
              <a:spAutoFit/>
            </a:bodyPr>
            <a:lstStyle/>
            <a:p>
              <a:endParaRPr lang="zh-CN" altLang="en-US"/>
            </a:p>
          </p:txBody>
        </p:sp>
        <p:sp>
          <p:nvSpPr>
            <p:cNvPr id="2646028" name="AutoShape 12"/>
            <p:cNvSpPr>
              <a:spLocks noChangeArrowheads="1"/>
            </p:cNvSpPr>
            <p:nvPr/>
          </p:nvSpPr>
          <p:spPr bwMode="auto">
            <a:xfrm>
              <a:off x="213" y="733"/>
              <a:ext cx="2574" cy="764"/>
            </a:xfrm>
            <a:prstGeom prst="triangle">
              <a:avLst>
                <a:gd name="adj" fmla="val 50000"/>
              </a:avLst>
            </a:prstGeom>
            <a:solidFill>
              <a:srgbClr val="EAEAEA"/>
            </a:solidFill>
            <a:ln w="9525" algn="ctr">
              <a:noFill/>
              <a:miter lim="800000"/>
              <a:headEnd/>
              <a:tailEnd/>
            </a:ln>
            <a:effectLst/>
          </p:spPr>
          <p:txBody>
            <a:bodyPr lIns="90000" tIns="43200" rIns="90000" bIns="43200" anchor="ctr">
              <a:spAutoFit/>
            </a:bodyPr>
            <a:lstStyle/>
            <a:p>
              <a:endParaRPr lang="zh-CN" altLang="en-US"/>
            </a:p>
          </p:txBody>
        </p:sp>
        <p:sp>
          <p:nvSpPr>
            <p:cNvPr id="2646029" name="Rectangle 13"/>
            <p:cNvSpPr>
              <a:spLocks noChangeArrowheads="1"/>
            </p:cNvSpPr>
            <p:nvPr/>
          </p:nvSpPr>
          <p:spPr bwMode="auto">
            <a:xfrm>
              <a:off x="539" y="873"/>
              <a:ext cx="365" cy="516"/>
            </a:xfrm>
            <a:prstGeom prst="rect">
              <a:avLst/>
            </a:prstGeom>
            <a:solidFill>
              <a:srgbClr val="EAEAEA"/>
            </a:solidFill>
            <a:ln w="9525" algn="ctr">
              <a:noFill/>
              <a:miter lim="800000"/>
              <a:headEnd/>
              <a:tailEnd/>
            </a:ln>
            <a:effectLst/>
          </p:spPr>
          <p:txBody>
            <a:bodyPr lIns="90000" tIns="43200" rIns="90000" bIns="43200" anchor="ctr">
              <a:spAutoFit/>
            </a:bodyPr>
            <a:lstStyle/>
            <a:p>
              <a:endParaRPr lang="zh-CN" altLang="en-US"/>
            </a:p>
          </p:txBody>
        </p:sp>
      </p:grpSp>
      <p:sp>
        <p:nvSpPr>
          <p:cNvPr id="2646030" name="Rectangle 14"/>
          <p:cNvSpPr>
            <a:spLocks noGrp="1" noChangeArrowheads="1"/>
          </p:cNvSpPr>
          <p:nvPr>
            <p:ph type="title"/>
          </p:nvPr>
        </p:nvSpPr>
        <p:spPr>
          <a:xfrm>
            <a:off x="1835696" y="548680"/>
            <a:ext cx="7128792" cy="792088"/>
          </a:xfrm>
          <a:noFill/>
          <a:ln/>
        </p:spPr>
        <p:txBody>
          <a:bodyPr lIns="90488" tIns="44450" rIns="90488" bIns="44450" anchor="ctr"/>
          <a:lstStyle/>
          <a:p>
            <a:r>
              <a:rPr lang="en-US" altLang="zh-CN" dirty="0" smtClean="0">
                <a:solidFill>
                  <a:schemeClr val="accent6">
                    <a:lumMod val="75000"/>
                  </a:schemeClr>
                </a:solidFill>
                <a:ea typeface="宋体" pitchFamily="2" charset="-122"/>
              </a:rPr>
              <a:t>LTE</a:t>
            </a:r>
            <a:r>
              <a:rPr lang="zh-CN" altLang="en-US" dirty="0" smtClean="0">
                <a:solidFill>
                  <a:schemeClr val="accent6">
                    <a:lumMod val="75000"/>
                  </a:schemeClr>
                </a:solidFill>
                <a:ea typeface="宋体" pitchFamily="2" charset="-122"/>
              </a:rPr>
              <a:t>宽带连接方案</a:t>
            </a:r>
            <a:endParaRPr lang="zh-CN" altLang="en-US" dirty="0">
              <a:solidFill>
                <a:schemeClr val="accent6">
                  <a:lumMod val="75000"/>
                </a:schemeClr>
              </a:solidFill>
              <a:ea typeface="宋体" pitchFamily="2" charset="-122"/>
            </a:endParaRPr>
          </a:p>
        </p:txBody>
      </p:sp>
      <p:sp>
        <p:nvSpPr>
          <p:cNvPr id="2646031" name="Rectangle 15"/>
          <p:cNvSpPr>
            <a:spLocks noChangeArrowheads="1"/>
          </p:cNvSpPr>
          <p:nvPr/>
        </p:nvSpPr>
        <p:spPr bwMode="auto">
          <a:xfrm>
            <a:off x="2441575" y="4387353"/>
            <a:ext cx="755650" cy="254000"/>
          </a:xfrm>
          <a:prstGeom prst="rect">
            <a:avLst/>
          </a:prstGeom>
          <a:noFill/>
          <a:ln w="9525" algn="ctr">
            <a:noFill/>
            <a:miter lim="800000"/>
            <a:headEnd/>
            <a:tailEnd/>
          </a:ln>
          <a:effectLst/>
        </p:spPr>
        <p:txBody>
          <a:bodyPr wrap="none" lIns="90488" tIns="44450" rIns="90488" bIns="44450">
            <a:spAutoFit/>
          </a:bodyPr>
          <a:lstStyle/>
          <a:p>
            <a:pPr algn="l" defTabSz="762000">
              <a:lnSpc>
                <a:spcPct val="90000"/>
              </a:lnSpc>
              <a:spcAft>
                <a:spcPct val="0"/>
              </a:spcAft>
              <a:buClr>
                <a:srgbClr val="3366CC"/>
              </a:buClr>
            </a:pPr>
            <a:r>
              <a:rPr lang="en-US" altLang="zh-CN" sz="1200">
                <a:solidFill>
                  <a:schemeClr val="hlink"/>
                </a:solidFill>
                <a:ea typeface="宋体" pitchFamily="2" charset="-122"/>
              </a:rPr>
              <a:t>Ethernet</a:t>
            </a:r>
          </a:p>
        </p:txBody>
      </p:sp>
      <p:sp>
        <p:nvSpPr>
          <p:cNvPr id="2646032" name="Rectangle 16"/>
          <p:cNvSpPr>
            <a:spLocks noChangeArrowheads="1"/>
          </p:cNvSpPr>
          <p:nvPr/>
        </p:nvSpPr>
        <p:spPr bwMode="auto">
          <a:xfrm>
            <a:off x="2449513" y="4868366"/>
            <a:ext cx="511175" cy="254000"/>
          </a:xfrm>
          <a:prstGeom prst="rect">
            <a:avLst/>
          </a:prstGeom>
          <a:noFill/>
          <a:ln w="9525" algn="ctr">
            <a:noFill/>
            <a:miter lim="800000"/>
            <a:headEnd/>
            <a:tailEnd/>
          </a:ln>
          <a:effectLst/>
        </p:spPr>
        <p:txBody>
          <a:bodyPr wrap="none" lIns="90488" tIns="44450" rIns="90488" bIns="44450">
            <a:spAutoFit/>
          </a:bodyPr>
          <a:lstStyle/>
          <a:p>
            <a:pPr algn="l" defTabSz="762000">
              <a:lnSpc>
                <a:spcPct val="90000"/>
              </a:lnSpc>
              <a:spcAft>
                <a:spcPct val="0"/>
              </a:spcAft>
              <a:buClr>
                <a:srgbClr val="3366CC"/>
              </a:buClr>
            </a:pPr>
            <a:r>
              <a:rPr lang="en-US" altLang="zh-CN" sz="1200">
                <a:solidFill>
                  <a:schemeClr val="hlink"/>
                </a:solidFill>
                <a:ea typeface="宋体" pitchFamily="2" charset="-122"/>
              </a:rPr>
              <a:t>PON</a:t>
            </a:r>
          </a:p>
        </p:txBody>
      </p:sp>
      <p:sp>
        <p:nvSpPr>
          <p:cNvPr id="2646033" name="Rectangle 17"/>
          <p:cNvSpPr>
            <a:spLocks noChangeArrowheads="1"/>
          </p:cNvSpPr>
          <p:nvPr/>
        </p:nvSpPr>
        <p:spPr bwMode="auto">
          <a:xfrm>
            <a:off x="2395538" y="5225553"/>
            <a:ext cx="1041400" cy="419100"/>
          </a:xfrm>
          <a:prstGeom prst="rect">
            <a:avLst/>
          </a:prstGeom>
          <a:noFill/>
          <a:ln w="9525" algn="ctr">
            <a:noFill/>
            <a:miter lim="800000"/>
            <a:headEnd/>
            <a:tailEnd/>
          </a:ln>
          <a:effectLst/>
        </p:spPr>
        <p:txBody>
          <a:bodyPr wrap="none" lIns="90488" tIns="44450" rIns="90488" bIns="44450">
            <a:spAutoFit/>
          </a:bodyPr>
          <a:lstStyle/>
          <a:p>
            <a:pPr algn="l" defTabSz="762000">
              <a:lnSpc>
                <a:spcPct val="90000"/>
              </a:lnSpc>
              <a:spcAft>
                <a:spcPct val="0"/>
              </a:spcAft>
              <a:buClr>
                <a:srgbClr val="3366CC"/>
              </a:buClr>
            </a:pPr>
            <a:r>
              <a:rPr lang="en-US" altLang="zh-CN" sz="1200">
                <a:solidFill>
                  <a:schemeClr val="hlink"/>
                </a:solidFill>
                <a:ea typeface="宋体" pitchFamily="2" charset="-122"/>
              </a:rPr>
              <a:t>analog/ISDN</a:t>
            </a:r>
          </a:p>
          <a:p>
            <a:pPr algn="l" defTabSz="762000">
              <a:lnSpc>
                <a:spcPct val="90000"/>
              </a:lnSpc>
              <a:spcAft>
                <a:spcPct val="0"/>
              </a:spcAft>
              <a:buClr>
                <a:srgbClr val="3366CC"/>
              </a:buClr>
            </a:pPr>
            <a:r>
              <a:rPr lang="en-US" altLang="zh-CN" sz="1200">
                <a:solidFill>
                  <a:schemeClr val="hlink"/>
                </a:solidFill>
                <a:ea typeface="宋体" pitchFamily="2" charset="-122"/>
              </a:rPr>
              <a:t>xDSL</a:t>
            </a:r>
          </a:p>
        </p:txBody>
      </p:sp>
      <p:cxnSp>
        <p:nvCxnSpPr>
          <p:cNvPr id="2646034" name="AutoShape 18"/>
          <p:cNvCxnSpPr>
            <a:cxnSpLocks noChangeShapeType="1"/>
          </p:cNvCxnSpPr>
          <p:nvPr/>
        </p:nvCxnSpPr>
        <p:spPr bwMode="auto">
          <a:xfrm>
            <a:off x="3779838" y="4428628"/>
            <a:ext cx="363537" cy="244475"/>
          </a:xfrm>
          <a:prstGeom prst="straightConnector1">
            <a:avLst/>
          </a:prstGeom>
          <a:noFill/>
          <a:ln w="28575">
            <a:solidFill>
              <a:srgbClr val="800080">
                <a:alpha val="50000"/>
              </a:srgbClr>
            </a:solidFill>
            <a:round/>
            <a:headEnd/>
            <a:tailEnd/>
          </a:ln>
          <a:effectLst/>
        </p:spPr>
      </p:cxnSp>
      <p:cxnSp>
        <p:nvCxnSpPr>
          <p:cNvPr id="2646035" name="AutoShape 19"/>
          <p:cNvCxnSpPr>
            <a:cxnSpLocks noChangeShapeType="1"/>
          </p:cNvCxnSpPr>
          <p:nvPr/>
        </p:nvCxnSpPr>
        <p:spPr bwMode="auto">
          <a:xfrm flipV="1">
            <a:off x="3802063" y="4673103"/>
            <a:ext cx="341312" cy="220663"/>
          </a:xfrm>
          <a:prstGeom prst="straightConnector1">
            <a:avLst/>
          </a:prstGeom>
          <a:noFill/>
          <a:ln w="28575">
            <a:solidFill>
              <a:srgbClr val="800080">
                <a:alpha val="50000"/>
              </a:srgbClr>
            </a:solidFill>
            <a:round/>
            <a:headEnd/>
            <a:tailEnd/>
          </a:ln>
          <a:effectLst/>
        </p:spPr>
      </p:cxnSp>
      <p:cxnSp>
        <p:nvCxnSpPr>
          <p:cNvPr id="2646036" name="AutoShape 20"/>
          <p:cNvCxnSpPr>
            <a:cxnSpLocks noChangeShapeType="1"/>
          </p:cNvCxnSpPr>
          <p:nvPr/>
        </p:nvCxnSpPr>
        <p:spPr bwMode="auto">
          <a:xfrm flipH="1">
            <a:off x="3790950" y="5225553"/>
            <a:ext cx="355600" cy="211138"/>
          </a:xfrm>
          <a:prstGeom prst="straightConnector1">
            <a:avLst/>
          </a:prstGeom>
          <a:noFill/>
          <a:ln w="28575">
            <a:solidFill>
              <a:srgbClr val="800080">
                <a:alpha val="50000"/>
              </a:srgbClr>
            </a:solidFill>
            <a:round/>
            <a:headEnd/>
            <a:tailEnd/>
          </a:ln>
          <a:effectLst/>
        </p:spPr>
      </p:cxnSp>
      <p:cxnSp>
        <p:nvCxnSpPr>
          <p:cNvPr id="2646037" name="AutoShape 21"/>
          <p:cNvCxnSpPr>
            <a:cxnSpLocks noChangeShapeType="1"/>
          </p:cNvCxnSpPr>
          <p:nvPr/>
        </p:nvCxnSpPr>
        <p:spPr bwMode="auto">
          <a:xfrm flipV="1">
            <a:off x="5495925" y="4823916"/>
            <a:ext cx="638175" cy="112712"/>
          </a:xfrm>
          <a:prstGeom prst="straightConnector1">
            <a:avLst/>
          </a:prstGeom>
          <a:noFill/>
          <a:ln w="28575">
            <a:solidFill>
              <a:srgbClr val="800080">
                <a:alpha val="50000"/>
              </a:srgbClr>
            </a:solidFill>
            <a:round/>
            <a:headEnd/>
            <a:tailEnd/>
          </a:ln>
          <a:effectLst/>
        </p:spPr>
      </p:cxnSp>
      <p:cxnSp>
        <p:nvCxnSpPr>
          <p:cNvPr id="2646038" name="AutoShape 22"/>
          <p:cNvCxnSpPr>
            <a:cxnSpLocks noChangeShapeType="1"/>
          </p:cNvCxnSpPr>
          <p:nvPr/>
        </p:nvCxnSpPr>
        <p:spPr bwMode="auto">
          <a:xfrm flipH="1">
            <a:off x="6289675" y="4381003"/>
            <a:ext cx="560388" cy="339725"/>
          </a:xfrm>
          <a:prstGeom prst="straightConnector1">
            <a:avLst/>
          </a:prstGeom>
          <a:noFill/>
          <a:ln w="28575">
            <a:solidFill>
              <a:srgbClr val="800080">
                <a:alpha val="50000"/>
              </a:srgbClr>
            </a:solidFill>
            <a:round/>
            <a:headEnd/>
            <a:tailEnd/>
          </a:ln>
          <a:effectLst/>
        </p:spPr>
      </p:cxnSp>
      <p:cxnSp>
        <p:nvCxnSpPr>
          <p:cNvPr id="2646039" name="AutoShape 23"/>
          <p:cNvCxnSpPr>
            <a:cxnSpLocks noChangeShapeType="1"/>
          </p:cNvCxnSpPr>
          <p:nvPr/>
        </p:nvCxnSpPr>
        <p:spPr bwMode="auto">
          <a:xfrm>
            <a:off x="6850063" y="4381003"/>
            <a:ext cx="573087" cy="349250"/>
          </a:xfrm>
          <a:prstGeom prst="straightConnector1">
            <a:avLst/>
          </a:prstGeom>
          <a:noFill/>
          <a:ln w="28575">
            <a:solidFill>
              <a:srgbClr val="800080">
                <a:alpha val="50000"/>
              </a:srgbClr>
            </a:solidFill>
            <a:round/>
            <a:headEnd/>
            <a:tailEnd/>
          </a:ln>
          <a:effectLst/>
        </p:spPr>
      </p:cxnSp>
      <p:cxnSp>
        <p:nvCxnSpPr>
          <p:cNvPr id="2646040" name="AutoShape 24"/>
          <p:cNvCxnSpPr>
            <a:cxnSpLocks noChangeShapeType="1"/>
          </p:cNvCxnSpPr>
          <p:nvPr/>
        </p:nvCxnSpPr>
        <p:spPr bwMode="auto">
          <a:xfrm flipH="1" flipV="1">
            <a:off x="6443663" y="4823916"/>
            <a:ext cx="823912" cy="9525"/>
          </a:xfrm>
          <a:prstGeom prst="straightConnector1">
            <a:avLst/>
          </a:prstGeom>
          <a:noFill/>
          <a:ln w="28575">
            <a:solidFill>
              <a:srgbClr val="800080">
                <a:alpha val="50000"/>
              </a:srgbClr>
            </a:solidFill>
            <a:round/>
            <a:headEnd/>
            <a:tailEnd/>
          </a:ln>
          <a:effectLst/>
        </p:spPr>
      </p:cxnSp>
      <p:cxnSp>
        <p:nvCxnSpPr>
          <p:cNvPr id="2646041" name="AutoShape 25"/>
          <p:cNvCxnSpPr>
            <a:cxnSpLocks noChangeShapeType="1"/>
          </p:cNvCxnSpPr>
          <p:nvPr/>
        </p:nvCxnSpPr>
        <p:spPr bwMode="auto">
          <a:xfrm>
            <a:off x="5495925" y="4936628"/>
            <a:ext cx="660400" cy="477838"/>
          </a:xfrm>
          <a:prstGeom prst="straightConnector1">
            <a:avLst/>
          </a:prstGeom>
          <a:noFill/>
          <a:ln w="28575">
            <a:solidFill>
              <a:srgbClr val="800080">
                <a:alpha val="50000"/>
              </a:srgbClr>
            </a:solidFill>
            <a:round/>
            <a:headEnd/>
            <a:tailEnd/>
          </a:ln>
          <a:effectLst/>
        </p:spPr>
      </p:cxnSp>
      <p:cxnSp>
        <p:nvCxnSpPr>
          <p:cNvPr id="2646042" name="AutoShape 26"/>
          <p:cNvCxnSpPr>
            <a:cxnSpLocks noChangeShapeType="1"/>
          </p:cNvCxnSpPr>
          <p:nvPr/>
        </p:nvCxnSpPr>
        <p:spPr bwMode="auto">
          <a:xfrm>
            <a:off x="5253038" y="2580778"/>
            <a:ext cx="247650" cy="274638"/>
          </a:xfrm>
          <a:prstGeom prst="straightConnector1">
            <a:avLst/>
          </a:prstGeom>
          <a:noFill/>
          <a:ln w="12700">
            <a:solidFill>
              <a:srgbClr val="800080">
                <a:alpha val="50000"/>
              </a:srgbClr>
            </a:solidFill>
            <a:prstDash val="dash"/>
            <a:round/>
            <a:headEnd/>
            <a:tailEnd/>
          </a:ln>
          <a:effectLst/>
        </p:spPr>
      </p:cxnSp>
      <p:cxnSp>
        <p:nvCxnSpPr>
          <p:cNvPr id="2646043" name="AutoShape 27"/>
          <p:cNvCxnSpPr>
            <a:cxnSpLocks noChangeShapeType="1"/>
          </p:cNvCxnSpPr>
          <p:nvPr/>
        </p:nvCxnSpPr>
        <p:spPr bwMode="auto">
          <a:xfrm flipV="1">
            <a:off x="5267325" y="3142753"/>
            <a:ext cx="233363" cy="328613"/>
          </a:xfrm>
          <a:prstGeom prst="straightConnector1">
            <a:avLst/>
          </a:prstGeom>
          <a:noFill/>
          <a:ln w="12700">
            <a:solidFill>
              <a:srgbClr val="800080">
                <a:alpha val="50000"/>
              </a:srgbClr>
            </a:solidFill>
            <a:prstDash val="dash"/>
            <a:round/>
            <a:headEnd/>
            <a:tailEnd/>
          </a:ln>
          <a:effectLst/>
        </p:spPr>
      </p:cxnSp>
      <p:sp>
        <p:nvSpPr>
          <p:cNvPr id="2646044" name="Text Box 28"/>
          <p:cNvSpPr txBox="1">
            <a:spLocks noChangeArrowheads="1"/>
          </p:cNvSpPr>
          <p:nvPr/>
        </p:nvSpPr>
        <p:spPr bwMode="auto">
          <a:xfrm>
            <a:off x="6397625" y="4458791"/>
            <a:ext cx="882650" cy="393700"/>
          </a:xfrm>
          <a:prstGeom prst="rect">
            <a:avLst/>
          </a:prstGeom>
          <a:noFill/>
          <a:ln w="9525">
            <a:noFill/>
            <a:miter lim="800000"/>
            <a:headEnd/>
            <a:tailEnd/>
          </a:ln>
          <a:effectLst/>
        </p:spPr>
        <p:txBody>
          <a:bodyPr lIns="90488" tIns="44450" rIns="90488" bIns="44450">
            <a:spAutoFit/>
          </a:bodyPr>
          <a:lstStyle/>
          <a:p>
            <a:pPr defTabSz="762000">
              <a:spcBef>
                <a:spcPct val="15000"/>
              </a:spcBef>
              <a:spcAft>
                <a:spcPct val="15000"/>
              </a:spcAft>
            </a:pPr>
            <a:r>
              <a:rPr lang="en-US" altLang="zh-CN" sz="1000" b="1">
                <a:ea typeface="宋体" pitchFamily="2" charset="-122"/>
              </a:rPr>
              <a:t>Carrier </a:t>
            </a:r>
            <a:br>
              <a:rPr lang="en-US" altLang="zh-CN" sz="1000" b="1">
                <a:ea typeface="宋体" pitchFamily="2" charset="-122"/>
              </a:rPr>
            </a:br>
            <a:r>
              <a:rPr lang="en-US" altLang="zh-CN" sz="1000" b="1">
                <a:ea typeface="宋体" pitchFamily="2" charset="-122"/>
              </a:rPr>
              <a:t>Ethernet</a:t>
            </a:r>
          </a:p>
        </p:txBody>
      </p:sp>
      <p:sp>
        <p:nvSpPr>
          <p:cNvPr id="2646045" name="Rectangle 29"/>
          <p:cNvSpPr>
            <a:spLocks noChangeArrowheads="1"/>
          </p:cNvSpPr>
          <p:nvPr/>
        </p:nvSpPr>
        <p:spPr bwMode="auto">
          <a:xfrm>
            <a:off x="3101975" y="2382341"/>
            <a:ext cx="2109788" cy="419100"/>
          </a:xfrm>
          <a:prstGeom prst="rect">
            <a:avLst/>
          </a:prstGeom>
          <a:noFill/>
          <a:ln w="9525" algn="ctr">
            <a:noFill/>
            <a:miter lim="800000"/>
            <a:headEnd/>
            <a:tailEnd/>
          </a:ln>
          <a:effectLst/>
        </p:spPr>
        <p:txBody>
          <a:bodyPr wrap="none" lIns="90488" tIns="44450" rIns="90488" bIns="44450">
            <a:spAutoFit/>
          </a:bodyPr>
          <a:lstStyle/>
          <a:p>
            <a:pPr algn="l" defTabSz="762000">
              <a:lnSpc>
                <a:spcPct val="90000"/>
              </a:lnSpc>
              <a:spcAft>
                <a:spcPct val="0"/>
              </a:spcAft>
              <a:buClr>
                <a:srgbClr val="3366CC"/>
              </a:buClr>
            </a:pPr>
            <a:r>
              <a:rPr lang="en-US" altLang="zh-CN" sz="1200">
                <a:solidFill>
                  <a:schemeClr val="hlink"/>
                </a:solidFill>
                <a:ea typeface="宋体" pitchFamily="2" charset="-122"/>
              </a:rPr>
              <a:t>GPRS/EDGE/</a:t>
            </a:r>
            <a:br>
              <a:rPr lang="en-US" altLang="zh-CN" sz="1200">
                <a:solidFill>
                  <a:schemeClr val="hlink"/>
                </a:solidFill>
                <a:ea typeface="宋体" pitchFamily="2" charset="-122"/>
              </a:rPr>
            </a:br>
            <a:r>
              <a:rPr lang="en-US" altLang="zh-CN" sz="1200">
                <a:solidFill>
                  <a:schemeClr val="hlink"/>
                </a:solidFill>
                <a:ea typeface="宋体" pitchFamily="2" charset="-122"/>
              </a:rPr>
              <a:t>WCDMA/HSPA/TD_SCDMA</a:t>
            </a:r>
          </a:p>
        </p:txBody>
      </p:sp>
      <p:sp>
        <p:nvSpPr>
          <p:cNvPr id="2646046" name="Rectangle 30"/>
          <p:cNvSpPr>
            <a:spLocks noChangeArrowheads="1"/>
          </p:cNvSpPr>
          <p:nvPr/>
        </p:nvSpPr>
        <p:spPr bwMode="auto">
          <a:xfrm>
            <a:off x="3119438" y="2804616"/>
            <a:ext cx="731837" cy="419100"/>
          </a:xfrm>
          <a:prstGeom prst="rect">
            <a:avLst/>
          </a:prstGeom>
          <a:noFill/>
          <a:ln w="9525" algn="ctr">
            <a:noFill/>
            <a:miter lim="800000"/>
            <a:headEnd/>
            <a:tailEnd/>
          </a:ln>
          <a:effectLst/>
        </p:spPr>
        <p:txBody>
          <a:bodyPr wrap="none" lIns="90488" tIns="44450" rIns="90488" bIns="44450">
            <a:spAutoFit/>
          </a:bodyPr>
          <a:lstStyle/>
          <a:p>
            <a:pPr algn="l" defTabSz="762000">
              <a:lnSpc>
                <a:spcPct val="90000"/>
              </a:lnSpc>
              <a:spcAft>
                <a:spcPct val="0"/>
              </a:spcAft>
              <a:buClr>
                <a:srgbClr val="3366CC"/>
              </a:buClr>
            </a:pPr>
            <a:r>
              <a:rPr lang="en-US" altLang="zh-CN" sz="1200">
                <a:solidFill>
                  <a:schemeClr val="hlink"/>
                </a:solidFill>
                <a:ea typeface="宋体" pitchFamily="2" charset="-122"/>
              </a:rPr>
              <a:t>I-HSPA/</a:t>
            </a:r>
            <a:br>
              <a:rPr lang="en-US" altLang="zh-CN" sz="1200">
                <a:solidFill>
                  <a:schemeClr val="hlink"/>
                </a:solidFill>
                <a:ea typeface="宋体" pitchFamily="2" charset="-122"/>
              </a:rPr>
            </a:br>
            <a:r>
              <a:rPr lang="en-US" altLang="zh-CN" sz="1200" b="1">
                <a:solidFill>
                  <a:schemeClr val="hlink"/>
                </a:solidFill>
                <a:ea typeface="宋体" pitchFamily="2" charset="-122"/>
              </a:rPr>
              <a:t>LTE</a:t>
            </a:r>
          </a:p>
        </p:txBody>
      </p:sp>
      <p:pic>
        <p:nvPicPr>
          <p:cNvPr id="2646047" name="Picture 31" descr="purple_antenna"/>
          <p:cNvPicPr>
            <a:picLocks noChangeAspect="1" noChangeArrowheads="1"/>
          </p:cNvPicPr>
          <p:nvPr/>
        </p:nvPicPr>
        <p:blipFill>
          <a:blip r:embed="rId3" cstate="print"/>
          <a:srcRect/>
          <a:stretch>
            <a:fillRect/>
          </a:stretch>
        </p:blipFill>
        <p:spPr bwMode="auto">
          <a:xfrm>
            <a:off x="2481263" y="2834778"/>
            <a:ext cx="393700" cy="339725"/>
          </a:xfrm>
          <a:prstGeom prst="rect">
            <a:avLst/>
          </a:prstGeom>
          <a:noFill/>
        </p:spPr>
      </p:pic>
      <p:pic>
        <p:nvPicPr>
          <p:cNvPr id="2646048" name="Picture 32" descr="purple_antenna"/>
          <p:cNvPicPr>
            <a:picLocks noChangeAspect="1" noChangeArrowheads="1"/>
          </p:cNvPicPr>
          <p:nvPr/>
        </p:nvPicPr>
        <p:blipFill>
          <a:blip r:embed="rId3" cstate="print"/>
          <a:srcRect/>
          <a:stretch>
            <a:fillRect/>
          </a:stretch>
        </p:blipFill>
        <p:spPr bwMode="auto">
          <a:xfrm>
            <a:off x="2474913" y="3293566"/>
            <a:ext cx="393700" cy="339725"/>
          </a:xfrm>
          <a:prstGeom prst="rect">
            <a:avLst/>
          </a:prstGeom>
          <a:noFill/>
        </p:spPr>
      </p:pic>
      <p:sp>
        <p:nvSpPr>
          <p:cNvPr id="2646049" name="Rectangle 33"/>
          <p:cNvSpPr>
            <a:spLocks noChangeArrowheads="1"/>
          </p:cNvSpPr>
          <p:nvPr/>
        </p:nvSpPr>
        <p:spPr bwMode="auto">
          <a:xfrm>
            <a:off x="3125788" y="3261816"/>
            <a:ext cx="688975" cy="419100"/>
          </a:xfrm>
          <a:prstGeom prst="rect">
            <a:avLst/>
          </a:prstGeom>
          <a:noFill/>
          <a:ln w="9525" algn="ctr">
            <a:noFill/>
            <a:miter lim="800000"/>
            <a:headEnd/>
            <a:tailEnd/>
          </a:ln>
          <a:effectLst/>
        </p:spPr>
        <p:txBody>
          <a:bodyPr wrap="none" lIns="90488" tIns="44450" rIns="90488" bIns="44450">
            <a:spAutoFit/>
          </a:bodyPr>
          <a:lstStyle/>
          <a:p>
            <a:pPr algn="l" defTabSz="762000">
              <a:lnSpc>
                <a:spcPct val="90000"/>
              </a:lnSpc>
              <a:spcAft>
                <a:spcPct val="0"/>
              </a:spcAft>
              <a:buClr>
                <a:srgbClr val="3366CC"/>
              </a:buClr>
            </a:pPr>
            <a:r>
              <a:rPr lang="en-US" altLang="zh-CN" sz="1200">
                <a:solidFill>
                  <a:schemeClr val="hlink"/>
                </a:solidFill>
                <a:ea typeface="宋体" pitchFamily="2" charset="-122"/>
              </a:rPr>
              <a:t>Mobile </a:t>
            </a:r>
            <a:br>
              <a:rPr lang="en-US" altLang="zh-CN" sz="1200">
                <a:solidFill>
                  <a:schemeClr val="hlink"/>
                </a:solidFill>
                <a:ea typeface="宋体" pitchFamily="2" charset="-122"/>
              </a:rPr>
            </a:br>
            <a:r>
              <a:rPr lang="en-US" altLang="zh-CN" sz="1200">
                <a:solidFill>
                  <a:schemeClr val="hlink"/>
                </a:solidFill>
                <a:ea typeface="宋体" pitchFamily="2" charset="-122"/>
              </a:rPr>
              <a:t>WiMAX</a:t>
            </a:r>
          </a:p>
        </p:txBody>
      </p:sp>
      <p:cxnSp>
        <p:nvCxnSpPr>
          <p:cNvPr id="2646050" name="AutoShape 34"/>
          <p:cNvCxnSpPr>
            <a:cxnSpLocks noChangeShapeType="1"/>
          </p:cNvCxnSpPr>
          <p:nvPr/>
        </p:nvCxnSpPr>
        <p:spPr bwMode="auto">
          <a:xfrm>
            <a:off x="2874963" y="3004641"/>
            <a:ext cx="2570162" cy="9525"/>
          </a:xfrm>
          <a:prstGeom prst="straightConnector1">
            <a:avLst/>
          </a:prstGeom>
          <a:noFill/>
          <a:ln w="12700">
            <a:solidFill>
              <a:srgbClr val="800080">
                <a:alpha val="50000"/>
              </a:srgbClr>
            </a:solidFill>
            <a:prstDash val="dash"/>
            <a:round/>
            <a:headEnd/>
            <a:tailEnd/>
          </a:ln>
          <a:effectLst/>
        </p:spPr>
      </p:cxnSp>
      <p:cxnSp>
        <p:nvCxnSpPr>
          <p:cNvPr id="2646051" name="AutoShape 35"/>
          <p:cNvCxnSpPr>
            <a:cxnSpLocks noChangeShapeType="1"/>
          </p:cNvCxnSpPr>
          <p:nvPr/>
        </p:nvCxnSpPr>
        <p:spPr bwMode="auto">
          <a:xfrm>
            <a:off x="2868613" y="3463428"/>
            <a:ext cx="2079625" cy="7938"/>
          </a:xfrm>
          <a:prstGeom prst="straightConnector1">
            <a:avLst/>
          </a:prstGeom>
          <a:noFill/>
          <a:ln w="12700">
            <a:solidFill>
              <a:srgbClr val="800080">
                <a:alpha val="50000"/>
              </a:srgbClr>
            </a:solidFill>
            <a:prstDash val="dash"/>
            <a:round/>
            <a:headEnd/>
            <a:tailEnd/>
          </a:ln>
          <a:effectLst/>
        </p:spPr>
      </p:cxnSp>
      <p:cxnSp>
        <p:nvCxnSpPr>
          <p:cNvPr id="2646052" name="AutoShape 36"/>
          <p:cNvCxnSpPr>
            <a:cxnSpLocks noChangeShapeType="1"/>
          </p:cNvCxnSpPr>
          <p:nvPr/>
        </p:nvCxnSpPr>
        <p:spPr bwMode="auto">
          <a:xfrm>
            <a:off x="2874963" y="2576016"/>
            <a:ext cx="2058987" cy="4762"/>
          </a:xfrm>
          <a:prstGeom prst="straightConnector1">
            <a:avLst/>
          </a:prstGeom>
          <a:noFill/>
          <a:ln w="12700">
            <a:solidFill>
              <a:srgbClr val="800080">
                <a:alpha val="50000"/>
              </a:srgbClr>
            </a:solidFill>
            <a:prstDash val="dash"/>
            <a:round/>
            <a:headEnd/>
            <a:tailEnd/>
          </a:ln>
          <a:effectLst/>
        </p:spPr>
      </p:cxnSp>
      <p:cxnSp>
        <p:nvCxnSpPr>
          <p:cNvPr id="2646053" name="AutoShape 37"/>
          <p:cNvCxnSpPr>
            <a:cxnSpLocks noChangeShapeType="1"/>
          </p:cNvCxnSpPr>
          <p:nvPr/>
        </p:nvCxnSpPr>
        <p:spPr bwMode="auto">
          <a:xfrm>
            <a:off x="2165350" y="5435103"/>
            <a:ext cx="1128713" cy="1588"/>
          </a:xfrm>
          <a:prstGeom prst="straightConnector1">
            <a:avLst/>
          </a:prstGeom>
          <a:noFill/>
          <a:ln w="28575">
            <a:solidFill>
              <a:srgbClr val="800080">
                <a:alpha val="50000"/>
              </a:srgbClr>
            </a:solidFill>
            <a:round/>
            <a:headEnd/>
            <a:tailEnd/>
          </a:ln>
          <a:effectLst/>
        </p:spPr>
      </p:cxnSp>
      <p:cxnSp>
        <p:nvCxnSpPr>
          <p:cNvPr id="2646054" name="AutoShape 38"/>
          <p:cNvCxnSpPr>
            <a:cxnSpLocks noChangeShapeType="1"/>
          </p:cNvCxnSpPr>
          <p:nvPr/>
        </p:nvCxnSpPr>
        <p:spPr bwMode="auto">
          <a:xfrm flipV="1">
            <a:off x="2165350" y="4893766"/>
            <a:ext cx="1317625" cy="3175"/>
          </a:xfrm>
          <a:prstGeom prst="straightConnector1">
            <a:avLst/>
          </a:prstGeom>
          <a:noFill/>
          <a:ln w="28575">
            <a:solidFill>
              <a:srgbClr val="800080">
                <a:alpha val="50000"/>
              </a:srgbClr>
            </a:solidFill>
            <a:round/>
            <a:headEnd/>
            <a:tailEnd/>
          </a:ln>
          <a:effectLst/>
        </p:spPr>
      </p:cxnSp>
      <p:cxnSp>
        <p:nvCxnSpPr>
          <p:cNvPr id="2646055" name="AutoShape 39"/>
          <p:cNvCxnSpPr>
            <a:cxnSpLocks noChangeShapeType="1"/>
          </p:cNvCxnSpPr>
          <p:nvPr/>
        </p:nvCxnSpPr>
        <p:spPr bwMode="auto">
          <a:xfrm flipV="1">
            <a:off x="2165350" y="4428628"/>
            <a:ext cx="1327150" cy="4763"/>
          </a:xfrm>
          <a:prstGeom prst="straightConnector1">
            <a:avLst/>
          </a:prstGeom>
          <a:noFill/>
          <a:ln w="28575">
            <a:solidFill>
              <a:srgbClr val="800080">
                <a:alpha val="50000"/>
              </a:srgbClr>
            </a:solidFill>
            <a:round/>
            <a:headEnd/>
            <a:tailEnd/>
          </a:ln>
          <a:effectLst/>
        </p:spPr>
      </p:cxnSp>
      <p:pic>
        <p:nvPicPr>
          <p:cNvPr id="2646056" name="Picture 40" descr="grey_box_3"/>
          <p:cNvPicPr>
            <a:picLocks noChangeAspect="1" noChangeArrowheads="1"/>
          </p:cNvPicPr>
          <p:nvPr/>
        </p:nvPicPr>
        <p:blipFill>
          <a:blip r:embed="rId4" cstate="print"/>
          <a:srcRect/>
          <a:stretch>
            <a:fillRect/>
          </a:stretch>
        </p:blipFill>
        <p:spPr bwMode="auto">
          <a:xfrm>
            <a:off x="1703388" y="4334966"/>
            <a:ext cx="461962" cy="196850"/>
          </a:xfrm>
          <a:prstGeom prst="rect">
            <a:avLst/>
          </a:prstGeom>
          <a:noFill/>
        </p:spPr>
      </p:pic>
      <p:pic>
        <p:nvPicPr>
          <p:cNvPr id="2646057" name="Picture 41" descr="grey_box_3"/>
          <p:cNvPicPr>
            <a:picLocks noChangeAspect="1" noChangeArrowheads="1"/>
          </p:cNvPicPr>
          <p:nvPr/>
        </p:nvPicPr>
        <p:blipFill>
          <a:blip r:embed="rId4" cstate="print"/>
          <a:srcRect/>
          <a:stretch>
            <a:fillRect/>
          </a:stretch>
        </p:blipFill>
        <p:spPr bwMode="auto">
          <a:xfrm>
            <a:off x="1703388" y="5336678"/>
            <a:ext cx="461962" cy="196850"/>
          </a:xfrm>
          <a:prstGeom prst="rect">
            <a:avLst/>
          </a:prstGeom>
          <a:noFill/>
        </p:spPr>
      </p:pic>
      <p:pic>
        <p:nvPicPr>
          <p:cNvPr id="2646058" name="Picture 42"/>
          <p:cNvPicPr>
            <a:picLocks noChangeAspect="1" noChangeArrowheads="1"/>
          </p:cNvPicPr>
          <p:nvPr/>
        </p:nvPicPr>
        <p:blipFill>
          <a:blip r:embed="rId5" cstate="print">
            <a:grayscl/>
          </a:blip>
          <a:srcRect/>
          <a:stretch>
            <a:fillRect/>
          </a:stretch>
        </p:blipFill>
        <p:spPr bwMode="auto">
          <a:xfrm>
            <a:off x="1671638" y="4701678"/>
            <a:ext cx="493712" cy="388938"/>
          </a:xfrm>
          <a:prstGeom prst="rect">
            <a:avLst/>
          </a:prstGeom>
          <a:noFill/>
          <a:ln w="9525" algn="ctr">
            <a:noFill/>
            <a:miter lim="800000"/>
            <a:headEnd/>
            <a:tailEnd/>
          </a:ln>
          <a:effectLst/>
        </p:spPr>
      </p:pic>
      <p:cxnSp>
        <p:nvCxnSpPr>
          <p:cNvPr id="2646059" name="AutoShape 43"/>
          <p:cNvCxnSpPr>
            <a:cxnSpLocks noChangeShapeType="1"/>
          </p:cNvCxnSpPr>
          <p:nvPr/>
        </p:nvCxnSpPr>
        <p:spPr bwMode="auto">
          <a:xfrm flipH="1">
            <a:off x="4456113" y="4936628"/>
            <a:ext cx="730250" cy="288925"/>
          </a:xfrm>
          <a:prstGeom prst="straightConnector1">
            <a:avLst/>
          </a:prstGeom>
          <a:noFill/>
          <a:ln w="28575">
            <a:solidFill>
              <a:srgbClr val="800080">
                <a:alpha val="50000"/>
              </a:srgbClr>
            </a:solidFill>
            <a:round/>
            <a:headEnd/>
            <a:tailEnd/>
          </a:ln>
          <a:effectLst/>
        </p:spPr>
      </p:cxnSp>
      <p:pic>
        <p:nvPicPr>
          <p:cNvPr id="2646060" name="Picture 44" descr="purple_antenna"/>
          <p:cNvPicPr>
            <a:picLocks noChangeAspect="1" noChangeArrowheads="1"/>
          </p:cNvPicPr>
          <p:nvPr/>
        </p:nvPicPr>
        <p:blipFill>
          <a:blip r:embed="rId3" cstate="print"/>
          <a:srcRect/>
          <a:stretch>
            <a:fillRect/>
          </a:stretch>
        </p:blipFill>
        <p:spPr bwMode="auto">
          <a:xfrm>
            <a:off x="2481263" y="2406153"/>
            <a:ext cx="393700" cy="339725"/>
          </a:xfrm>
          <a:prstGeom prst="rect">
            <a:avLst/>
          </a:prstGeom>
          <a:noFill/>
        </p:spPr>
      </p:pic>
      <p:sp>
        <p:nvSpPr>
          <p:cNvPr id="2646061" name="Rectangle 45"/>
          <p:cNvSpPr>
            <a:spLocks noChangeArrowheads="1"/>
          </p:cNvSpPr>
          <p:nvPr/>
        </p:nvSpPr>
        <p:spPr bwMode="auto">
          <a:xfrm>
            <a:off x="1298575" y="4581028"/>
            <a:ext cx="449263" cy="225425"/>
          </a:xfrm>
          <a:prstGeom prst="rect">
            <a:avLst/>
          </a:prstGeom>
          <a:noFill/>
          <a:ln w="9525" algn="ctr">
            <a:noFill/>
            <a:miter lim="800000"/>
            <a:headEnd/>
            <a:tailEnd/>
          </a:ln>
          <a:effectLst/>
        </p:spPr>
        <p:txBody>
          <a:bodyPr wrap="none" lIns="90488" tIns="44450" rIns="90488" bIns="44450">
            <a:spAutoFit/>
          </a:bodyPr>
          <a:lstStyle/>
          <a:p>
            <a:pPr algn="l" defTabSz="762000">
              <a:lnSpc>
                <a:spcPct val="90000"/>
              </a:lnSpc>
              <a:spcAft>
                <a:spcPct val="0"/>
              </a:spcAft>
              <a:buClr>
                <a:srgbClr val="3366CC"/>
              </a:buClr>
            </a:pPr>
            <a:r>
              <a:rPr lang="en-US" altLang="zh-CN" sz="1000" b="1">
                <a:solidFill>
                  <a:schemeClr val="hlink"/>
                </a:solidFill>
                <a:ea typeface="宋体" pitchFamily="2" charset="-122"/>
              </a:rPr>
              <a:t>WiFi</a:t>
            </a:r>
          </a:p>
        </p:txBody>
      </p:sp>
      <p:cxnSp>
        <p:nvCxnSpPr>
          <p:cNvPr id="2646062" name="AutoShape 46"/>
          <p:cNvCxnSpPr>
            <a:cxnSpLocks noChangeShapeType="1"/>
          </p:cNvCxnSpPr>
          <p:nvPr/>
        </p:nvCxnSpPr>
        <p:spPr bwMode="auto">
          <a:xfrm>
            <a:off x="6407150" y="5414466"/>
            <a:ext cx="877888" cy="3175"/>
          </a:xfrm>
          <a:prstGeom prst="straightConnector1">
            <a:avLst/>
          </a:prstGeom>
          <a:noFill/>
          <a:ln w="28575">
            <a:solidFill>
              <a:srgbClr val="800080">
                <a:alpha val="50000"/>
              </a:srgbClr>
            </a:solidFill>
            <a:round/>
            <a:headEnd/>
            <a:tailEnd/>
          </a:ln>
          <a:effectLst/>
        </p:spPr>
      </p:cxnSp>
      <p:cxnSp>
        <p:nvCxnSpPr>
          <p:cNvPr id="2646063" name="AutoShape 47"/>
          <p:cNvCxnSpPr>
            <a:cxnSpLocks noChangeShapeType="1"/>
          </p:cNvCxnSpPr>
          <p:nvPr/>
        </p:nvCxnSpPr>
        <p:spPr bwMode="auto">
          <a:xfrm flipV="1">
            <a:off x="6281738" y="4927103"/>
            <a:ext cx="7937" cy="368300"/>
          </a:xfrm>
          <a:prstGeom prst="straightConnector1">
            <a:avLst/>
          </a:prstGeom>
          <a:noFill/>
          <a:ln w="19050">
            <a:solidFill>
              <a:srgbClr val="800080">
                <a:alpha val="50000"/>
              </a:srgbClr>
            </a:solidFill>
            <a:prstDash val="dash"/>
            <a:round/>
            <a:headEnd/>
            <a:tailEnd/>
          </a:ln>
          <a:effectLst/>
        </p:spPr>
      </p:cxnSp>
      <p:cxnSp>
        <p:nvCxnSpPr>
          <p:cNvPr id="2646064" name="AutoShape 48"/>
          <p:cNvCxnSpPr>
            <a:cxnSpLocks noChangeShapeType="1"/>
          </p:cNvCxnSpPr>
          <p:nvPr/>
        </p:nvCxnSpPr>
        <p:spPr bwMode="auto">
          <a:xfrm flipV="1">
            <a:off x="7410450" y="4936628"/>
            <a:ext cx="12700" cy="361950"/>
          </a:xfrm>
          <a:prstGeom prst="straightConnector1">
            <a:avLst/>
          </a:prstGeom>
          <a:noFill/>
          <a:ln w="19050">
            <a:solidFill>
              <a:srgbClr val="800080">
                <a:alpha val="50000"/>
              </a:srgbClr>
            </a:solidFill>
            <a:prstDash val="dash"/>
            <a:round/>
            <a:headEnd/>
            <a:tailEnd/>
          </a:ln>
          <a:effectLst/>
        </p:spPr>
      </p:cxnSp>
      <p:grpSp>
        <p:nvGrpSpPr>
          <p:cNvPr id="4" name="Group 49"/>
          <p:cNvGrpSpPr>
            <a:grpSpLocks/>
          </p:cNvGrpSpPr>
          <p:nvPr/>
        </p:nvGrpSpPr>
        <p:grpSpPr bwMode="auto">
          <a:xfrm rot="-23476337">
            <a:off x="1562100" y="2980828"/>
            <a:ext cx="698500" cy="604838"/>
            <a:chOff x="517" y="1851"/>
            <a:chExt cx="112" cy="135"/>
          </a:xfrm>
        </p:grpSpPr>
        <p:sp>
          <p:nvSpPr>
            <p:cNvPr id="2646066" name="Freeform 50"/>
            <p:cNvSpPr>
              <a:spLocks/>
            </p:cNvSpPr>
            <p:nvPr/>
          </p:nvSpPr>
          <p:spPr bwMode="auto">
            <a:xfrm>
              <a:off x="517" y="1851"/>
              <a:ext cx="49" cy="135"/>
            </a:xfrm>
            <a:custGeom>
              <a:avLst/>
              <a:gdLst/>
              <a:ahLst/>
              <a:cxnLst>
                <a:cxn ang="0">
                  <a:pos x="113" y="0"/>
                </a:cxn>
                <a:cxn ang="0">
                  <a:pos x="113" y="309"/>
                </a:cxn>
              </a:cxnLst>
              <a:rect l="0" t="0" r="r" b="b"/>
              <a:pathLst>
                <a:path w="113" h="309">
                  <a:moveTo>
                    <a:pt x="113" y="0"/>
                  </a:moveTo>
                  <a:cubicBezTo>
                    <a:pt x="113" y="0"/>
                    <a:pt x="0" y="145"/>
                    <a:pt x="113" y="309"/>
                  </a:cubicBezTo>
                </a:path>
              </a:pathLst>
            </a:custGeom>
            <a:noFill/>
            <a:ln w="38100" cap="rnd" cmpd="sng">
              <a:solidFill>
                <a:schemeClr val="hlink"/>
              </a:solidFill>
              <a:prstDash val="solid"/>
              <a:miter lim="800000"/>
              <a:headEnd/>
              <a:tailEnd/>
            </a:ln>
          </p:spPr>
          <p:txBody>
            <a:bodyPr/>
            <a:lstStyle/>
            <a:p>
              <a:endParaRPr lang="zh-CN" altLang="en-US"/>
            </a:p>
          </p:txBody>
        </p:sp>
        <p:sp>
          <p:nvSpPr>
            <p:cNvPr id="2646067" name="Freeform 51"/>
            <p:cNvSpPr>
              <a:spLocks/>
            </p:cNvSpPr>
            <p:nvPr/>
          </p:nvSpPr>
          <p:spPr bwMode="auto">
            <a:xfrm>
              <a:off x="555" y="1875"/>
              <a:ext cx="33" cy="91"/>
            </a:xfrm>
            <a:custGeom>
              <a:avLst/>
              <a:gdLst/>
              <a:ahLst/>
              <a:cxnLst>
                <a:cxn ang="0">
                  <a:pos x="76" y="0"/>
                </a:cxn>
                <a:cxn ang="0">
                  <a:pos x="76" y="208"/>
                </a:cxn>
              </a:cxnLst>
              <a:rect l="0" t="0" r="r" b="b"/>
              <a:pathLst>
                <a:path w="76" h="208">
                  <a:moveTo>
                    <a:pt x="76" y="0"/>
                  </a:moveTo>
                  <a:cubicBezTo>
                    <a:pt x="76" y="0"/>
                    <a:pt x="0" y="98"/>
                    <a:pt x="76" y="208"/>
                  </a:cubicBezTo>
                </a:path>
              </a:pathLst>
            </a:custGeom>
            <a:noFill/>
            <a:ln w="38100" cap="rnd" cmpd="sng">
              <a:solidFill>
                <a:schemeClr val="hlink"/>
              </a:solidFill>
              <a:prstDash val="solid"/>
              <a:miter lim="800000"/>
              <a:headEnd/>
              <a:tailEnd/>
            </a:ln>
          </p:spPr>
          <p:txBody>
            <a:bodyPr/>
            <a:lstStyle/>
            <a:p>
              <a:endParaRPr lang="zh-CN" altLang="en-US"/>
            </a:p>
          </p:txBody>
        </p:sp>
        <p:sp>
          <p:nvSpPr>
            <p:cNvPr id="2646068" name="Freeform 52"/>
            <p:cNvSpPr>
              <a:spLocks/>
            </p:cNvSpPr>
            <p:nvPr/>
          </p:nvSpPr>
          <p:spPr bwMode="auto">
            <a:xfrm>
              <a:off x="590" y="1896"/>
              <a:ext cx="18" cy="51"/>
            </a:xfrm>
            <a:custGeom>
              <a:avLst/>
              <a:gdLst/>
              <a:ahLst/>
              <a:cxnLst>
                <a:cxn ang="0">
                  <a:pos x="42" y="0"/>
                </a:cxn>
                <a:cxn ang="0">
                  <a:pos x="42" y="117"/>
                </a:cxn>
              </a:cxnLst>
              <a:rect l="0" t="0" r="r" b="b"/>
              <a:pathLst>
                <a:path w="42" h="117">
                  <a:moveTo>
                    <a:pt x="42" y="0"/>
                  </a:moveTo>
                  <a:cubicBezTo>
                    <a:pt x="42" y="0"/>
                    <a:pt x="0" y="55"/>
                    <a:pt x="42" y="117"/>
                  </a:cubicBezTo>
                </a:path>
              </a:pathLst>
            </a:custGeom>
            <a:noFill/>
            <a:ln w="38100" cap="rnd" cmpd="sng">
              <a:solidFill>
                <a:schemeClr val="hlink"/>
              </a:solidFill>
              <a:prstDash val="solid"/>
              <a:miter lim="800000"/>
              <a:headEnd/>
              <a:tailEnd/>
            </a:ln>
          </p:spPr>
          <p:txBody>
            <a:bodyPr/>
            <a:lstStyle/>
            <a:p>
              <a:endParaRPr lang="zh-CN" altLang="en-US"/>
            </a:p>
          </p:txBody>
        </p:sp>
        <p:sp>
          <p:nvSpPr>
            <p:cNvPr id="2646069" name="Freeform 53"/>
            <p:cNvSpPr>
              <a:spLocks/>
            </p:cNvSpPr>
            <p:nvPr/>
          </p:nvSpPr>
          <p:spPr bwMode="auto">
            <a:xfrm>
              <a:off x="619" y="1910"/>
              <a:ext cx="10" cy="25"/>
            </a:xfrm>
            <a:custGeom>
              <a:avLst/>
              <a:gdLst/>
              <a:ahLst/>
              <a:cxnLst>
                <a:cxn ang="0">
                  <a:pos x="21" y="0"/>
                </a:cxn>
                <a:cxn ang="0">
                  <a:pos x="21" y="58"/>
                </a:cxn>
              </a:cxnLst>
              <a:rect l="0" t="0" r="r" b="b"/>
              <a:pathLst>
                <a:path w="21" h="58">
                  <a:moveTo>
                    <a:pt x="21" y="0"/>
                  </a:moveTo>
                  <a:cubicBezTo>
                    <a:pt x="21" y="0"/>
                    <a:pt x="0" y="27"/>
                    <a:pt x="21" y="58"/>
                  </a:cubicBezTo>
                </a:path>
              </a:pathLst>
            </a:custGeom>
            <a:noFill/>
            <a:ln w="38100" cap="rnd" cmpd="sng">
              <a:solidFill>
                <a:schemeClr val="hlink"/>
              </a:solidFill>
              <a:prstDash val="solid"/>
              <a:miter lim="800000"/>
              <a:headEnd/>
              <a:tailEnd/>
            </a:ln>
          </p:spPr>
          <p:txBody>
            <a:bodyPr/>
            <a:lstStyle/>
            <a:p>
              <a:endParaRPr lang="zh-CN" altLang="en-US"/>
            </a:p>
          </p:txBody>
        </p:sp>
      </p:grpSp>
      <p:pic>
        <p:nvPicPr>
          <p:cNvPr id="2646070" name="Picture 54"/>
          <p:cNvPicPr>
            <a:picLocks noChangeAspect="1" noChangeArrowheads="1"/>
          </p:cNvPicPr>
          <p:nvPr/>
        </p:nvPicPr>
        <p:blipFill>
          <a:blip r:embed="rId5" cstate="print">
            <a:grayscl/>
          </a:blip>
          <a:srcRect/>
          <a:stretch>
            <a:fillRect/>
          </a:stretch>
        </p:blipFill>
        <p:spPr bwMode="auto">
          <a:xfrm>
            <a:off x="1673225" y="3730128"/>
            <a:ext cx="493713" cy="388938"/>
          </a:xfrm>
          <a:prstGeom prst="rect">
            <a:avLst/>
          </a:prstGeom>
          <a:noFill/>
          <a:ln w="9525" algn="ctr">
            <a:noFill/>
            <a:miter lim="800000"/>
            <a:headEnd/>
            <a:tailEnd/>
          </a:ln>
          <a:effectLst/>
        </p:spPr>
      </p:pic>
      <p:sp>
        <p:nvSpPr>
          <p:cNvPr id="2646071" name="Rectangle 55"/>
          <p:cNvSpPr>
            <a:spLocks noChangeArrowheads="1"/>
          </p:cNvSpPr>
          <p:nvPr/>
        </p:nvSpPr>
        <p:spPr bwMode="auto">
          <a:xfrm>
            <a:off x="1163638" y="3685678"/>
            <a:ext cx="561975" cy="225425"/>
          </a:xfrm>
          <a:prstGeom prst="rect">
            <a:avLst/>
          </a:prstGeom>
          <a:noFill/>
          <a:ln w="9525" algn="ctr">
            <a:noFill/>
            <a:miter lim="800000"/>
            <a:headEnd/>
            <a:tailEnd/>
          </a:ln>
          <a:effectLst/>
        </p:spPr>
        <p:txBody>
          <a:bodyPr wrap="none" lIns="90488" tIns="44450" rIns="90488" bIns="44450">
            <a:spAutoFit/>
          </a:bodyPr>
          <a:lstStyle/>
          <a:p>
            <a:pPr algn="l" defTabSz="762000">
              <a:lnSpc>
                <a:spcPct val="90000"/>
              </a:lnSpc>
              <a:spcAft>
                <a:spcPct val="0"/>
              </a:spcAft>
              <a:buClr>
                <a:srgbClr val="3366CC"/>
              </a:buClr>
            </a:pPr>
            <a:r>
              <a:rPr lang="en-US" altLang="zh-CN" sz="1000" b="1">
                <a:solidFill>
                  <a:schemeClr val="hlink"/>
                </a:solidFill>
                <a:ea typeface="宋体" pitchFamily="2" charset="-122"/>
              </a:rPr>
              <a:t>Femto</a:t>
            </a:r>
          </a:p>
        </p:txBody>
      </p:sp>
      <p:grpSp>
        <p:nvGrpSpPr>
          <p:cNvPr id="5" name="Group 56"/>
          <p:cNvGrpSpPr>
            <a:grpSpLocks/>
          </p:cNvGrpSpPr>
          <p:nvPr/>
        </p:nvGrpSpPr>
        <p:grpSpPr bwMode="auto">
          <a:xfrm>
            <a:off x="323850" y="4828678"/>
            <a:ext cx="414338" cy="414338"/>
            <a:chOff x="2676" y="2137"/>
            <a:chExt cx="294" cy="258"/>
          </a:xfrm>
        </p:grpSpPr>
        <p:pic>
          <p:nvPicPr>
            <p:cNvPr id="2646073" name="Picture 57" descr="laptop_g"/>
            <p:cNvPicPr>
              <a:picLocks noChangeAspect="1" noChangeArrowheads="1"/>
            </p:cNvPicPr>
            <p:nvPr/>
          </p:nvPicPr>
          <p:blipFill>
            <a:blip r:embed="rId6" cstate="print"/>
            <a:srcRect/>
            <a:stretch>
              <a:fillRect/>
            </a:stretch>
          </p:blipFill>
          <p:spPr bwMode="auto">
            <a:xfrm>
              <a:off x="2676" y="2137"/>
              <a:ext cx="294" cy="258"/>
            </a:xfrm>
            <a:prstGeom prst="rect">
              <a:avLst/>
            </a:prstGeom>
            <a:noFill/>
          </p:spPr>
        </p:pic>
        <p:pic>
          <p:nvPicPr>
            <p:cNvPr id="2646074" name="Picture 58" descr="msnhome"/>
            <p:cNvPicPr>
              <a:picLocks noChangeAspect="1" noChangeArrowheads="1"/>
            </p:cNvPicPr>
            <p:nvPr/>
          </p:nvPicPr>
          <p:blipFill>
            <a:blip r:embed="rId7" cstate="print"/>
            <a:srcRect/>
            <a:stretch>
              <a:fillRect/>
            </a:stretch>
          </p:blipFill>
          <p:spPr bwMode="auto">
            <a:xfrm rot="609875">
              <a:off x="2804" y="2143"/>
              <a:ext cx="76" cy="108"/>
            </a:xfrm>
            <a:prstGeom prst="rect">
              <a:avLst/>
            </a:prstGeom>
            <a:noFill/>
          </p:spPr>
        </p:pic>
      </p:grpSp>
      <p:grpSp>
        <p:nvGrpSpPr>
          <p:cNvPr id="6" name="Group 59"/>
          <p:cNvGrpSpPr>
            <a:grpSpLocks/>
          </p:cNvGrpSpPr>
          <p:nvPr/>
        </p:nvGrpSpPr>
        <p:grpSpPr bwMode="auto">
          <a:xfrm>
            <a:off x="684213" y="3736478"/>
            <a:ext cx="247650" cy="504825"/>
            <a:chOff x="2358" y="2570"/>
            <a:chExt cx="139" cy="250"/>
          </a:xfrm>
        </p:grpSpPr>
        <p:pic>
          <p:nvPicPr>
            <p:cNvPr id="2646076" name="Picture 60" descr="cellphone_icon"/>
            <p:cNvPicPr>
              <a:picLocks noChangeAspect="1" noChangeArrowheads="1"/>
            </p:cNvPicPr>
            <p:nvPr/>
          </p:nvPicPr>
          <p:blipFill>
            <a:blip r:embed="rId8" cstate="print">
              <a:clrChange>
                <a:clrFrom>
                  <a:srgbClr val="FFFFFF"/>
                </a:clrFrom>
                <a:clrTo>
                  <a:srgbClr val="FFFFFF">
                    <a:alpha val="0"/>
                  </a:srgbClr>
                </a:clrTo>
              </a:clrChange>
              <a:grayscl/>
            </a:blip>
            <a:srcRect l="20836" r="23730"/>
            <a:stretch>
              <a:fillRect/>
            </a:stretch>
          </p:blipFill>
          <p:spPr bwMode="auto">
            <a:xfrm>
              <a:off x="2358" y="2570"/>
              <a:ext cx="139" cy="250"/>
            </a:xfrm>
            <a:prstGeom prst="rect">
              <a:avLst/>
            </a:prstGeom>
            <a:noFill/>
            <a:ln w="9525">
              <a:noFill/>
              <a:miter lim="800000"/>
              <a:headEnd/>
              <a:tailEnd/>
            </a:ln>
          </p:spPr>
        </p:pic>
        <p:pic>
          <p:nvPicPr>
            <p:cNvPr id="2646077" name="Picture 61" descr="msnhome"/>
            <p:cNvPicPr>
              <a:picLocks noChangeAspect="1" noChangeArrowheads="1"/>
            </p:cNvPicPr>
            <p:nvPr/>
          </p:nvPicPr>
          <p:blipFill>
            <a:blip r:embed="rId9" cstate="print"/>
            <a:srcRect/>
            <a:stretch>
              <a:fillRect/>
            </a:stretch>
          </p:blipFill>
          <p:spPr bwMode="auto">
            <a:xfrm rot="276387">
              <a:off x="2387" y="2638"/>
              <a:ext cx="62" cy="88"/>
            </a:xfrm>
            <a:prstGeom prst="rect">
              <a:avLst/>
            </a:prstGeom>
            <a:noFill/>
          </p:spPr>
        </p:pic>
      </p:grpSp>
      <p:cxnSp>
        <p:nvCxnSpPr>
          <p:cNvPr id="2646078" name="AutoShape 62"/>
          <p:cNvCxnSpPr>
            <a:cxnSpLocks noChangeShapeType="1"/>
          </p:cNvCxnSpPr>
          <p:nvPr/>
        </p:nvCxnSpPr>
        <p:spPr bwMode="auto">
          <a:xfrm flipH="1" flipV="1">
            <a:off x="4452938" y="4673103"/>
            <a:ext cx="733425" cy="263525"/>
          </a:xfrm>
          <a:prstGeom prst="straightConnector1">
            <a:avLst/>
          </a:prstGeom>
          <a:noFill/>
          <a:ln w="28575">
            <a:solidFill>
              <a:srgbClr val="800080">
                <a:alpha val="50000"/>
              </a:srgbClr>
            </a:solidFill>
            <a:round/>
            <a:headEnd/>
            <a:tailEnd/>
          </a:ln>
          <a:effectLst/>
        </p:spPr>
      </p:cxnSp>
      <p:cxnSp>
        <p:nvCxnSpPr>
          <p:cNvPr id="2646079" name="AutoShape 63"/>
          <p:cNvCxnSpPr>
            <a:cxnSpLocks noChangeShapeType="1"/>
          </p:cNvCxnSpPr>
          <p:nvPr/>
        </p:nvCxnSpPr>
        <p:spPr bwMode="auto">
          <a:xfrm flipH="1" flipV="1">
            <a:off x="4298950" y="4776291"/>
            <a:ext cx="3175" cy="346075"/>
          </a:xfrm>
          <a:prstGeom prst="straightConnector1">
            <a:avLst/>
          </a:prstGeom>
          <a:noFill/>
          <a:ln w="28575">
            <a:solidFill>
              <a:srgbClr val="800080">
                <a:alpha val="50000"/>
              </a:srgbClr>
            </a:solidFill>
            <a:round/>
            <a:headEnd/>
            <a:tailEnd/>
          </a:ln>
          <a:effectLst/>
        </p:spPr>
      </p:cxnSp>
      <p:pic>
        <p:nvPicPr>
          <p:cNvPr id="2646080" name="Picture 64" descr="grey_phone"/>
          <p:cNvPicPr>
            <a:picLocks noChangeAspect="1" noChangeArrowheads="1"/>
          </p:cNvPicPr>
          <p:nvPr/>
        </p:nvPicPr>
        <p:blipFill>
          <a:blip r:embed="rId10" cstate="print"/>
          <a:srcRect/>
          <a:stretch>
            <a:fillRect/>
          </a:stretch>
        </p:blipFill>
        <p:spPr bwMode="auto">
          <a:xfrm>
            <a:off x="755650" y="5117603"/>
            <a:ext cx="579438" cy="311150"/>
          </a:xfrm>
          <a:prstGeom prst="rect">
            <a:avLst/>
          </a:prstGeom>
          <a:noFill/>
        </p:spPr>
      </p:pic>
      <p:grpSp>
        <p:nvGrpSpPr>
          <p:cNvPr id="7" name="Group 65"/>
          <p:cNvGrpSpPr>
            <a:grpSpLocks/>
          </p:cNvGrpSpPr>
          <p:nvPr/>
        </p:nvGrpSpPr>
        <p:grpSpPr bwMode="auto">
          <a:xfrm>
            <a:off x="827088" y="4396878"/>
            <a:ext cx="515937" cy="546100"/>
            <a:chOff x="541" y="2021"/>
            <a:chExt cx="363" cy="334"/>
          </a:xfrm>
        </p:grpSpPr>
        <p:pic>
          <p:nvPicPr>
            <p:cNvPr id="2646082" name="Picture 66" descr="television2"/>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541" y="2021"/>
              <a:ext cx="363" cy="244"/>
            </a:xfrm>
            <a:prstGeom prst="rect">
              <a:avLst/>
            </a:prstGeom>
            <a:noFill/>
          </p:spPr>
        </p:pic>
        <p:pic>
          <p:nvPicPr>
            <p:cNvPr id="2646083" name="Picture 67"/>
            <p:cNvPicPr>
              <a:picLocks noChangeAspect="1" noChangeArrowheads="1"/>
            </p:cNvPicPr>
            <p:nvPr/>
          </p:nvPicPr>
          <p:blipFill>
            <a:blip r:embed="rId12" cstate="print">
              <a:grayscl/>
            </a:blip>
            <a:srcRect/>
            <a:stretch>
              <a:fillRect/>
            </a:stretch>
          </p:blipFill>
          <p:spPr bwMode="auto">
            <a:xfrm>
              <a:off x="541" y="2234"/>
              <a:ext cx="315" cy="121"/>
            </a:xfrm>
            <a:prstGeom prst="rect">
              <a:avLst/>
            </a:prstGeom>
            <a:noFill/>
            <a:ln w="9525" algn="ctr">
              <a:noFill/>
              <a:miter lim="800000"/>
              <a:headEnd/>
              <a:tailEnd/>
            </a:ln>
            <a:effectLst/>
          </p:spPr>
        </p:pic>
      </p:grpSp>
      <p:cxnSp>
        <p:nvCxnSpPr>
          <p:cNvPr id="2646084" name="AutoShape 68"/>
          <p:cNvCxnSpPr>
            <a:cxnSpLocks noChangeShapeType="1"/>
          </p:cNvCxnSpPr>
          <p:nvPr/>
        </p:nvCxnSpPr>
        <p:spPr bwMode="auto">
          <a:xfrm>
            <a:off x="5716588" y="2999878"/>
            <a:ext cx="417512" cy="1824038"/>
          </a:xfrm>
          <a:prstGeom prst="straightConnector1">
            <a:avLst/>
          </a:prstGeom>
          <a:noFill/>
          <a:ln w="28575">
            <a:solidFill>
              <a:srgbClr val="800080">
                <a:alpha val="50000"/>
              </a:srgbClr>
            </a:solidFill>
            <a:round/>
            <a:headEnd/>
            <a:tailEnd/>
          </a:ln>
          <a:effectLst/>
        </p:spPr>
      </p:cxnSp>
      <p:sp>
        <p:nvSpPr>
          <p:cNvPr id="2646085" name="Text Box 69"/>
          <p:cNvSpPr txBox="1">
            <a:spLocks noChangeArrowheads="1"/>
          </p:cNvSpPr>
          <p:nvPr/>
        </p:nvSpPr>
        <p:spPr bwMode="auto">
          <a:xfrm>
            <a:off x="4402138" y="4322266"/>
            <a:ext cx="882650" cy="393700"/>
          </a:xfrm>
          <a:prstGeom prst="rect">
            <a:avLst/>
          </a:prstGeom>
          <a:noFill/>
          <a:ln w="9525">
            <a:noFill/>
            <a:miter lim="800000"/>
            <a:headEnd/>
            <a:tailEnd/>
          </a:ln>
          <a:effectLst/>
        </p:spPr>
        <p:txBody>
          <a:bodyPr lIns="90488" tIns="44450" rIns="90488" bIns="44450">
            <a:spAutoFit/>
          </a:bodyPr>
          <a:lstStyle/>
          <a:p>
            <a:pPr defTabSz="762000">
              <a:spcBef>
                <a:spcPct val="15000"/>
              </a:spcBef>
              <a:spcAft>
                <a:spcPct val="15000"/>
              </a:spcAft>
            </a:pPr>
            <a:r>
              <a:rPr lang="en-US" altLang="zh-CN" sz="1000" b="1">
                <a:ea typeface="宋体" pitchFamily="2" charset="-122"/>
              </a:rPr>
              <a:t>Metro</a:t>
            </a:r>
            <a:br>
              <a:rPr lang="en-US" altLang="zh-CN" sz="1000" b="1">
                <a:ea typeface="宋体" pitchFamily="2" charset="-122"/>
              </a:rPr>
            </a:br>
            <a:r>
              <a:rPr lang="en-US" altLang="zh-CN" sz="1000" b="1">
                <a:ea typeface="宋体" pitchFamily="2" charset="-122"/>
              </a:rPr>
              <a:t>Ethernet</a:t>
            </a:r>
          </a:p>
        </p:txBody>
      </p:sp>
      <p:sp>
        <p:nvSpPr>
          <p:cNvPr id="2646086" name="Text Box 70"/>
          <p:cNvSpPr txBox="1">
            <a:spLocks noChangeArrowheads="1"/>
          </p:cNvSpPr>
          <p:nvPr/>
        </p:nvSpPr>
        <p:spPr bwMode="auto">
          <a:xfrm>
            <a:off x="4448175" y="5123953"/>
            <a:ext cx="882650" cy="393700"/>
          </a:xfrm>
          <a:prstGeom prst="rect">
            <a:avLst/>
          </a:prstGeom>
          <a:noFill/>
          <a:ln w="9525">
            <a:noFill/>
            <a:miter lim="800000"/>
            <a:headEnd/>
            <a:tailEnd/>
          </a:ln>
          <a:effectLst/>
        </p:spPr>
        <p:txBody>
          <a:bodyPr lIns="90488" tIns="44450" rIns="90488" bIns="44450">
            <a:spAutoFit/>
          </a:bodyPr>
          <a:lstStyle/>
          <a:p>
            <a:pPr defTabSz="762000">
              <a:spcBef>
                <a:spcPct val="15000"/>
              </a:spcBef>
              <a:spcAft>
                <a:spcPct val="15000"/>
              </a:spcAft>
            </a:pPr>
            <a:r>
              <a:rPr lang="en-US" altLang="zh-CN" sz="1000" b="1">
                <a:ea typeface="宋体" pitchFamily="2" charset="-122"/>
              </a:rPr>
              <a:t>NG</a:t>
            </a:r>
            <a:br>
              <a:rPr lang="en-US" altLang="zh-CN" sz="1000" b="1">
                <a:ea typeface="宋体" pitchFamily="2" charset="-122"/>
              </a:rPr>
            </a:br>
            <a:r>
              <a:rPr lang="en-US" altLang="zh-CN" sz="1000" b="1">
                <a:ea typeface="宋体" pitchFamily="2" charset="-122"/>
              </a:rPr>
              <a:t>Metro</a:t>
            </a:r>
          </a:p>
        </p:txBody>
      </p:sp>
      <p:sp>
        <p:nvSpPr>
          <p:cNvPr id="2646087" name="Line 71"/>
          <p:cNvSpPr>
            <a:spLocks noChangeShapeType="1"/>
          </p:cNvSpPr>
          <p:nvPr/>
        </p:nvSpPr>
        <p:spPr bwMode="auto">
          <a:xfrm flipV="1">
            <a:off x="7791450" y="3593603"/>
            <a:ext cx="236538" cy="284163"/>
          </a:xfrm>
          <a:prstGeom prst="line">
            <a:avLst/>
          </a:prstGeom>
          <a:noFill/>
          <a:ln w="38100">
            <a:solidFill>
              <a:schemeClr val="tx2"/>
            </a:solidFill>
            <a:round/>
            <a:headEnd type="triangle" w="med" len="med"/>
            <a:tailEnd type="triangle" w="med" len="med"/>
          </a:ln>
          <a:effectLst/>
        </p:spPr>
        <p:txBody>
          <a:bodyPr lIns="90000" tIns="43200" rIns="90000" bIns="43200" anchor="ctr"/>
          <a:lstStyle/>
          <a:p>
            <a:endParaRPr lang="zh-CN" altLang="en-US"/>
          </a:p>
        </p:txBody>
      </p:sp>
      <p:sp>
        <p:nvSpPr>
          <p:cNvPr id="2646088" name="Line 72"/>
          <p:cNvSpPr>
            <a:spLocks noChangeShapeType="1"/>
          </p:cNvSpPr>
          <p:nvPr/>
        </p:nvSpPr>
        <p:spPr bwMode="auto">
          <a:xfrm>
            <a:off x="7807325" y="4000003"/>
            <a:ext cx="220663" cy="314325"/>
          </a:xfrm>
          <a:prstGeom prst="line">
            <a:avLst/>
          </a:prstGeom>
          <a:noFill/>
          <a:ln w="38100">
            <a:solidFill>
              <a:schemeClr val="tx2"/>
            </a:solidFill>
            <a:round/>
            <a:headEnd type="triangle" w="med" len="med"/>
            <a:tailEnd type="triangle" w="med" len="med"/>
          </a:ln>
          <a:effectLst/>
        </p:spPr>
        <p:txBody>
          <a:bodyPr lIns="90000" tIns="43200" rIns="90000" bIns="43200" anchor="ctr"/>
          <a:lstStyle/>
          <a:p>
            <a:endParaRPr lang="zh-CN" altLang="en-US"/>
          </a:p>
        </p:txBody>
      </p:sp>
      <p:pic>
        <p:nvPicPr>
          <p:cNvPr id="2646089" name="Picture 73" descr="orange_box_1"/>
          <p:cNvPicPr>
            <a:picLocks noChangeAspect="1" noChangeArrowheads="1"/>
          </p:cNvPicPr>
          <p:nvPr/>
        </p:nvPicPr>
        <p:blipFill>
          <a:blip r:embed="rId13" cstate="print"/>
          <a:srcRect/>
          <a:stretch>
            <a:fillRect/>
          </a:stretch>
        </p:blipFill>
        <p:spPr bwMode="auto">
          <a:xfrm>
            <a:off x="3482975" y="4647703"/>
            <a:ext cx="319088" cy="492125"/>
          </a:xfrm>
          <a:prstGeom prst="rect">
            <a:avLst/>
          </a:prstGeom>
          <a:noFill/>
        </p:spPr>
      </p:pic>
      <p:pic>
        <p:nvPicPr>
          <p:cNvPr id="2646090" name="Picture 74" descr="orange_router"/>
          <p:cNvPicPr>
            <a:picLocks noChangeAspect="1" noChangeArrowheads="1"/>
          </p:cNvPicPr>
          <p:nvPr/>
        </p:nvPicPr>
        <p:blipFill>
          <a:blip r:embed="rId14" cstate="print"/>
          <a:srcRect/>
          <a:stretch>
            <a:fillRect/>
          </a:stretch>
        </p:blipFill>
        <p:spPr bwMode="auto">
          <a:xfrm>
            <a:off x="4143375" y="4569916"/>
            <a:ext cx="309563" cy="206375"/>
          </a:xfrm>
          <a:prstGeom prst="rect">
            <a:avLst/>
          </a:prstGeom>
          <a:noFill/>
        </p:spPr>
      </p:pic>
      <p:pic>
        <p:nvPicPr>
          <p:cNvPr id="2646091" name="Picture 75" descr="orange_router"/>
          <p:cNvPicPr>
            <a:picLocks noChangeAspect="1" noChangeArrowheads="1"/>
          </p:cNvPicPr>
          <p:nvPr/>
        </p:nvPicPr>
        <p:blipFill>
          <a:blip r:embed="rId14" cstate="print"/>
          <a:srcRect/>
          <a:stretch>
            <a:fillRect/>
          </a:stretch>
        </p:blipFill>
        <p:spPr bwMode="auto">
          <a:xfrm>
            <a:off x="4146550" y="5122366"/>
            <a:ext cx="309563" cy="206375"/>
          </a:xfrm>
          <a:prstGeom prst="rect">
            <a:avLst/>
          </a:prstGeom>
          <a:noFill/>
        </p:spPr>
      </p:pic>
      <p:pic>
        <p:nvPicPr>
          <p:cNvPr id="2646092" name="Picture 76" descr="orange_router"/>
          <p:cNvPicPr>
            <a:picLocks noChangeAspect="1" noChangeArrowheads="1"/>
          </p:cNvPicPr>
          <p:nvPr/>
        </p:nvPicPr>
        <p:blipFill>
          <a:blip r:embed="rId14" cstate="print"/>
          <a:srcRect/>
          <a:stretch>
            <a:fillRect/>
          </a:stretch>
        </p:blipFill>
        <p:spPr bwMode="auto">
          <a:xfrm>
            <a:off x="5186363" y="4833441"/>
            <a:ext cx="309562" cy="206375"/>
          </a:xfrm>
          <a:prstGeom prst="rect">
            <a:avLst/>
          </a:prstGeom>
          <a:noFill/>
        </p:spPr>
      </p:pic>
      <p:pic>
        <p:nvPicPr>
          <p:cNvPr id="2646093" name="Picture 77" descr="orange_router"/>
          <p:cNvPicPr>
            <a:picLocks noChangeAspect="1" noChangeArrowheads="1"/>
          </p:cNvPicPr>
          <p:nvPr/>
        </p:nvPicPr>
        <p:blipFill>
          <a:blip r:embed="rId14" cstate="print"/>
          <a:srcRect/>
          <a:stretch>
            <a:fillRect/>
          </a:stretch>
        </p:blipFill>
        <p:spPr bwMode="auto">
          <a:xfrm>
            <a:off x="5284788" y="2855416"/>
            <a:ext cx="431800" cy="287337"/>
          </a:xfrm>
          <a:prstGeom prst="rect">
            <a:avLst/>
          </a:prstGeom>
          <a:noFill/>
        </p:spPr>
      </p:pic>
      <p:pic>
        <p:nvPicPr>
          <p:cNvPr id="2646094" name="Picture 78" descr="orange_router"/>
          <p:cNvPicPr>
            <a:picLocks noChangeAspect="1" noChangeArrowheads="1"/>
          </p:cNvPicPr>
          <p:nvPr/>
        </p:nvPicPr>
        <p:blipFill>
          <a:blip r:embed="rId14" cstate="print"/>
          <a:srcRect/>
          <a:stretch>
            <a:fillRect/>
          </a:stretch>
        </p:blipFill>
        <p:spPr bwMode="auto">
          <a:xfrm>
            <a:off x="6694488" y="4174628"/>
            <a:ext cx="309562" cy="206375"/>
          </a:xfrm>
          <a:prstGeom prst="rect">
            <a:avLst/>
          </a:prstGeom>
          <a:noFill/>
        </p:spPr>
      </p:pic>
      <p:pic>
        <p:nvPicPr>
          <p:cNvPr id="2646095" name="Picture 79" descr="orange_router"/>
          <p:cNvPicPr>
            <a:picLocks noChangeAspect="1" noChangeArrowheads="1"/>
          </p:cNvPicPr>
          <p:nvPr/>
        </p:nvPicPr>
        <p:blipFill>
          <a:blip r:embed="rId14" cstate="print"/>
          <a:srcRect/>
          <a:stretch>
            <a:fillRect/>
          </a:stretch>
        </p:blipFill>
        <p:spPr bwMode="auto">
          <a:xfrm>
            <a:off x="6134100" y="4720728"/>
            <a:ext cx="309563" cy="206375"/>
          </a:xfrm>
          <a:prstGeom prst="rect">
            <a:avLst/>
          </a:prstGeom>
          <a:noFill/>
        </p:spPr>
      </p:pic>
      <p:pic>
        <p:nvPicPr>
          <p:cNvPr id="2646096" name="Picture 80" descr="orange_router"/>
          <p:cNvPicPr>
            <a:picLocks noChangeAspect="1" noChangeArrowheads="1"/>
          </p:cNvPicPr>
          <p:nvPr/>
        </p:nvPicPr>
        <p:blipFill>
          <a:blip r:embed="rId14" cstate="print"/>
          <a:srcRect/>
          <a:stretch>
            <a:fillRect/>
          </a:stretch>
        </p:blipFill>
        <p:spPr bwMode="auto">
          <a:xfrm>
            <a:off x="7267575" y="4730253"/>
            <a:ext cx="309563" cy="206375"/>
          </a:xfrm>
          <a:prstGeom prst="rect">
            <a:avLst/>
          </a:prstGeom>
          <a:noFill/>
        </p:spPr>
      </p:pic>
      <p:sp>
        <p:nvSpPr>
          <p:cNvPr id="2646097" name="Text Box 81"/>
          <p:cNvSpPr txBox="1">
            <a:spLocks noChangeArrowheads="1"/>
          </p:cNvSpPr>
          <p:nvPr/>
        </p:nvSpPr>
        <p:spPr bwMode="auto">
          <a:xfrm>
            <a:off x="3419475" y="4882653"/>
            <a:ext cx="360363" cy="152400"/>
          </a:xfrm>
          <a:prstGeom prst="rect">
            <a:avLst/>
          </a:prstGeom>
          <a:noFill/>
          <a:ln w="9525" algn="ctr">
            <a:noFill/>
            <a:miter lim="800000"/>
            <a:headEnd/>
            <a:tailEnd/>
          </a:ln>
          <a:effectLst/>
        </p:spPr>
        <p:txBody>
          <a:bodyPr lIns="0" tIns="0" rIns="0" bIns="0">
            <a:spAutoFit/>
          </a:bodyPr>
          <a:lstStyle/>
          <a:p>
            <a:pPr defTabSz="762000">
              <a:spcBef>
                <a:spcPct val="15000"/>
              </a:spcBef>
              <a:spcAft>
                <a:spcPct val="15000"/>
              </a:spcAft>
            </a:pPr>
            <a:r>
              <a:rPr lang="en-US" altLang="zh-CN" sz="1000" b="1">
                <a:ea typeface="宋体" pitchFamily="2" charset="-122"/>
              </a:rPr>
              <a:t>OLT</a:t>
            </a:r>
          </a:p>
        </p:txBody>
      </p:sp>
      <p:pic>
        <p:nvPicPr>
          <p:cNvPr id="2646098" name="Picture 82" descr="orange_box_1"/>
          <p:cNvPicPr>
            <a:picLocks noChangeAspect="1" noChangeArrowheads="1"/>
          </p:cNvPicPr>
          <p:nvPr/>
        </p:nvPicPr>
        <p:blipFill>
          <a:blip r:embed="rId13" cstate="print"/>
          <a:srcRect/>
          <a:stretch>
            <a:fillRect/>
          </a:stretch>
        </p:blipFill>
        <p:spPr bwMode="auto">
          <a:xfrm>
            <a:off x="3471863" y="5190628"/>
            <a:ext cx="319087" cy="492125"/>
          </a:xfrm>
          <a:prstGeom prst="rect">
            <a:avLst/>
          </a:prstGeom>
          <a:noFill/>
        </p:spPr>
      </p:pic>
      <p:sp>
        <p:nvSpPr>
          <p:cNvPr id="2646099" name="Text Box 83"/>
          <p:cNvSpPr txBox="1">
            <a:spLocks noChangeArrowheads="1"/>
          </p:cNvSpPr>
          <p:nvPr/>
        </p:nvSpPr>
        <p:spPr bwMode="auto">
          <a:xfrm>
            <a:off x="3348038" y="5395416"/>
            <a:ext cx="503237" cy="152400"/>
          </a:xfrm>
          <a:prstGeom prst="rect">
            <a:avLst/>
          </a:prstGeom>
          <a:noFill/>
          <a:ln w="9525" algn="ctr">
            <a:noFill/>
            <a:miter lim="800000"/>
            <a:headEnd/>
            <a:tailEnd/>
          </a:ln>
          <a:effectLst/>
        </p:spPr>
        <p:txBody>
          <a:bodyPr lIns="0" tIns="0" rIns="0" bIns="0">
            <a:spAutoFit/>
          </a:bodyPr>
          <a:lstStyle/>
          <a:p>
            <a:pPr defTabSz="762000">
              <a:spcBef>
                <a:spcPct val="15000"/>
              </a:spcBef>
              <a:spcAft>
                <a:spcPct val="15000"/>
              </a:spcAft>
            </a:pPr>
            <a:r>
              <a:rPr lang="en-US" altLang="zh-CN" sz="1000" b="1">
                <a:ea typeface="宋体" pitchFamily="2" charset="-122"/>
              </a:rPr>
              <a:t>MSAN</a:t>
            </a:r>
          </a:p>
        </p:txBody>
      </p:sp>
      <p:pic>
        <p:nvPicPr>
          <p:cNvPr id="2646100" name="Picture 84" descr="orange_box_1"/>
          <p:cNvPicPr>
            <a:picLocks noChangeAspect="1" noChangeArrowheads="1"/>
          </p:cNvPicPr>
          <p:nvPr/>
        </p:nvPicPr>
        <p:blipFill>
          <a:blip r:embed="rId13" cstate="print"/>
          <a:srcRect/>
          <a:stretch>
            <a:fillRect/>
          </a:stretch>
        </p:blipFill>
        <p:spPr bwMode="auto">
          <a:xfrm>
            <a:off x="4933950" y="2334716"/>
            <a:ext cx="319088" cy="492125"/>
          </a:xfrm>
          <a:prstGeom prst="rect">
            <a:avLst/>
          </a:prstGeom>
          <a:noFill/>
        </p:spPr>
      </p:pic>
      <p:sp>
        <p:nvSpPr>
          <p:cNvPr id="2646101" name="Text Box 85"/>
          <p:cNvSpPr txBox="1">
            <a:spLocks noChangeArrowheads="1"/>
          </p:cNvSpPr>
          <p:nvPr/>
        </p:nvSpPr>
        <p:spPr bwMode="auto">
          <a:xfrm>
            <a:off x="4932363" y="2426791"/>
            <a:ext cx="276225" cy="304800"/>
          </a:xfrm>
          <a:prstGeom prst="rect">
            <a:avLst/>
          </a:prstGeom>
          <a:noFill/>
          <a:ln w="9525" algn="ctr">
            <a:noFill/>
            <a:miter lim="800000"/>
            <a:headEnd/>
            <a:tailEnd/>
          </a:ln>
          <a:effectLst/>
        </p:spPr>
        <p:txBody>
          <a:bodyPr wrap="none" lIns="0" tIns="0" rIns="0" bIns="0">
            <a:spAutoFit/>
          </a:bodyPr>
          <a:lstStyle/>
          <a:p>
            <a:pPr defTabSz="762000">
              <a:spcBef>
                <a:spcPct val="15000"/>
              </a:spcBef>
              <a:spcAft>
                <a:spcPct val="15000"/>
              </a:spcAft>
            </a:pPr>
            <a:r>
              <a:rPr lang="en-US" altLang="zh-CN" sz="1000" b="1">
                <a:ea typeface="宋体" pitchFamily="2" charset="-122"/>
              </a:rPr>
              <a:t>BSC</a:t>
            </a:r>
            <a:br>
              <a:rPr lang="en-US" altLang="zh-CN" sz="1000" b="1">
                <a:ea typeface="宋体" pitchFamily="2" charset="-122"/>
              </a:rPr>
            </a:br>
            <a:r>
              <a:rPr lang="en-US" altLang="zh-CN" sz="1000" b="1">
                <a:ea typeface="宋体" pitchFamily="2" charset="-122"/>
              </a:rPr>
              <a:t>RNC</a:t>
            </a:r>
          </a:p>
        </p:txBody>
      </p:sp>
      <p:pic>
        <p:nvPicPr>
          <p:cNvPr id="2646102" name="Picture 86" descr="orange_box_1"/>
          <p:cNvPicPr>
            <a:picLocks noChangeAspect="1" noChangeArrowheads="1"/>
          </p:cNvPicPr>
          <p:nvPr/>
        </p:nvPicPr>
        <p:blipFill>
          <a:blip r:embed="rId13" cstate="print"/>
          <a:srcRect/>
          <a:stretch>
            <a:fillRect/>
          </a:stretch>
        </p:blipFill>
        <p:spPr bwMode="auto">
          <a:xfrm>
            <a:off x="4948238" y="3225303"/>
            <a:ext cx="319087" cy="492125"/>
          </a:xfrm>
          <a:prstGeom prst="rect">
            <a:avLst/>
          </a:prstGeom>
          <a:noFill/>
        </p:spPr>
      </p:pic>
      <p:sp>
        <p:nvSpPr>
          <p:cNvPr id="2646103" name="Text Box 87"/>
          <p:cNvSpPr txBox="1">
            <a:spLocks noChangeArrowheads="1"/>
          </p:cNvSpPr>
          <p:nvPr/>
        </p:nvSpPr>
        <p:spPr bwMode="auto">
          <a:xfrm>
            <a:off x="4951413" y="3379291"/>
            <a:ext cx="268287" cy="304800"/>
          </a:xfrm>
          <a:prstGeom prst="rect">
            <a:avLst/>
          </a:prstGeom>
          <a:noFill/>
          <a:ln w="9525" algn="ctr">
            <a:noFill/>
            <a:miter lim="800000"/>
            <a:headEnd/>
            <a:tailEnd/>
          </a:ln>
          <a:effectLst/>
        </p:spPr>
        <p:txBody>
          <a:bodyPr wrap="none" lIns="0" tIns="0" rIns="0" bIns="0">
            <a:spAutoFit/>
          </a:bodyPr>
          <a:lstStyle/>
          <a:p>
            <a:pPr defTabSz="762000">
              <a:spcBef>
                <a:spcPct val="15000"/>
              </a:spcBef>
              <a:spcAft>
                <a:spcPct val="15000"/>
              </a:spcAft>
            </a:pPr>
            <a:r>
              <a:rPr lang="en-US" altLang="zh-CN" sz="1000" b="1">
                <a:ea typeface="宋体" pitchFamily="2" charset="-122"/>
              </a:rPr>
              <a:t>ASN</a:t>
            </a:r>
            <a:br>
              <a:rPr lang="en-US" altLang="zh-CN" sz="1000" b="1">
                <a:ea typeface="宋体" pitchFamily="2" charset="-122"/>
              </a:rPr>
            </a:br>
            <a:r>
              <a:rPr lang="en-US" altLang="zh-CN" sz="1000" b="1">
                <a:ea typeface="宋体" pitchFamily="2" charset="-122"/>
              </a:rPr>
              <a:t>GW</a:t>
            </a:r>
          </a:p>
        </p:txBody>
      </p:sp>
      <p:grpSp>
        <p:nvGrpSpPr>
          <p:cNvPr id="8" name="Group 88"/>
          <p:cNvGrpSpPr>
            <a:grpSpLocks/>
          </p:cNvGrpSpPr>
          <p:nvPr/>
        </p:nvGrpSpPr>
        <p:grpSpPr bwMode="auto">
          <a:xfrm>
            <a:off x="6156325" y="5295403"/>
            <a:ext cx="250825" cy="238125"/>
            <a:chOff x="5147" y="2928"/>
            <a:chExt cx="201" cy="206"/>
          </a:xfrm>
        </p:grpSpPr>
        <p:pic>
          <p:nvPicPr>
            <p:cNvPr id="2646105" name="Picture 89" descr="orange_box_1"/>
            <p:cNvPicPr>
              <a:picLocks noChangeAspect="1" noChangeArrowheads="1"/>
            </p:cNvPicPr>
            <p:nvPr/>
          </p:nvPicPr>
          <p:blipFill>
            <a:blip r:embed="rId13" cstate="print"/>
            <a:srcRect/>
            <a:stretch>
              <a:fillRect/>
            </a:stretch>
          </p:blipFill>
          <p:spPr bwMode="auto">
            <a:xfrm>
              <a:off x="5147" y="2928"/>
              <a:ext cx="201" cy="206"/>
            </a:xfrm>
            <a:prstGeom prst="rect">
              <a:avLst/>
            </a:prstGeom>
            <a:noFill/>
          </p:spPr>
        </p:pic>
        <p:grpSp>
          <p:nvGrpSpPr>
            <p:cNvPr id="9" name="Group 90"/>
            <p:cNvGrpSpPr>
              <a:grpSpLocks/>
            </p:cNvGrpSpPr>
            <p:nvPr/>
          </p:nvGrpSpPr>
          <p:grpSpPr bwMode="auto">
            <a:xfrm rot="300885">
              <a:off x="5147" y="2976"/>
              <a:ext cx="179" cy="106"/>
              <a:chOff x="3753" y="1225"/>
              <a:chExt cx="236" cy="221"/>
            </a:xfrm>
          </p:grpSpPr>
          <p:sp>
            <p:nvSpPr>
              <p:cNvPr id="2646107" name="Freeform 91"/>
              <p:cNvSpPr>
                <a:spLocks/>
              </p:cNvSpPr>
              <p:nvPr/>
            </p:nvSpPr>
            <p:spPr bwMode="auto">
              <a:xfrm>
                <a:off x="3860" y="1225"/>
                <a:ext cx="129" cy="221"/>
              </a:xfrm>
              <a:custGeom>
                <a:avLst/>
                <a:gdLst/>
                <a:ahLst/>
                <a:cxnLst>
                  <a:cxn ang="0">
                    <a:pos x="22" y="0"/>
                  </a:cxn>
                  <a:cxn ang="0">
                    <a:pos x="212" y="298"/>
                  </a:cxn>
                  <a:cxn ang="0">
                    <a:pos x="169" y="341"/>
                  </a:cxn>
                  <a:cxn ang="0">
                    <a:pos x="0" y="244"/>
                  </a:cxn>
                  <a:cxn ang="0">
                    <a:pos x="22" y="0"/>
                  </a:cxn>
                </a:cxnLst>
                <a:rect l="0" t="0" r="r" b="b"/>
                <a:pathLst>
                  <a:path w="212" h="341">
                    <a:moveTo>
                      <a:pt x="22" y="0"/>
                    </a:moveTo>
                    <a:lnTo>
                      <a:pt x="212" y="298"/>
                    </a:lnTo>
                    <a:lnTo>
                      <a:pt x="169" y="341"/>
                    </a:lnTo>
                    <a:lnTo>
                      <a:pt x="0" y="244"/>
                    </a:lnTo>
                    <a:lnTo>
                      <a:pt x="22" y="0"/>
                    </a:lnTo>
                    <a:close/>
                  </a:path>
                </a:pathLst>
              </a:custGeom>
              <a:gradFill rotWithShape="0">
                <a:gsLst>
                  <a:gs pos="0">
                    <a:srgbClr val="FF3399"/>
                  </a:gs>
                  <a:gs pos="25000">
                    <a:srgbClr val="FF6633"/>
                  </a:gs>
                  <a:gs pos="50000">
                    <a:srgbClr val="FFFF00"/>
                  </a:gs>
                  <a:gs pos="75000">
                    <a:srgbClr val="01A78F"/>
                  </a:gs>
                  <a:gs pos="100000">
                    <a:srgbClr val="3366FF"/>
                  </a:gs>
                </a:gsLst>
                <a:lin ang="5400000" scaled="1"/>
              </a:gradFill>
              <a:ln w="6350" cap="flat" cmpd="sng">
                <a:noFill/>
                <a:prstDash val="solid"/>
                <a:round/>
                <a:headEnd/>
                <a:tailEnd/>
              </a:ln>
              <a:effectLst/>
            </p:spPr>
            <p:txBody>
              <a:bodyPr lIns="72000" tIns="36000" rIns="72000" bIns="36000" anchor="ctr">
                <a:spAutoFit/>
              </a:bodyPr>
              <a:lstStyle/>
              <a:p>
                <a:endParaRPr lang="zh-CN" altLang="en-US"/>
              </a:p>
            </p:txBody>
          </p:sp>
          <p:sp>
            <p:nvSpPr>
              <p:cNvPr id="2646108" name="Freeform 92"/>
              <p:cNvSpPr>
                <a:spLocks/>
              </p:cNvSpPr>
              <p:nvPr/>
            </p:nvSpPr>
            <p:spPr bwMode="auto">
              <a:xfrm>
                <a:off x="3753" y="1225"/>
                <a:ext cx="209" cy="221"/>
              </a:xfrm>
              <a:custGeom>
                <a:avLst/>
                <a:gdLst/>
                <a:ahLst/>
                <a:cxnLst>
                  <a:cxn ang="0">
                    <a:pos x="8137" y="0"/>
                  </a:cxn>
                  <a:cxn ang="0">
                    <a:pos x="14336" y="14322"/>
                  </a:cxn>
                  <a:cxn ang="0">
                    <a:pos x="0" y="14322"/>
                  </a:cxn>
                  <a:cxn ang="0">
                    <a:pos x="8137" y="0"/>
                  </a:cxn>
                </a:cxnLst>
                <a:rect l="0" t="0" r="r" b="b"/>
                <a:pathLst>
                  <a:path w="14336" h="14322">
                    <a:moveTo>
                      <a:pt x="8137" y="0"/>
                    </a:moveTo>
                    <a:lnTo>
                      <a:pt x="14336" y="14322"/>
                    </a:lnTo>
                    <a:lnTo>
                      <a:pt x="0" y="14322"/>
                    </a:lnTo>
                    <a:lnTo>
                      <a:pt x="8137" y="0"/>
                    </a:lnTo>
                    <a:close/>
                  </a:path>
                </a:pathLst>
              </a:custGeom>
              <a:solidFill>
                <a:srgbClr val="DDDDDD"/>
              </a:solidFill>
              <a:ln w="9525">
                <a:noFill/>
                <a:round/>
                <a:headEnd/>
                <a:tailEnd/>
              </a:ln>
            </p:spPr>
            <p:txBody>
              <a:bodyPr/>
              <a:lstStyle/>
              <a:p>
                <a:endParaRPr lang="zh-CN" altLang="en-US"/>
              </a:p>
            </p:txBody>
          </p:sp>
          <p:sp>
            <p:nvSpPr>
              <p:cNvPr id="2646109" name="Oval 93"/>
              <p:cNvSpPr>
                <a:spLocks noChangeAspect="1" noChangeArrowheads="1"/>
              </p:cNvSpPr>
              <p:nvPr/>
            </p:nvSpPr>
            <p:spPr bwMode="auto">
              <a:xfrm>
                <a:off x="3819" y="1330"/>
                <a:ext cx="87" cy="95"/>
              </a:xfrm>
              <a:prstGeom prst="ellipse">
                <a:avLst/>
              </a:prstGeom>
              <a:solidFill>
                <a:srgbClr val="FF9933"/>
              </a:solidFill>
              <a:ln w="12700">
                <a:noFill/>
                <a:round/>
                <a:headEnd/>
                <a:tailEnd/>
              </a:ln>
              <a:effectLst/>
            </p:spPr>
            <p:txBody>
              <a:bodyPr wrap="none" lIns="91429" tIns="45715" rIns="91429" bIns="45715" anchor="ctr"/>
              <a:lstStyle/>
              <a:p>
                <a:pPr defTabSz="762000">
                  <a:lnSpc>
                    <a:spcPct val="80000"/>
                  </a:lnSpc>
                  <a:spcBef>
                    <a:spcPct val="50000"/>
                  </a:spcBef>
                  <a:spcAft>
                    <a:spcPct val="0"/>
                  </a:spcAft>
                  <a:buClrTx/>
                </a:pPr>
                <a:endParaRPr lang="zh-CN" altLang="zh-CN" sz="1200">
                  <a:solidFill>
                    <a:schemeClr val="accent1"/>
                  </a:solidFill>
                </a:endParaRPr>
              </a:p>
            </p:txBody>
          </p:sp>
          <p:grpSp>
            <p:nvGrpSpPr>
              <p:cNvPr id="10" name="Group 94"/>
              <p:cNvGrpSpPr>
                <a:grpSpLocks/>
              </p:cNvGrpSpPr>
              <p:nvPr/>
            </p:nvGrpSpPr>
            <p:grpSpPr bwMode="auto">
              <a:xfrm rot="-2726355">
                <a:off x="3828" y="1344"/>
                <a:ext cx="69" cy="67"/>
                <a:chOff x="1319" y="1256"/>
                <a:chExt cx="278" cy="289"/>
              </a:xfrm>
            </p:grpSpPr>
            <p:sp>
              <p:nvSpPr>
                <p:cNvPr id="2646111" name="Freeform 95"/>
                <p:cNvSpPr>
                  <a:spLocks noChangeAspect="1"/>
                </p:cNvSpPr>
                <p:nvPr/>
              </p:nvSpPr>
              <p:spPr bwMode="auto">
                <a:xfrm flipH="1">
                  <a:off x="1484" y="1355"/>
                  <a:ext cx="113" cy="92"/>
                </a:xfrm>
                <a:custGeom>
                  <a:avLst/>
                  <a:gdLst/>
                  <a:ahLst/>
                  <a:cxnLst>
                    <a:cxn ang="0">
                      <a:pos x="0" y="72"/>
                    </a:cxn>
                    <a:cxn ang="0">
                      <a:pos x="70" y="142"/>
                    </a:cxn>
                    <a:cxn ang="0">
                      <a:pos x="70" y="96"/>
                    </a:cxn>
                    <a:cxn ang="0">
                      <a:pos x="176" y="96"/>
                    </a:cxn>
                    <a:cxn ang="0">
                      <a:pos x="176" y="48"/>
                    </a:cxn>
                    <a:cxn ang="0">
                      <a:pos x="70" y="48"/>
                    </a:cxn>
                    <a:cxn ang="0">
                      <a:pos x="70" y="0"/>
                    </a:cxn>
                    <a:cxn ang="0">
                      <a:pos x="0" y="72"/>
                    </a:cxn>
                  </a:cxnLst>
                  <a:rect l="0" t="0" r="r" b="b"/>
                  <a:pathLst>
                    <a:path w="176" h="142">
                      <a:moveTo>
                        <a:pt x="0" y="72"/>
                      </a:moveTo>
                      <a:lnTo>
                        <a:pt x="70" y="142"/>
                      </a:lnTo>
                      <a:lnTo>
                        <a:pt x="70" y="96"/>
                      </a:lnTo>
                      <a:lnTo>
                        <a:pt x="176" y="96"/>
                      </a:lnTo>
                      <a:lnTo>
                        <a:pt x="176" y="48"/>
                      </a:lnTo>
                      <a:lnTo>
                        <a:pt x="70" y="48"/>
                      </a:lnTo>
                      <a:lnTo>
                        <a:pt x="70" y="0"/>
                      </a:lnTo>
                      <a:lnTo>
                        <a:pt x="0" y="72"/>
                      </a:lnTo>
                      <a:close/>
                    </a:path>
                  </a:pathLst>
                </a:custGeom>
                <a:solidFill>
                  <a:schemeClr val="bg1"/>
                </a:solidFill>
                <a:ln w="3175" cmpd="sng">
                  <a:solidFill>
                    <a:schemeClr val="bg1"/>
                  </a:solidFill>
                  <a:prstDash val="solid"/>
                  <a:round/>
                  <a:headEnd/>
                  <a:tailEnd/>
                </a:ln>
              </p:spPr>
              <p:txBody>
                <a:bodyPr/>
                <a:lstStyle/>
                <a:p>
                  <a:endParaRPr lang="zh-CN" altLang="en-US"/>
                </a:p>
              </p:txBody>
            </p:sp>
            <p:sp>
              <p:nvSpPr>
                <p:cNvPr id="2646112" name="Freeform 96"/>
                <p:cNvSpPr>
                  <a:spLocks noChangeAspect="1"/>
                </p:cNvSpPr>
                <p:nvPr/>
              </p:nvSpPr>
              <p:spPr bwMode="auto">
                <a:xfrm flipH="1">
                  <a:off x="1319" y="1355"/>
                  <a:ext cx="113" cy="92"/>
                </a:xfrm>
                <a:custGeom>
                  <a:avLst/>
                  <a:gdLst/>
                  <a:ahLst/>
                  <a:cxnLst>
                    <a:cxn ang="0">
                      <a:pos x="175" y="72"/>
                    </a:cxn>
                    <a:cxn ang="0">
                      <a:pos x="105" y="142"/>
                    </a:cxn>
                    <a:cxn ang="0">
                      <a:pos x="105" y="96"/>
                    </a:cxn>
                    <a:cxn ang="0">
                      <a:pos x="0" y="96"/>
                    </a:cxn>
                    <a:cxn ang="0">
                      <a:pos x="0" y="48"/>
                    </a:cxn>
                    <a:cxn ang="0">
                      <a:pos x="105" y="48"/>
                    </a:cxn>
                    <a:cxn ang="0">
                      <a:pos x="105" y="0"/>
                    </a:cxn>
                    <a:cxn ang="0">
                      <a:pos x="175" y="72"/>
                    </a:cxn>
                  </a:cxnLst>
                  <a:rect l="0" t="0" r="r" b="b"/>
                  <a:pathLst>
                    <a:path w="175" h="142">
                      <a:moveTo>
                        <a:pt x="175" y="72"/>
                      </a:moveTo>
                      <a:lnTo>
                        <a:pt x="105" y="142"/>
                      </a:lnTo>
                      <a:lnTo>
                        <a:pt x="105" y="96"/>
                      </a:lnTo>
                      <a:lnTo>
                        <a:pt x="0" y="96"/>
                      </a:lnTo>
                      <a:lnTo>
                        <a:pt x="0" y="48"/>
                      </a:lnTo>
                      <a:lnTo>
                        <a:pt x="105" y="48"/>
                      </a:lnTo>
                      <a:lnTo>
                        <a:pt x="105" y="0"/>
                      </a:lnTo>
                      <a:lnTo>
                        <a:pt x="175" y="72"/>
                      </a:lnTo>
                      <a:close/>
                    </a:path>
                  </a:pathLst>
                </a:custGeom>
                <a:solidFill>
                  <a:schemeClr val="bg1"/>
                </a:solidFill>
                <a:ln w="3175" cmpd="sng">
                  <a:solidFill>
                    <a:schemeClr val="bg1"/>
                  </a:solidFill>
                  <a:prstDash val="solid"/>
                  <a:round/>
                  <a:headEnd/>
                  <a:tailEnd/>
                </a:ln>
              </p:spPr>
              <p:txBody>
                <a:bodyPr/>
                <a:lstStyle/>
                <a:p>
                  <a:endParaRPr lang="zh-CN" altLang="en-US"/>
                </a:p>
              </p:txBody>
            </p:sp>
            <p:sp>
              <p:nvSpPr>
                <p:cNvPr id="2646113" name="Freeform 97"/>
                <p:cNvSpPr>
                  <a:spLocks noChangeAspect="1"/>
                </p:cNvSpPr>
                <p:nvPr/>
              </p:nvSpPr>
              <p:spPr bwMode="auto">
                <a:xfrm>
                  <a:off x="1412" y="1256"/>
                  <a:ext cx="92" cy="115"/>
                </a:xfrm>
                <a:custGeom>
                  <a:avLst/>
                  <a:gdLst/>
                  <a:ahLst/>
                  <a:cxnLst>
                    <a:cxn ang="0">
                      <a:pos x="70" y="0"/>
                    </a:cxn>
                    <a:cxn ang="0">
                      <a:pos x="0" y="70"/>
                    </a:cxn>
                    <a:cxn ang="0">
                      <a:pos x="46" y="70"/>
                    </a:cxn>
                    <a:cxn ang="0">
                      <a:pos x="46" y="175"/>
                    </a:cxn>
                    <a:cxn ang="0">
                      <a:pos x="94" y="175"/>
                    </a:cxn>
                    <a:cxn ang="0">
                      <a:pos x="94" y="70"/>
                    </a:cxn>
                    <a:cxn ang="0">
                      <a:pos x="140" y="70"/>
                    </a:cxn>
                    <a:cxn ang="0">
                      <a:pos x="70" y="0"/>
                    </a:cxn>
                  </a:cxnLst>
                  <a:rect l="0" t="0" r="r" b="b"/>
                  <a:pathLst>
                    <a:path w="140" h="175">
                      <a:moveTo>
                        <a:pt x="70" y="0"/>
                      </a:moveTo>
                      <a:lnTo>
                        <a:pt x="0" y="70"/>
                      </a:lnTo>
                      <a:lnTo>
                        <a:pt x="46" y="70"/>
                      </a:lnTo>
                      <a:lnTo>
                        <a:pt x="46" y="175"/>
                      </a:lnTo>
                      <a:lnTo>
                        <a:pt x="94" y="175"/>
                      </a:lnTo>
                      <a:lnTo>
                        <a:pt x="94" y="70"/>
                      </a:lnTo>
                      <a:lnTo>
                        <a:pt x="140" y="70"/>
                      </a:lnTo>
                      <a:lnTo>
                        <a:pt x="70" y="0"/>
                      </a:lnTo>
                      <a:close/>
                    </a:path>
                  </a:pathLst>
                </a:custGeom>
                <a:solidFill>
                  <a:schemeClr val="bg1"/>
                </a:solidFill>
                <a:ln w="3175" cmpd="sng">
                  <a:solidFill>
                    <a:schemeClr val="bg1"/>
                  </a:solidFill>
                  <a:prstDash val="solid"/>
                  <a:round/>
                  <a:headEnd/>
                  <a:tailEnd/>
                </a:ln>
              </p:spPr>
              <p:txBody>
                <a:bodyPr/>
                <a:lstStyle/>
                <a:p>
                  <a:endParaRPr lang="zh-CN" altLang="en-US"/>
                </a:p>
              </p:txBody>
            </p:sp>
            <p:sp>
              <p:nvSpPr>
                <p:cNvPr id="2646114" name="Freeform 98"/>
                <p:cNvSpPr>
                  <a:spLocks noChangeAspect="1"/>
                </p:cNvSpPr>
                <p:nvPr/>
              </p:nvSpPr>
              <p:spPr bwMode="auto">
                <a:xfrm>
                  <a:off x="1412" y="1427"/>
                  <a:ext cx="92" cy="118"/>
                </a:xfrm>
                <a:custGeom>
                  <a:avLst/>
                  <a:gdLst/>
                  <a:ahLst/>
                  <a:cxnLst>
                    <a:cxn ang="0">
                      <a:pos x="70" y="176"/>
                    </a:cxn>
                    <a:cxn ang="0">
                      <a:pos x="140" y="106"/>
                    </a:cxn>
                    <a:cxn ang="0">
                      <a:pos x="94" y="106"/>
                    </a:cxn>
                    <a:cxn ang="0">
                      <a:pos x="94" y="0"/>
                    </a:cxn>
                    <a:cxn ang="0">
                      <a:pos x="46" y="0"/>
                    </a:cxn>
                    <a:cxn ang="0">
                      <a:pos x="46" y="106"/>
                    </a:cxn>
                    <a:cxn ang="0">
                      <a:pos x="0" y="106"/>
                    </a:cxn>
                    <a:cxn ang="0">
                      <a:pos x="70" y="176"/>
                    </a:cxn>
                  </a:cxnLst>
                  <a:rect l="0" t="0" r="r" b="b"/>
                  <a:pathLst>
                    <a:path w="140" h="176">
                      <a:moveTo>
                        <a:pt x="70" y="176"/>
                      </a:moveTo>
                      <a:lnTo>
                        <a:pt x="140" y="106"/>
                      </a:lnTo>
                      <a:lnTo>
                        <a:pt x="94" y="106"/>
                      </a:lnTo>
                      <a:lnTo>
                        <a:pt x="94" y="0"/>
                      </a:lnTo>
                      <a:lnTo>
                        <a:pt x="46" y="0"/>
                      </a:lnTo>
                      <a:lnTo>
                        <a:pt x="46" y="106"/>
                      </a:lnTo>
                      <a:lnTo>
                        <a:pt x="0" y="106"/>
                      </a:lnTo>
                      <a:lnTo>
                        <a:pt x="70" y="176"/>
                      </a:lnTo>
                      <a:close/>
                    </a:path>
                  </a:pathLst>
                </a:custGeom>
                <a:solidFill>
                  <a:schemeClr val="bg1"/>
                </a:solidFill>
                <a:ln w="3175" cmpd="sng">
                  <a:solidFill>
                    <a:schemeClr val="bg1"/>
                  </a:solidFill>
                  <a:prstDash val="solid"/>
                  <a:round/>
                  <a:headEnd/>
                  <a:tailEnd/>
                </a:ln>
              </p:spPr>
              <p:txBody>
                <a:bodyPr/>
                <a:lstStyle/>
                <a:p>
                  <a:endParaRPr lang="zh-CN" altLang="en-US"/>
                </a:p>
              </p:txBody>
            </p:sp>
          </p:grpSp>
        </p:grpSp>
      </p:grpSp>
      <p:grpSp>
        <p:nvGrpSpPr>
          <p:cNvPr id="11" name="Group 99"/>
          <p:cNvGrpSpPr>
            <a:grpSpLocks/>
          </p:cNvGrpSpPr>
          <p:nvPr/>
        </p:nvGrpSpPr>
        <p:grpSpPr bwMode="auto">
          <a:xfrm>
            <a:off x="7285038" y="5298578"/>
            <a:ext cx="250825" cy="238125"/>
            <a:chOff x="5147" y="2928"/>
            <a:chExt cx="201" cy="206"/>
          </a:xfrm>
        </p:grpSpPr>
        <p:pic>
          <p:nvPicPr>
            <p:cNvPr id="2646116" name="Picture 100" descr="orange_box_1"/>
            <p:cNvPicPr>
              <a:picLocks noChangeAspect="1" noChangeArrowheads="1"/>
            </p:cNvPicPr>
            <p:nvPr/>
          </p:nvPicPr>
          <p:blipFill>
            <a:blip r:embed="rId13" cstate="print"/>
            <a:srcRect/>
            <a:stretch>
              <a:fillRect/>
            </a:stretch>
          </p:blipFill>
          <p:spPr bwMode="auto">
            <a:xfrm>
              <a:off x="5147" y="2928"/>
              <a:ext cx="201" cy="206"/>
            </a:xfrm>
            <a:prstGeom prst="rect">
              <a:avLst/>
            </a:prstGeom>
            <a:noFill/>
          </p:spPr>
        </p:pic>
        <p:grpSp>
          <p:nvGrpSpPr>
            <p:cNvPr id="12" name="Group 101"/>
            <p:cNvGrpSpPr>
              <a:grpSpLocks/>
            </p:cNvGrpSpPr>
            <p:nvPr/>
          </p:nvGrpSpPr>
          <p:grpSpPr bwMode="auto">
            <a:xfrm rot="300885">
              <a:off x="5147" y="2976"/>
              <a:ext cx="179" cy="106"/>
              <a:chOff x="3753" y="1225"/>
              <a:chExt cx="236" cy="221"/>
            </a:xfrm>
          </p:grpSpPr>
          <p:sp>
            <p:nvSpPr>
              <p:cNvPr id="2646118" name="Freeform 102"/>
              <p:cNvSpPr>
                <a:spLocks/>
              </p:cNvSpPr>
              <p:nvPr/>
            </p:nvSpPr>
            <p:spPr bwMode="auto">
              <a:xfrm>
                <a:off x="3860" y="1225"/>
                <a:ext cx="129" cy="221"/>
              </a:xfrm>
              <a:custGeom>
                <a:avLst/>
                <a:gdLst/>
                <a:ahLst/>
                <a:cxnLst>
                  <a:cxn ang="0">
                    <a:pos x="22" y="0"/>
                  </a:cxn>
                  <a:cxn ang="0">
                    <a:pos x="212" y="298"/>
                  </a:cxn>
                  <a:cxn ang="0">
                    <a:pos x="169" y="341"/>
                  </a:cxn>
                  <a:cxn ang="0">
                    <a:pos x="0" y="244"/>
                  </a:cxn>
                  <a:cxn ang="0">
                    <a:pos x="22" y="0"/>
                  </a:cxn>
                </a:cxnLst>
                <a:rect l="0" t="0" r="r" b="b"/>
                <a:pathLst>
                  <a:path w="212" h="341">
                    <a:moveTo>
                      <a:pt x="22" y="0"/>
                    </a:moveTo>
                    <a:lnTo>
                      <a:pt x="212" y="298"/>
                    </a:lnTo>
                    <a:lnTo>
                      <a:pt x="169" y="341"/>
                    </a:lnTo>
                    <a:lnTo>
                      <a:pt x="0" y="244"/>
                    </a:lnTo>
                    <a:lnTo>
                      <a:pt x="22" y="0"/>
                    </a:lnTo>
                    <a:close/>
                  </a:path>
                </a:pathLst>
              </a:custGeom>
              <a:gradFill rotWithShape="0">
                <a:gsLst>
                  <a:gs pos="0">
                    <a:srgbClr val="FF3399"/>
                  </a:gs>
                  <a:gs pos="25000">
                    <a:srgbClr val="FF6633"/>
                  </a:gs>
                  <a:gs pos="50000">
                    <a:srgbClr val="FFFF00"/>
                  </a:gs>
                  <a:gs pos="75000">
                    <a:srgbClr val="01A78F"/>
                  </a:gs>
                  <a:gs pos="100000">
                    <a:srgbClr val="3366FF"/>
                  </a:gs>
                </a:gsLst>
                <a:lin ang="5400000" scaled="1"/>
              </a:gradFill>
              <a:ln w="6350" cap="flat" cmpd="sng">
                <a:noFill/>
                <a:prstDash val="solid"/>
                <a:round/>
                <a:headEnd/>
                <a:tailEnd/>
              </a:ln>
              <a:effectLst/>
            </p:spPr>
            <p:txBody>
              <a:bodyPr lIns="72000" tIns="36000" rIns="72000" bIns="36000" anchor="ctr">
                <a:spAutoFit/>
              </a:bodyPr>
              <a:lstStyle/>
              <a:p>
                <a:endParaRPr lang="zh-CN" altLang="en-US"/>
              </a:p>
            </p:txBody>
          </p:sp>
          <p:sp>
            <p:nvSpPr>
              <p:cNvPr id="2646119" name="Freeform 103"/>
              <p:cNvSpPr>
                <a:spLocks/>
              </p:cNvSpPr>
              <p:nvPr/>
            </p:nvSpPr>
            <p:spPr bwMode="auto">
              <a:xfrm>
                <a:off x="3753" y="1225"/>
                <a:ext cx="209" cy="221"/>
              </a:xfrm>
              <a:custGeom>
                <a:avLst/>
                <a:gdLst/>
                <a:ahLst/>
                <a:cxnLst>
                  <a:cxn ang="0">
                    <a:pos x="8137" y="0"/>
                  </a:cxn>
                  <a:cxn ang="0">
                    <a:pos x="14336" y="14322"/>
                  </a:cxn>
                  <a:cxn ang="0">
                    <a:pos x="0" y="14322"/>
                  </a:cxn>
                  <a:cxn ang="0">
                    <a:pos x="8137" y="0"/>
                  </a:cxn>
                </a:cxnLst>
                <a:rect l="0" t="0" r="r" b="b"/>
                <a:pathLst>
                  <a:path w="14336" h="14322">
                    <a:moveTo>
                      <a:pt x="8137" y="0"/>
                    </a:moveTo>
                    <a:lnTo>
                      <a:pt x="14336" y="14322"/>
                    </a:lnTo>
                    <a:lnTo>
                      <a:pt x="0" y="14322"/>
                    </a:lnTo>
                    <a:lnTo>
                      <a:pt x="8137" y="0"/>
                    </a:lnTo>
                    <a:close/>
                  </a:path>
                </a:pathLst>
              </a:custGeom>
              <a:solidFill>
                <a:srgbClr val="DDDDDD"/>
              </a:solidFill>
              <a:ln w="9525">
                <a:noFill/>
                <a:round/>
                <a:headEnd/>
                <a:tailEnd/>
              </a:ln>
            </p:spPr>
            <p:txBody>
              <a:bodyPr/>
              <a:lstStyle/>
              <a:p>
                <a:endParaRPr lang="zh-CN" altLang="en-US"/>
              </a:p>
            </p:txBody>
          </p:sp>
          <p:sp>
            <p:nvSpPr>
              <p:cNvPr id="2646120" name="Oval 104"/>
              <p:cNvSpPr>
                <a:spLocks noChangeAspect="1" noChangeArrowheads="1"/>
              </p:cNvSpPr>
              <p:nvPr/>
            </p:nvSpPr>
            <p:spPr bwMode="auto">
              <a:xfrm>
                <a:off x="3819" y="1330"/>
                <a:ext cx="87" cy="95"/>
              </a:xfrm>
              <a:prstGeom prst="ellipse">
                <a:avLst/>
              </a:prstGeom>
              <a:solidFill>
                <a:srgbClr val="FF9933"/>
              </a:solidFill>
              <a:ln w="12700">
                <a:noFill/>
                <a:round/>
                <a:headEnd/>
                <a:tailEnd/>
              </a:ln>
              <a:effectLst/>
            </p:spPr>
            <p:txBody>
              <a:bodyPr wrap="none" lIns="91429" tIns="45715" rIns="91429" bIns="45715" anchor="ctr"/>
              <a:lstStyle/>
              <a:p>
                <a:pPr defTabSz="762000">
                  <a:lnSpc>
                    <a:spcPct val="80000"/>
                  </a:lnSpc>
                  <a:spcBef>
                    <a:spcPct val="50000"/>
                  </a:spcBef>
                  <a:spcAft>
                    <a:spcPct val="0"/>
                  </a:spcAft>
                  <a:buClrTx/>
                </a:pPr>
                <a:endParaRPr lang="zh-CN" altLang="zh-CN" sz="1200">
                  <a:solidFill>
                    <a:schemeClr val="accent1"/>
                  </a:solidFill>
                </a:endParaRPr>
              </a:p>
            </p:txBody>
          </p:sp>
          <p:grpSp>
            <p:nvGrpSpPr>
              <p:cNvPr id="13" name="Group 105"/>
              <p:cNvGrpSpPr>
                <a:grpSpLocks/>
              </p:cNvGrpSpPr>
              <p:nvPr/>
            </p:nvGrpSpPr>
            <p:grpSpPr bwMode="auto">
              <a:xfrm rot="-2726355">
                <a:off x="3828" y="1344"/>
                <a:ext cx="69" cy="67"/>
                <a:chOff x="1319" y="1256"/>
                <a:chExt cx="278" cy="289"/>
              </a:xfrm>
            </p:grpSpPr>
            <p:sp>
              <p:nvSpPr>
                <p:cNvPr id="2646122" name="Freeform 106"/>
                <p:cNvSpPr>
                  <a:spLocks noChangeAspect="1"/>
                </p:cNvSpPr>
                <p:nvPr/>
              </p:nvSpPr>
              <p:spPr bwMode="auto">
                <a:xfrm flipH="1">
                  <a:off x="1484" y="1355"/>
                  <a:ext cx="113" cy="92"/>
                </a:xfrm>
                <a:custGeom>
                  <a:avLst/>
                  <a:gdLst/>
                  <a:ahLst/>
                  <a:cxnLst>
                    <a:cxn ang="0">
                      <a:pos x="0" y="72"/>
                    </a:cxn>
                    <a:cxn ang="0">
                      <a:pos x="70" y="142"/>
                    </a:cxn>
                    <a:cxn ang="0">
                      <a:pos x="70" y="96"/>
                    </a:cxn>
                    <a:cxn ang="0">
                      <a:pos x="176" y="96"/>
                    </a:cxn>
                    <a:cxn ang="0">
                      <a:pos x="176" y="48"/>
                    </a:cxn>
                    <a:cxn ang="0">
                      <a:pos x="70" y="48"/>
                    </a:cxn>
                    <a:cxn ang="0">
                      <a:pos x="70" y="0"/>
                    </a:cxn>
                    <a:cxn ang="0">
                      <a:pos x="0" y="72"/>
                    </a:cxn>
                  </a:cxnLst>
                  <a:rect l="0" t="0" r="r" b="b"/>
                  <a:pathLst>
                    <a:path w="176" h="142">
                      <a:moveTo>
                        <a:pt x="0" y="72"/>
                      </a:moveTo>
                      <a:lnTo>
                        <a:pt x="70" y="142"/>
                      </a:lnTo>
                      <a:lnTo>
                        <a:pt x="70" y="96"/>
                      </a:lnTo>
                      <a:lnTo>
                        <a:pt x="176" y="96"/>
                      </a:lnTo>
                      <a:lnTo>
                        <a:pt x="176" y="48"/>
                      </a:lnTo>
                      <a:lnTo>
                        <a:pt x="70" y="48"/>
                      </a:lnTo>
                      <a:lnTo>
                        <a:pt x="70" y="0"/>
                      </a:lnTo>
                      <a:lnTo>
                        <a:pt x="0" y="72"/>
                      </a:lnTo>
                      <a:close/>
                    </a:path>
                  </a:pathLst>
                </a:custGeom>
                <a:solidFill>
                  <a:schemeClr val="bg1"/>
                </a:solidFill>
                <a:ln w="3175" cmpd="sng">
                  <a:solidFill>
                    <a:schemeClr val="bg1"/>
                  </a:solidFill>
                  <a:prstDash val="solid"/>
                  <a:round/>
                  <a:headEnd/>
                  <a:tailEnd/>
                </a:ln>
              </p:spPr>
              <p:txBody>
                <a:bodyPr/>
                <a:lstStyle/>
                <a:p>
                  <a:endParaRPr lang="zh-CN" altLang="en-US"/>
                </a:p>
              </p:txBody>
            </p:sp>
            <p:sp>
              <p:nvSpPr>
                <p:cNvPr id="2646123" name="Freeform 107"/>
                <p:cNvSpPr>
                  <a:spLocks noChangeAspect="1"/>
                </p:cNvSpPr>
                <p:nvPr/>
              </p:nvSpPr>
              <p:spPr bwMode="auto">
                <a:xfrm flipH="1">
                  <a:off x="1319" y="1355"/>
                  <a:ext cx="113" cy="92"/>
                </a:xfrm>
                <a:custGeom>
                  <a:avLst/>
                  <a:gdLst/>
                  <a:ahLst/>
                  <a:cxnLst>
                    <a:cxn ang="0">
                      <a:pos x="175" y="72"/>
                    </a:cxn>
                    <a:cxn ang="0">
                      <a:pos x="105" y="142"/>
                    </a:cxn>
                    <a:cxn ang="0">
                      <a:pos x="105" y="96"/>
                    </a:cxn>
                    <a:cxn ang="0">
                      <a:pos x="0" y="96"/>
                    </a:cxn>
                    <a:cxn ang="0">
                      <a:pos x="0" y="48"/>
                    </a:cxn>
                    <a:cxn ang="0">
                      <a:pos x="105" y="48"/>
                    </a:cxn>
                    <a:cxn ang="0">
                      <a:pos x="105" y="0"/>
                    </a:cxn>
                    <a:cxn ang="0">
                      <a:pos x="175" y="72"/>
                    </a:cxn>
                  </a:cxnLst>
                  <a:rect l="0" t="0" r="r" b="b"/>
                  <a:pathLst>
                    <a:path w="175" h="142">
                      <a:moveTo>
                        <a:pt x="175" y="72"/>
                      </a:moveTo>
                      <a:lnTo>
                        <a:pt x="105" y="142"/>
                      </a:lnTo>
                      <a:lnTo>
                        <a:pt x="105" y="96"/>
                      </a:lnTo>
                      <a:lnTo>
                        <a:pt x="0" y="96"/>
                      </a:lnTo>
                      <a:lnTo>
                        <a:pt x="0" y="48"/>
                      </a:lnTo>
                      <a:lnTo>
                        <a:pt x="105" y="48"/>
                      </a:lnTo>
                      <a:lnTo>
                        <a:pt x="105" y="0"/>
                      </a:lnTo>
                      <a:lnTo>
                        <a:pt x="175" y="72"/>
                      </a:lnTo>
                      <a:close/>
                    </a:path>
                  </a:pathLst>
                </a:custGeom>
                <a:solidFill>
                  <a:schemeClr val="bg1"/>
                </a:solidFill>
                <a:ln w="3175" cmpd="sng">
                  <a:solidFill>
                    <a:schemeClr val="bg1"/>
                  </a:solidFill>
                  <a:prstDash val="solid"/>
                  <a:round/>
                  <a:headEnd/>
                  <a:tailEnd/>
                </a:ln>
              </p:spPr>
              <p:txBody>
                <a:bodyPr/>
                <a:lstStyle/>
                <a:p>
                  <a:endParaRPr lang="zh-CN" altLang="en-US"/>
                </a:p>
              </p:txBody>
            </p:sp>
            <p:sp>
              <p:nvSpPr>
                <p:cNvPr id="2646124" name="Freeform 108"/>
                <p:cNvSpPr>
                  <a:spLocks noChangeAspect="1"/>
                </p:cNvSpPr>
                <p:nvPr/>
              </p:nvSpPr>
              <p:spPr bwMode="auto">
                <a:xfrm>
                  <a:off x="1412" y="1256"/>
                  <a:ext cx="92" cy="115"/>
                </a:xfrm>
                <a:custGeom>
                  <a:avLst/>
                  <a:gdLst/>
                  <a:ahLst/>
                  <a:cxnLst>
                    <a:cxn ang="0">
                      <a:pos x="70" y="0"/>
                    </a:cxn>
                    <a:cxn ang="0">
                      <a:pos x="0" y="70"/>
                    </a:cxn>
                    <a:cxn ang="0">
                      <a:pos x="46" y="70"/>
                    </a:cxn>
                    <a:cxn ang="0">
                      <a:pos x="46" y="175"/>
                    </a:cxn>
                    <a:cxn ang="0">
                      <a:pos x="94" y="175"/>
                    </a:cxn>
                    <a:cxn ang="0">
                      <a:pos x="94" y="70"/>
                    </a:cxn>
                    <a:cxn ang="0">
                      <a:pos x="140" y="70"/>
                    </a:cxn>
                    <a:cxn ang="0">
                      <a:pos x="70" y="0"/>
                    </a:cxn>
                  </a:cxnLst>
                  <a:rect l="0" t="0" r="r" b="b"/>
                  <a:pathLst>
                    <a:path w="140" h="175">
                      <a:moveTo>
                        <a:pt x="70" y="0"/>
                      </a:moveTo>
                      <a:lnTo>
                        <a:pt x="0" y="70"/>
                      </a:lnTo>
                      <a:lnTo>
                        <a:pt x="46" y="70"/>
                      </a:lnTo>
                      <a:lnTo>
                        <a:pt x="46" y="175"/>
                      </a:lnTo>
                      <a:lnTo>
                        <a:pt x="94" y="175"/>
                      </a:lnTo>
                      <a:lnTo>
                        <a:pt x="94" y="70"/>
                      </a:lnTo>
                      <a:lnTo>
                        <a:pt x="140" y="70"/>
                      </a:lnTo>
                      <a:lnTo>
                        <a:pt x="70" y="0"/>
                      </a:lnTo>
                      <a:close/>
                    </a:path>
                  </a:pathLst>
                </a:custGeom>
                <a:solidFill>
                  <a:schemeClr val="bg1"/>
                </a:solidFill>
                <a:ln w="3175" cmpd="sng">
                  <a:solidFill>
                    <a:schemeClr val="bg1"/>
                  </a:solidFill>
                  <a:prstDash val="solid"/>
                  <a:round/>
                  <a:headEnd/>
                  <a:tailEnd/>
                </a:ln>
              </p:spPr>
              <p:txBody>
                <a:bodyPr/>
                <a:lstStyle/>
                <a:p>
                  <a:endParaRPr lang="zh-CN" altLang="en-US"/>
                </a:p>
              </p:txBody>
            </p:sp>
            <p:sp>
              <p:nvSpPr>
                <p:cNvPr id="2646125" name="Freeform 109"/>
                <p:cNvSpPr>
                  <a:spLocks noChangeAspect="1"/>
                </p:cNvSpPr>
                <p:nvPr/>
              </p:nvSpPr>
              <p:spPr bwMode="auto">
                <a:xfrm>
                  <a:off x="1412" y="1427"/>
                  <a:ext cx="92" cy="118"/>
                </a:xfrm>
                <a:custGeom>
                  <a:avLst/>
                  <a:gdLst/>
                  <a:ahLst/>
                  <a:cxnLst>
                    <a:cxn ang="0">
                      <a:pos x="70" y="176"/>
                    </a:cxn>
                    <a:cxn ang="0">
                      <a:pos x="140" y="106"/>
                    </a:cxn>
                    <a:cxn ang="0">
                      <a:pos x="94" y="106"/>
                    </a:cxn>
                    <a:cxn ang="0">
                      <a:pos x="94" y="0"/>
                    </a:cxn>
                    <a:cxn ang="0">
                      <a:pos x="46" y="0"/>
                    </a:cxn>
                    <a:cxn ang="0">
                      <a:pos x="46" y="106"/>
                    </a:cxn>
                    <a:cxn ang="0">
                      <a:pos x="0" y="106"/>
                    </a:cxn>
                    <a:cxn ang="0">
                      <a:pos x="70" y="176"/>
                    </a:cxn>
                  </a:cxnLst>
                  <a:rect l="0" t="0" r="r" b="b"/>
                  <a:pathLst>
                    <a:path w="140" h="176">
                      <a:moveTo>
                        <a:pt x="70" y="176"/>
                      </a:moveTo>
                      <a:lnTo>
                        <a:pt x="140" y="106"/>
                      </a:lnTo>
                      <a:lnTo>
                        <a:pt x="94" y="106"/>
                      </a:lnTo>
                      <a:lnTo>
                        <a:pt x="94" y="0"/>
                      </a:lnTo>
                      <a:lnTo>
                        <a:pt x="46" y="0"/>
                      </a:lnTo>
                      <a:lnTo>
                        <a:pt x="46" y="106"/>
                      </a:lnTo>
                      <a:lnTo>
                        <a:pt x="0" y="106"/>
                      </a:lnTo>
                      <a:lnTo>
                        <a:pt x="70" y="176"/>
                      </a:lnTo>
                      <a:close/>
                    </a:path>
                  </a:pathLst>
                </a:custGeom>
                <a:solidFill>
                  <a:schemeClr val="bg1"/>
                </a:solidFill>
                <a:ln w="3175" cmpd="sng">
                  <a:solidFill>
                    <a:schemeClr val="bg1"/>
                  </a:solidFill>
                  <a:prstDash val="solid"/>
                  <a:round/>
                  <a:headEnd/>
                  <a:tailEnd/>
                </a:ln>
              </p:spPr>
              <p:txBody>
                <a:bodyPr/>
                <a:lstStyle/>
                <a:p>
                  <a:endParaRPr lang="zh-CN" altLang="en-US"/>
                </a:p>
              </p:txBody>
            </p:sp>
          </p:grpSp>
        </p:grpSp>
      </p:grpSp>
      <p:sp>
        <p:nvSpPr>
          <p:cNvPr id="2646126" name="Text Box 110"/>
          <p:cNvSpPr txBox="1">
            <a:spLocks noChangeArrowheads="1"/>
          </p:cNvSpPr>
          <p:nvPr/>
        </p:nvSpPr>
        <p:spPr bwMode="auto">
          <a:xfrm>
            <a:off x="6283325" y="5212853"/>
            <a:ext cx="1117600" cy="393700"/>
          </a:xfrm>
          <a:prstGeom prst="rect">
            <a:avLst/>
          </a:prstGeom>
          <a:noFill/>
          <a:ln w="9525">
            <a:noFill/>
            <a:miter lim="800000"/>
            <a:headEnd/>
            <a:tailEnd/>
          </a:ln>
          <a:effectLst/>
        </p:spPr>
        <p:txBody>
          <a:bodyPr lIns="90488" tIns="44450" rIns="90488" bIns="44450">
            <a:spAutoFit/>
          </a:bodyPr>
          <a:lstStyle/>
          <a:p>
            <a:pPr defTabSz="762000">
              <a:spcBef>
                <a:spcPct val="15000"/>
              </a:spcBef>
              <a:spcAft>
                <a:spcPct val="15000"/>
              </a:spcAft>
            </a:pPr>
            <a:r>
              <a:rPr lang="en-US" altLang="zh-CN" sz="1000" b="1">
                <a:ea typeface="宋体" pitchFamily="2" charset="-122"/>
              </a:rPr>
              <a:t>DWDM/</a:t>
            </a:r>
            <a:br>
              <a:rPr lang="en-US" altLang="zh-CN" sz="1000" b="1">
                <a:ea typeface="宋体" pitchFamily="2" charset="-122"/>
              </a:rPr>
            </a:br>
            <a:r>
              <a:rPr lang="en-US" altLang="zh-CN" sz="1000" b="1">
                <a:ea typeface="宋体" pitchFamily="2" charset="-122"/>
              </a:rPr>
              <a:t>SDH/SONET</a:t>
            </a:r>
          </a:p>
        </p:txBody>
      </p:sp>
      <p:cxnSp>
        <p:nvCxnSpPr>
          <p:cNvPr id="2646127" name="AutoShape 111"/>
          <p:cNvCxnSpPr>
            <a:cxnSpLocks noChangeShapeType="1"/>
          </p:cNvCxnSpPr>
          <p:nvPr/>
        </p:nvCxnSpPr>
        <p:spPr bwMode="auto">
          <a:xfrm flipH="1" flipV="1">
            <a:off x="6484938" y="4026991"/>
            <a:ext cx="365125" cy="147637"/>
          </a:xfrm>
          <a:prstGeom prst="straightConnector1">
            <a:avLst/>
          </a:prstGeom>
          <a:noFill/>
          <a:ln w="9525">
            <a:solidFill>
              <a:schemeClr val="folHlink"/>
            </a:solidFill>
            <a:round/>
            <a:headEnd/>
            <a:tailEnd/>
          </a:ln>
          <a:effectLst/>
        </p:spPr>
      </p:cxnSp>
      <p:cxnSp>
        <p:nvCxnSpPr>
          <p:cNvPr id="2646128" name="AutoShape 112"/>
          <p:cNvCxnSpPr>
            <a:cxnSpLocks noChangeShapeType="1"/>
          </p:cNvCxnSpPr>
          <p:nvPr/>
        </p:nvCxnSpPr>
        <p:spPr bwMode="auto">
          <a:xfrm flipV="1">
            <a:off x="6850063" y="3955553"/>
            <a:ext cx="492125" cy="219075"/>
          </a:xfrm>
          <a:prstGeom prst="straightConnector1">
            <a:avLst/>
          </a:prstGeom>
          <a:noFill/>
          <a:ln w="9525">
            <a:solidFill>
              <a:schemeClr val="folHlink"/>
            </a:solidFill>
            <a:round/>
            <a:headEnd/>
            <a:tailEnd/>
          </a:ln>
          <a:effectLst/>
        </p:spPr>
      </p:cxnSp>
      <p:cxnSp>
        <p:nvCxnSpPr>
          <p:cNvPr id="2646129" name="AutoShape 113"/>
          <p:cNvCxnSpPr>
            <a:cxnSpLocks noChangeShapeType="1"/>
          </p:cNvCxnSpPr>
          <p:nvPr/>
        </p:nvCxnSpPr>
        <p:spPr bwMode="auto">
          <a:xfrm flipV="1">
            <a:off x="6850063" y="3379291"/>
            <a:ext cx="515937" cy="795337"/>
          </a:xfrm>
          <a:prstGeom prst="straightConnector1">
            <a:avLst/>
          </a:prstGeom>
          <a:noFill/>
          <a:ln w="9525">
            <a:solidFill>
              <a:schemeClr val="folHlink"/>
            </a:solidFill>
            <a:round/>
            <a:headEnd/>
            <a:tailEnd/>
          </a:ln>
          <a:effectLst/>
        </p:spPr>
      </p:cxnSp>
      <p:cxnSp>
        <p:nvCxnSpPr>
          <p:cNvPr id="2646130" name="AutoShape 114"/>
          <p:cNvCxnSpPr>
            <a:cxnSpLocks noChangeShapeType="1"/>
          </p:cNvCxnSpPr>
          <p:nvPr/>
        </p:nvCxnSpPr>
        <p:spPr bwMode="auto">
          <a:xfrm flipH="1" flipV="1">
            <a:off x="6683375" y="3379291"/>
            <a:ext cx="166688" cy="795337"/>
          </a:xfrm>
          <a:prstGeom prst="straightConnector1">
            <a:avLst/>
          </a:prstGeom>
          <a:noFill/>
          <a:ln w="9525">
            <a:solidFill>
              <a:schemeClr val="folHlink"/>
            </a:solidFill>
            <a:round/>
            <a:headEnd/>
            <a:tailEnd/>
          </a:ln>
          <a:effectLst/>
        </p:spPr>
      </p:cxnSp>
      <p:cxnSp>
        <p:nvCxnSpPr>
          <p:cNvPr id="2646131" name="AutoShape 115"/>
          <p:cNvCxnSpPr>
            <a:cxnSpLocks noChangeShapeType="1"/>
          </p:cNvCxnSpPr>
          <p:nvPr/>
        </p:nvCxnSpPr>
        <p:spPr bwMode="auto">
          <a:xfrm flipH="1" flipV="1">
            <a:off x="6180138" y="3379291"/>
            <a:ext cx="669925" cy="795337"/>
          </a:xfrm>
          <a:prstGeom prst="straightConnector1">
            <a:avLst/>
          </a:prstGeom>
          <a:noFill/>
          <a:ln w="9525">
            <a:solidFill>
              <a:schemeClr val="folHlink"/>
            </a:solidFill>
            <a:round/>
            <a:headEnd/>
            <a:tailEnd/>
          </a:ln>
          <a:effectLst/>
        </p:spPr>
      </p:cxnSp>
      <p:sp>
        <p:nvSpPr>
          <p:cNvPr id="2646132" name="Text Box 116"/>
          <p:cNvSpPr txBox="1">
            <a:spLocks noChangeArrowheads="1"/>
          </p:cNvSpPr>
          <p:nvPr/>
        </p:nvSpPr>
        <p:spPr bwMode="auto">
          <a:xfrm>
            <a:off x="5867400" y="2585541"/>
            <a:ext cx="865188" cy="361950"/>
          </a:xfrm>
          <a:prstGeom prst="rect">
            <a:avLst/>
          </a:prstGeom>
          <a:noFill/>
          <a:ln w="9525">
            <a:noFill/>
            <a:miter lim="800000"/>
            <a:headEnd/>
            <a:tailEnd/>
          </a:ln>
          <a:effectLst/>
        </p:spPr>
        <p:txBody>
          <a:bodyPr lIns="90488" tIns="44450" rIns="90488" bIns="44450">
            <a:spAutoFit/>
          </a:bodyPr>
          <a:lstStyle/>
          <a:p>
            <a:pPr defTabSz="762000">
              <a:spcBef>
                <a:spcPct val="15000"/>
              </a:spcBef>
              <a:spcAft>
                <a:spcPct val="15000"/>
              </a:spcAft>
            </a:pPr>
            <a:r>
              <a:rPr lang="en-US" altLang="zh-CN" sz="900" b="1">
                <a:solidFill>
                  <a:schemeClr val="bg1"/>
                </a:solidFill>
                <a:ea typeface="宋体" pitchFamily="2" charset="-122"/>
              </a:rPr>
              <a:t>Mobile</a:t>
            </a:r>
            <a:br>
              <a:rPr lang="en-US" altLang="zh-CN" sz="900" b="1">
                <a:solidFill>
                  <a:schemeClr val="bg1"/>
                </a:solidFill>
                <a:ea typeface="宋体" pitchFamily="2" charset="-122"/>
              </a:rPr>
            </a:br>
            <a:r>
              <a:rPr lang="en-US" altLang="zh-CN" sz="900" b="1">
                <a:solidFill>
                  <a:schemeClr val="bg1"/>
                </a:solidFill>
                <a:ea typeface="宋体" pitchFamily="2" charset="-122"/>
              </a:rPr>
              <a:t>Softswitch</a:t>
            </a:r>
          </a:p>
        </p:txBody>
      </p:sp>
      <p:sp>
        <p:nvSpPr>
          <p:cNvPr id="2646133" name="Text Box 117"/>
          <p:cNvSpPr txBox="1">
            <a:spLocks noChangeArrowheads="1"/>
          </p:cNvSpPr>
          <p:nvPr/>
        </p:nvSpPr>
        <p:spPr bwMode="auto">
          <a:xfrm>
            <a:off x="6948488" y="2585541"/>
            <a:ext cx="792162" cy="361950"/>
          </a:xfrm>
          <a:prstGeom prst="rect">
            <a:avLst/>
          </a:prstGeom>
          <a:noFill/>
          <a:ln w="9525">
            <a:noFill/>
            <a:miter lim="800000"/>
            <a:headEnd/>
            <a:tailEnd/>
          </a:ln>
          <a:effectLst/>
        </p:spPr>
        <p:txBody>
          <a:bodyPr lIns="90488" tIns="44450" rIns="90488" bIns="44450">
            <a:spAutoFit/>
          </a:bodyPr>
          <a:lstStyle/>
          <a:p>
            <a:pPr defTabSz="762000">
              <a:spcBef>
                <a:spcPct val="15000"/>
              </a:spcBef>
              <a:spcAft>
                <a:spcPct val="15000"/>
              </a:spcAft>
            </a:pPr>
            <a:r>
              <a:rPr lang="en-US" altLang="zh-CN" sz="900" b="1">
                <a:solidFill>
                  <a:schemeClr val="bg1"/>
                </a:solidFill>
                <a:ea typeface="宋体" pitchFamily="2" charset="-122"/>
              </a:rPr>
              <a:t>Fixed</a:t>
            </a:r>
            <a:br>
              <a:rPr lang="en-US" altLang="zh-CN" sz="900" b="1">
                <a:solidFill>
                  <a:schemeClr val="bg1"/>
                </a:solidFill>
                <a:ea typeface="宋体" pitchFamily="2" charset="-122"/>
              </a:rPr>
            </a:br>
            <a:r>
              <a:rPr lang="en-US" altLang="zh-CN" sz="900" b="1">
                <a:solidFill>
                  <a:schemeClr val="bg1"/>
                </a:solidFill>
                <a:ea typeface="宋体" pitchFamily="2" charset="-122"/>
              </a:rPr>
              <a:t>Softswitch</a:t>
            </a:r>
          </a:p>
        </p:txBody>
      </p:sp>
      <p:sp>
        <p:nvSpPr>
          <p:cNvPr id="2646134" name="Text Box 118"/>
          <p:cNvSpPr txBox="1">
            <a:spLocks noChangeArrowheads="1"/>
          </p:cNvSpPr>
          <p:nvPr/>
        </p:nvSpPr>
        <p:spPr bwMode="auto">
          <a:xfrm>
            <a:off x="6372225" y="2803028"/>
            <a:ext cx="863600" cy="361950"/>
          </a:xfrm>
          <a:prstGeom prst="rect">
            <a:avLst/>
          </a:prstGeom>
          <a:noFill/>
          <a:ln w="9525">
            <a:noFill/>
            <a:miter lim="800000"/>
            <a:headEnd/>
            <a:tailEnd/>
          </a:ln>
          <a:effectLst/>
        </p:spPr>
        <p:txBody>
          <a:bodyPr lIns="90488" tIns="44450" rIns="90488" bIns="44450">
            <a:spAutoFit/>
          </a:bodyPr>
          <a:lstStyle/>
          <a:p>
            <a:pPr defTabSz="762000">
              <a:spcBef>
                <a:spcPct val="15000"/>
              </a:spcBef>
              <a:spcAft>
                <a:spcPct val="15000"/>
              </a:spcAft>
            </a:pPr>
            <a:r>
              <a:rPr lang="en-US" altLang="zh-CN" sz="900" b="1">
                <a:solidFill>
                  <a:schemeClr val="bg1"/>
                </a:solidFill>
                <a:ea typeface="宋体" pitchFamily="2" charset="-122"/>
              </a:rPr>
              <a:t>IMS +</a:t>
            </a:r>
            <a:br>
              <a:rPr lang="en-US" altLang="zh-CN" sz="900" b="1">
                <a:solidFill>
                  <a:schemeClr val="bg1"/>
                </a:solidFill>
                <a:ea typeface="宋体" pitchFamily="2" charset="-122"/>
              </a:rPr>
            </a:br>
            <a:r>
              <a:rPr lang="en-US" altLang="zh-CN" sz="900" b="1">
                <a:solidFill>
                  <a:schemeClr val="bg1"/>
                </a:solidFill>
                <a:ea typeface="宋体" pitchFamily="2" charset="-122"/>
              </a:rPr>
              <a:t>applications</a:t>
            </a:r>
          </a:p>
        </p:txBody>
      </p:sp>
      <p:grpSp>
        <p:nvGrpSpPr>
          <p:cNvPr id="14" name="Group 119"/>
          <p:cNvGrpSpPr>
            <a:grpSpLocks/>
          </p:cNvGrpSpPr>
          <p:nvPr/>
        </p:nvGrpSpPr>
        <p:grpSpPr bwMode="auto">
          <a:xfrm>
            <a:off x="7175500" y="3726953"/>
            <a:ext cx="331788" cy="228600"/>
            <a:chOff x="4608" y="592"/>
            <a:chExt cx="707" cy="448"/>
          </a:xfrm>
        </p:grpSpPr>
        <p:pic>
          <p:nvPicPr>
            <p:cNvPr id="2646136" name="Picture 120"/>
            <p:cNvPicPr>
              <a:picLocks noChangeAspect="1" noChangeArrowheads="1"/>
            </p:cNvPicPr>
            <p:nvPr/>
          </p:nvPicPr>
          <p:blipFill>
            <a:blip r:embed="rId15" cstate="print">
              <a:grayscl/>
            </a:blip>
            <a:srcRect/>
            <a:stretch>
              <a:fillRect/>
            </a:stretch>
          </p:blipFill>
          <p:spPr bwMode="auto">
            <a:xfrm>
              <a:off x="4608" y="592"/>
              <a:ext cx="707" cy="448"/>
            </a:xfrm>
            <a:prstGeom prst="rect">
              <a:avLst/>
            </a:prstGeom>
            <a:noFill/>
            <a:ln w="9525" algn="ctr">
              <a:noFill/>
              <a:miter lim="800000"/>
              <a:headEnd/>
              <a:tailEnd/>
            </a:ln>
            <a:effectLst/>
          </p:spPr>
        </p:pic>
        <p:grpSp>
          <p:nvGrpSpPr>
            <p:cNvPr id="15" name="Group 121"/>
            <p:cNvGrpSpPr>
              <a:grpSpLocks/>
            </p:cNvGrpSpPr>
            <p:nvPr/>
          </p:nvGrpSpPr>
          <p:grpSpPr bwMode="auto">
            <a:xfrm>
              <a:off x="4700" y="613"/>
              <a:ext cx="463" cy="186"/>
              <a:chOff x="980" y="3093"/>
              <a:chExt cx="463" cy="186"/>
            </a:xfrm>
          </p:grpSpPr>
          <p:pic>
            <p:nvPicPr>
              <p:cNvPr id="2646138" name="Picture 122"/>
              <p:cNvPicPr>
                <a:picLocks noChangeAspect="1" noChangeArrowheads="1"/>
              </p:cNvPicPr>
              <p:nvPr/>
            </p:nvPicPr>
            <p:blipFill>
              <a:blip r:embed="rId16" cstate="print">
                <a:grayscl/>
              </a:blip>
              <a:srcRect/>
              <a:stretch>
                <a:fillRect/>
              </a:stretch>
            </p:blipFill>
            <p:spPr bwMode="auto">
              <a:xfrm>
                <a:off x="1111" y="3186"/>
                <a:ext cx="121" cy="87"/>
              </a:xfrm>
              <a:prstGeom prst="rect">
                <a:avLst/>
              </a:prstGeom>
              <a:noFill/>
              <a:ln w="9525" algn="ctr">
                <a:noFill/>
                <a:miter lim="800000"/>
                <a:headEnd/>
                <a:tailEnd/>
              </a:ln>
              <a:effectLst/>
            </p:spPr>
          </p:pic>
          <p:pic>
            <p:nvPicPr>
              <p:cNvPr id="2646139" name="Picture 123"/>
              <p:cNvPicPr>
                <a:picLocks noChangeAspect="1" noChangeArrowheads="1"/>
              </p:cNvPicPr>
              <p:nvPr/>
            </p:nvPicPr>
            <p:blipFill>
              <a:blip r:embed="rId17" cstate="print">
                <a:grayscl/>
              </a:blip>
              <a:srcRect/>
              <a:stretch>
                <a:fillRect/>
              </a:stretch>
            </p:blipFill>
            <p:spPr bwMode="auto">
              <a:xfrm>
                <a:off x="1196" y="3093"/>
                <a:ext cx="103" cy="79"/>
              </a:xfrm>
              <a:prstGeom prst="rect">
                <a:avLst/>
              </a:prstGeom>
              <a:noFill/>
              <a:ln w="9525" algn="ctr">
                <a:noFill/>
                <a:miter lim="800000"/>
                <a:headEnd/>
                <a:tailEnd/>
              </a:ln>
              <a:effectLst/>
            </p:spPr>
          </p:pic>
          <p:pic>
            <p:nvPicPr>
              <p:cNvPr id="2646140" name="Picture 124"/>
              <p:cNvPicPr>
                <a:picLocks noChangeAspect="1" noChangeArrowheads="1"/>
              </p:cNvPicPr>
              <p:nvPr/>
            </p:nvPicPr>
            <p:blipFill>
              <a:blip r:embed="rId18" cstate="print">
                <a:grayscl/>
              </a:blip>
              <a:srcRect/>
              <a:stretch>
                <a:fillRect/>
              </a:stretch>
            </p:blipFill>
            <p:spPr bwMode="auto">
              <a:xfrm>
                <a:off x="980" y="3149"/>
                <a:ext cx="171" cy="57"/>
              </a:xfrm>
              <a:prstGeom prst="rect">
                <a:avLst/>
              </a:prstGeom>
              <a:noFill/>
              <a:ln w="9525" algn="ctr">
                <a:noFill/>
                <a:miter lim="800000"/>
                <a:headEnd/>
                <a:tailEnd/>
              </a:ln>
              <a:effectLst/>
            </p:spPr>
          </p:pic>
          <p:pic>
            <p:nvPicPr>
              <p:cNvPr id="2646141" name="Picture 125"/>
              <p:cNvPicPr>
                <a:picLocks noChangeAspect="1" noChangeArrowheads="1"/>
              </p:cNvPicPr>
              <p:nvPr/>
            </p:nvPicPr>
            <p:blipFill>
              <a:blip r:embed="rId19" cstate="print">
                <a:grayscl/>
              </a:blip>
              <a:srcRect/>
              <a:stretch>
                <a:fillRect/>
              </a:stretch>
            </p:blipFill>
            <p:spPr bwMode="auto">
              <a:xfrm>
                <a:off x="1262" y="3159"/>
                <a:ext cx="175" cy="62"/>
              </a:xfrm>
              <a:prstGeom prst="rect">
                <a:avLst/>
              </a:prstGeom>
              <a:noFill/>
              <a:ln w="9525" algn="ctr">
                <a:noFill/>
                <a:miter lim="800000"/>
                <a:headEnd/>
                <a:tailEnd/>
              </a:ln>
              <a:effectLst/>
            </p:spPr>
          </p:pic>
          <p:pic>
            <p:nvPicPr>
              <p:cNvPr id="2646142" name="Picture 126"/>
              <p:cNvPicPr>
                <a:picLocks noChangeAspect="1" noChangeArrowheads="1"/>
              </p:cNvPicPr>
              <p:nvPr/>
            </p:nvPicPr>
            <p:blipFill>
              <a:blip r:embed="rId20" cstate="print">
                <a:grayscl/>
              </a:blip>
              <a:srcRect/>
              <a:stretch>
                <a:fillRect/>
              </a:stretch>
            </p:blipFill>
            <p:spPr bwMode="auto">
              <a:xfrm>
                <a:off x="981" y="3098"/>
                <a:ext cx="462" cy="181"/>
              </a:xfrm>
              <a:prstGeom prst="rect">
                <a:avLst/>
              </a:prstGeom>
              <a:noFill/>
              <a:ln w="9525" algn="ctr">
                <a:noFill/>
                <a:miter lim="800000"/>
                <a:headEnd/>
                <a:tailEnd/>
              </a:ln>
              <a:effectLst/>
            </p:spPr>
          </p:pic>
        </p:grpSp>
      </p:grpSp>
      <p:grpSp>
        <p:nvGrpSpPr>
          <p:cNvPr id="16" name="Group 127"/>
          <p:cNvGrpSpPr>
            <a:grpSpLocks/>
          </p:cNvGrpSpPr>
          <p:nvPr/>
        </p:nvGrpSpPr>
        <p:grpSpPr bwMode="auto">
          <a:xfrm>
            <a:off x="6084888" y="3163391"/>
            <a:ext cx="406400" cy="215900"/>
            <a:chOff x="3833" y="1207"/>
            <a:chExt cx="256" cy="236"/>
          </a:xfrm>
        </p:grpSpPr>
        <p:pic>
          <p:nvPicPr>
            <p:cNvPr id="2646144" name="Picture 128"/>
            <p:cNvPicPr>
              <a:picLocks noChangeAspect="1" noChangeArrowheads="1"/>
            </p:cNvPicPr>
            <p:nvPr/>
          </p:nvPicPr>
          <p:blipFill>
            <a:blip r:embed="rId21" cstate="print">
              <a:grayscl/>
            </a:blip>
            <a:srcRect/>
            <a:stretch>
              <a:fillRect/>
            </a:stretch>
          </p:blipFill>
          <p:spPr bwMode="auto">
            <a:xfrm>
              <a:off x="3833" y="1207"/>
              <a:ext cx="120" cy="236"/>
            </a:xfrm>
            <a:prstGeom prst="rect">
              <a:avLst/>
            </a:prstGeom>
            <a:noFill/>
            <a:ln w="9525" algn="ctr">
              <a:noFill/>
              <a:miter lim="800000"/>
              <a:headEnd/>
              <a:tailEnd/>
            </a:ln>
            <a:effectLst/>
          </p:spPr>
        </p:pic>
        <p:pic>
          <p:nvPicPr>
            <p:cNvPr id="2646145" name="Picture 129"/>
            <p:cNvPicPr>
              <a:picLocks noChangeAspect="1" noChangeArrowheads="1"/>
            </p:cNvPicPr>
            <p:nvPr/>
          </p:nvPicPr>
          <p:blipFill>
            <a:blip r:embed="rId21" cstate="print">
              <a:grayscl/>
            </a:blip>
            <a:srcRect/>
            <a:stretch>
              <a:fillRect/>
            </a:stretch>
          </p:blipFill>
          <p:spPr bwMode="auto">
            <a:xfrm>
              <a:off x="3969" y="1207"/>
              <a:ext cx="120" cy="236"/>
            </a:xfrm>
            <a:prstGeom prst="rect">
              <a:avLst/>
            </a:prstGeom>
            <a:noFill/>
            <a:ln w="9525" algn="ctr">
              <a:noFill/>
              <a:miter lim="800000"/>
              <a:headEnd/>
              <a:tailEnd/>
            </a:ln>
            <a:effectLst/>
          </p:spPr>
        </p:pic>
      </p:grpSp>
      <p:grpSp>
        <p:nvGrpSpPr>
          <p:cNvPr id="17" name="Group 130"/>
          <p:cNvGrpSpPr>
            <a:grpSpLocks/>
          </p:cNvGrpSpPr>
          <p:nvPr/>
        </p:nvGrpSpPr>
        <p:grpSpPr bwMode="auto">
          <a:xfrm>
            <a:off x="6588125" y="3163391"/>
            <a:ext cx="406400" cy="215900"/>
            <a:chOff x="4150" y="1207"/>
            <a:chExt cx="256" cy="236"/>
          </a:xfrm>
        </p:grpSpPr>
        <p:pic>
          <p:nvPicPr>
            <p:cNvPr id="2646147" name="Picture 131"/>
            <p:cNvPicPr>
              <a:picLocks noChangeAspect="1" noChangeArrowheads="1"/>
            </p:cNvPicPr>
            <p:nvPr/>
          </p:nvPicPr>
          <p:blipFill>
            <a:blip r:embed="rId21" cstate="print">
              <a:grayscl/>
            </a:blip>
            <a:srcRect/>
            <a:stretch>
              <a:fillRect/>
            </a:stretch>
          </p:blipFill>
          <p:spPr bwMode="auto">
            <a:xfrm>
              <a:off x="4150" y="1207"/>
              <a:ext cx="120" cy="236"/>
            </a:xfrm>
            <a:prstGeom prst="rect">
              <a:avLst/>
            </a:prstGeom>
            <a:noFill/>
            <a:ln w="9525" algn="ctr">
              <a:noFill/>
              <a:miter lim="800000"/>
              <a:headEnd/>
              <a:tailEnd/>
            </a:ln>
            <a:effectLst/>
          </p:spPr>
        </p:pic>
        <p:pic>
          <p:nvPicPr>
            <p:cNvPr id="2646148" name="Picture 132"/>
            <p:cNvPicPr>
              <a:picLocks noChangeAspect="1" noChangeArrowheads="1"/>
            </p:cNvPicPr>
            <p:nvPr/>
          </p:nvPicPr>
          <p:blipFill>
            <a:blip r:embed="rId21" cstate="print">
              <a:grayscl/>
            </a:blip>
            <a:srcRect/>
            <a:stretch>
              <a:fillRect/>
            </a:stretch>
          </p:blipFill>
          <p:spPr bwMode="auto">
            <a:xfrm>
              <a:off x="4286" y="1207"/>
              <a:ext cx="120" cy="236"/>
            </a:xfrm>
            <a:prstGeom prst="rect">
              <a:avLst/>
            </a:prstGeom>
            <a:noFill/>
            <a:ln w="9525" algn="ctr">
              <a:noFill/>
              <a:miter lim="800000"/>
              <a:headEnd/>
              <a:tailEnd/>
            </a:ln>
            <a:effectLst/>
          </p:spPr>
        </p:pic>
      </p:grpSp>
      <p:pic>
        <p:nvPicPr>
          <p:cNvPr id="2646149" name="Picture 133"/>
          <p:cNvPicPr>
            <a:picLocks noChangeAspect="1" noChangeArrowheads="1"/>
          </p:cNvPicPr>
          <p:nvPr/>
        </p:nvPicPr>
        <p:blipFill>
          <a:blip r:embed="rId21" cstate="print">
            <a:grayscl/>
          </a:blip>
          <a:srcRect/>
          <a:stretch>
            <a:fillRect/>
          </a:stretch>
        </p:blipFill>
        <p:spPr bwMode="auto">
          <a:xfrm>
            <a:off x="7270750" y="3163391"/>
            <a:ext cx="190500" cy="215900"/>
          </a:xfrm>
          <a:prstGeom prst="rect">
            <a:avLst/>
          </a:prstGeom>
          <a:noFill/>
          <a:ln w="9525" algn="ctr">
            <a:noFill/>
            <a:miter lim="800000"/>
            <a:headEnd/>
            <a:tailEnd/>
          </a:ln>
          <a:effectLst/>
        </p:spPr>
      </p:pic>
      <p:sp>
        <p:nvSpPr>
          <p:cNvPr id="2646150" name="Text Box 134"/>
          <p:cNvSpPr txBox="1">
            <a:spLocks noChangeArrowheads="1"/>
          </p:cNvSpPr>
          <p:nvPr/>
        </p:nvSpPr>
        <p:spPr bwMode="auto">
          <a:xfrm>
            <a:off x="6854825" y="3379291"/>
            <a:ext cx="876300" cy="361950"/>
          </a:xfrm>
          <a:prstGeom prst="rect">
            <a:avLst/>
          </a:prstGeom>
          <a:noFill/>
          <a:ln w="9525">
            <a:noFill/>
            <a:miter lim="800000"/>
            <a:headEnd/>
            <a:tailEnd/>
          </a:ln>
          <a:effectLst/>
        </p:spPr>
        <p:txBody>
          <a:bodyPr lIns="90488" tIns="44450" rIns="90488" bIns="44450">
            <a:spAutoFit/>
          </a:bodyPr>
          <a:lstStyle/>
          <a:p>
            <a:pPr defTabSz="762000">
              <a:spcBef>
                <a:spcPct val="15000"/>
              </a:spcBef>
              <a:spcAft>
                <a:spcPct val="15000"/>
              </a:spcAft>
            </a:pPr>
            <a:r>
              <a:rPr lang="en-US" altLang="zh-CN" sz="900" b="1">
                <a:solidFill>
                  <a:schemeClr val="bg1"/>
                </a:solidFill>
                <a:ea typeface="宋体" pitchFamily="2" charset="-122"/>
              </a:rPr>
              <a:t>IP</a:t>
            </a:r>
            <a:br>
              <a:rPr lang="en-US" altLang="zh-CN" sz="900" b="1">
                <a:solidFill>
                  <a:schemeClr val="bg1"/>
                </a:solidFill>
                <a:ea typeface="宋体" pitchFamily="2" charset="-122"/>
              </a:rPr>
            </a:br>
            <a:r>
              <a:rPr lang="en-US" altLang="zh-CN" sz="900" b="1">
                <a:solidFill>
                  <a:schemeClr val="bg1"/>
                </a:solidFill>
                <a:ea typeface="宋体" pitchFamily="2" charset="-122"/>
              </a:rPr>
              <a:t>Edge &amp; Core</a:t>
            </a:r>
          </a:p>
        </p:txBody>
      </p:sp>
      <p:pic>
        <p:nvPicPr>
          <p:cNvPr id="2646151" name="Picture 135" descr="orange_box_1"/>
          <p:cNvPicPr>
            <a:picLocks noChangeAspect="1" noChangeArrowheads="1"/>
          </p:cNvPicPr>
          <p:nvPr/>
        </p:nvPicPr>
        <p:blipFill>
          <a:blip r:embed="rId13" cstate="print"/>
          <a:srcRect/>
          <a:stretch>
            <a:fillRect/>
          </a:stretch>
        </p:blipFill>
        <p:spPr bwMode="auto">
          <a:xfrm>
            <a:off x="2771775" y="2399803"/>
            <a:ext cx="169863" cy="325438"/>
          </a:xfrm>
          <a:prstGeom prst="rect">
            <a:avLst/>
          </a:prstGeom>
          <a:noFill/>
        </p:spPr>
      </p:pic>
      <p:pic>
        <p:nvPicPr>
          <p:cNvPr id="2646152" name="Picture 136" descr="orange_box_1"/>
          <p:cNvPicPr>
            <a:picLocks noChangeAspect="1" noChangeArrowheads="1"/>
          </p:cNvPicPr>
          <p:nvPr/>
        </p:nvPicPr>
        <p:blipFill>
          <a:blip r:embed="rId13" cstate="print"/>
          <a:srcRect/>
          <a:stretch>
            <a:fillRect/>
          </a:stretch>
        </p:blipFill>
        <p:spPr bwMode="auto">
          <a:xfrm>
            <a:off x="2771775" y="2836366"/>
            <a:ext cx="169863" cy="325437"/>
          </a:xfrm>
          <a:prstGeom prst="rect">
            <a:avLst/>
          </a:prstGeom>
          <a:noFill/>
        </p:spPr>
      </p:pic>
      <p:pic>
        <p:nvPicPr>
          <p:cNvPr id="2646153" name="Picture 137" descr="orange_box_1"/>
          <p:cNvPicPr>
            <a:picLocks noChangeAspect="1" noChangeArrowheads="1"/>
          </p:cNvPicPr>
          <p:nvPr/>
        </p:nvPicPr>
        <p:blipFill>
          <a:blip r:embed="rId13" cstate="print"/>
          <a:srcRect/>
          <a:stretch>
            <a:fillRect/>
          </a:stretch>
        </p:blipFill>
        <p:spPr bwMode="auto">
          <a:xfrm>
            <a:off x="2771775" y="3268166"/>
            <a:ext cx="169863" cy="325437"/>
          </a:xfrm>
          <a:prstGeom prst="rect">
            <a:avLst/>
          </a:prstGeom>
          <a:noFill/>
        </p:spPr>
      </p:pic>
      <p:grpSp>
        <p:nvGrpSpPr>
          <p:cNvPr id="18" name="Group 138"/>
          <p:cNvGrpSpPr>
            <a:grpSpLocks/>
          </p:cNvGrpSpPr>
          <p:nvPr/>
        </p:nvGrpSpPr>
        <p:grpSpPr bwMode="auto">
          <a:xfrm>
            <a:off x="3492500" y="4254003"/>
            <a:ext cx="287338" cy="349250"/>
            <a:chOff x="385" y="663"/>
            <a:chExt cx="147" cy="220"/>
          </a:xfrm>
        </p:grpSpPr>
        <p:pic>
          <p:nvPicPr>
            <p:cNvPr id="2646155" name="Picture 139" descr="orange_pentagon"/>
            <p:cNvPicPr>
              <a:picLocks noChangeAspect="1" noChangeArrowheads="1"/>
            </p:cNvPicPr>
            <p:nvPr/>
          </p:nvPicPr>
          <p:blipFill>
            <a:blip r:embed="rId22" cstate="print"/>
            <a:srcRect/>
            <a:stretch>
              <a:fillRect/>
            </a:stretch>
          </p:blipFill>
          <p:spPr bwMode="auto">
            <a:xfrm>
              <a:off x="385" y="663"/>
              <a:ext cx="147" cy="220"/>
            </a:xfrm>
            <a:prstGeom prst="rect">
              <a:avLst/>
            </a:prstGeom>
            <a:noFill/>
          </p:spPr>
        </p:pic>
        <p:grpSp>
          <p:nvGrpSpPr>
            <p:cNvPr id="19" name="Group 140"/>
            <p:cNvGrpSpPr>
              <a:grpSpLocks/>
            </p:cNvGrpSpPr>
            <p:nvPr/>
          </p:nvGrpSpPr>
          <p:grpSpPr bwMode="auto">
            <a:xfrm>
              <a:off x="404" y="698"/>
              <a:ext cx="70" cy="163"/>
              <a:chOff x="1588" y="2606"/>
              <a:chExt cx="172" cy="382"/>
            </a:xfrm>
          </p:grpSpPr>
          <p:grpSp>
            <p:nvGrpSpPr>
              <p:cNvPr id="20" name="Group 141"/>
              <p:cNvGrpSpPr>
                <a:grpSpLocks/>
              </p:cNvGrpSpPr>
              <p:nvPr/>
            </p:nvGrpSpPr>
            <p:grpSpPr bwMode="auto">
              <a:xfrm>
                <a:off x="1588" y="2606"/>
                <a:ext cx="172" cy="82"/>
                <a:chOff x="1588" y="2610"/>
                <a:chExt cx="172" cy="106"/>
              </a:xfrm>
            </p:grpSpPr>
            <p:sp>
              <p:nvSpPr>
                <p:cNvPr id="2646158" name="AutoShape 142"/>
                <p:cNvSpPr>
                  <a:spLocks noChangeArrowheads="1"/>
                </p:cNvSpPr>
                <p:nvPr/>
              </p:nvSpPr>
              <p:spPr bwMode="auto">
                <a:xfrm rot="1800000">
                  <a:off x="1588" y="2610"/>
                  <a:ext cx="172" cy="100"/>
                </a:xfrm>
                <a:prstGeom prst="rightArrow">
                  <a:avLst>
                    <a:gd name="adj1" fmla="val 50000"/>
                    <a:gd name="adj2" fmla="val 43000"/>
                  </a:avLst>
                </a:prstGeom>
                <a:solidFill>
                  <a:schemeClr val="tx1"/>
                </a:solidFill>
                <a:ln w="9525">
                  <a:noFill/>
                  <a:miter lim="800000"/>
                  <a:headEnd/>
                  <a:tailEnd/>
                </a:ln>
                <a:effectLst/>
              </p:spPr>
              <p:txBody>
                <a:bodyPr wrap="none" anchor="ctr"/>
                <a:lstStyle/>
                <a:p>
                  <a:endParaRPr lang="zh-CN" altLang="en-US"/>
                </a:p>
              </p:txBody>
            </p:sp>
            <p:sp>
              <p:nvSpPr>
                <p:cNvPr id="2646159" name="AutoShape 143"/>
                <p:cNvSpPr>
                  <a:spLocks noChangeArrowheads="1"/>
                </p:cNvSpPr>
                <p:nvPr/>
              </p:nvSpPr>
              <p:spPr bwMode="auto">
                <a:xfrm rot="1800000">
                  <a:off x="1588" y="2616"/>
                  <a:ext cx="172" cy="100"/>
                </a:xfrm>
                <a:prstGeom prst="rightArrow">
                  <a:avLst>
                    <a:gd name="adj1" fmla="val 50000"/>
                    <a:gd name="adj2" fmla="val 43000"/>
                  </a:avLst>
                </a:prstGeom>
                <a:solidFill>
                  <a:schemeClr val="bg1"/>
                </a:solidFill>
                <a:ln w="9525">
                  <a:noFill/>
                  <a:miter lim="800000"/>
                  <a:headEnd/>
                  <a:tailEnd/>
                </a:ln>
                <a:effectLst/>
              </p:spPr>
              <p:txBody>
                <a:bodyPr wrap="none" anchor="ctr"/>
                <a:lstStyle/>
                <a:p>
                  <a:endParaRPr lang="zh-CN" altLang="en-US"/>
                </a:p>
              </p:txBody>
            </p:sp>
          </p:grpSp>
          <p:grpSp>
            <p:nvGrpSpPr>
              <p:cNvPr id="21" name="Group 144"/>
              <p:cNvGrpSpPr>
                <a:grpSpLocks/>
              </p:cNvGrpSpPr>
              <p:nvPr/>
            </p:nvGrpSpPr>
            <p:grpSpPr bwMode="auto">
              <a:xfrm flipV="1">
                <a:off x="1588" y="2906"/>
                <a:ext cx="172" cy="82"/>
                <a:chOff x="1588" y="2610"/>
                <a:chExt cx="172" cy="106"/>
              </a:xfrm>
            </p:grpSpPr>
            <p:sp>
              <p:nvSpPr>
                <p:cNvPr id="2646161" name="AutoShape 145"/>
                <p:cNvSpPr>
                  <a:spLocks noChangeArrowheads="1"/>
                </p:cNvSpPr>
                <p:nvPr/>
              </p:nvSpPr>
              <p:spPr bwMode="auto">
                <a:xfrm rot="1800000">
                  <a:off x="1588" y="2610"/>
                  <a:ext cx="172" cy="100"/>
                </a:xfrm>
                <a:prstGeom prst="rightArrow">
                  <a:avLst>
                    <a:gd name="adj1" fmla="val 50000"/>
                    <a:gd name="adj2" fmla="val 43000"/>
                  </a:avLst>
                </a:prstGeom>
                <a:solidFill>
                  <a:schemeClr val="tx1"/>
                </a:solidFill>
                <a:ln w="9525">
                  <a:noFill/>
                  <a:miter lim="800000"/>
                  <a:headEnd/>
                  <a:tailEnd/>
                </a:ln>
                <a:effectLst/>
              </p:spPr>
              <p:txBody>
                <a:bodyPr wrap="none" anchor="ctr"/>
                <a:lstStyle/>
                <a:p>
                  <a:endParaRPr lang="zh-CN" altLang="en-US"/>
                </a:p>
              </p:txBody>
            </p:sp>
            <p:sp>
              <p:nvSpPr>
                <p:cNvPr id="2646162" name="AutoShape 146"/>
                <p:cNvSpPr>
                  <a:spLocks noChangeArrowheads="1"/>
                </p:cNvSpPr>
                <p:nvPr/>
              </p:nvSpPr>
              <p:spPr bwMode="auto">
                <a:xfrm rot="1800000">
                  <a:off x="1588" y="2616"/>
                  <a:ext cx="172" cy="100"/>
                </a:xfrm>
                <a:prstGeom prst="rightArrow">
                  <a:avLst>
                    <a:gd name="adj1" fmla="val 50000"/>
                    <a:gd name="adj2" fmla="val 43000"/>
                  </a:avLst>
                </a:prstGeom>
                <a:solidFill>
                  <a:schemeClr val="bg1"/>
                </a:solidFill>
                <a:ln w="9525">
                  <a:noFill/>
                  <a:miter lim="800000"/>
                  <a:headEnd/>
                  <a:tailEnd/>
                </a:ln>
                <a:effectLst/>
              </p:spPr>
              <p:txBody>
                <a:bodyPr wrap="none" anchor="ctr"/>
                <a:lstStyle/>
                <a:p>
                  <a:endParaRPr lang="zh-CN" altLang="en-US"/>
                </a:p>
              </p:txBody>
            </p:sp>
          </p:grpSp>
        </p:grpSp>
        <p:grpSp>
          <p:nvGrpSpPr>
            <p:cNvPr id="22" name="Group 147"/>
            <p:cNvGrpSpPr>
              <a:grpSpLocks/>
            </p:cNvGrpSpPr>
            <p:nvPr/>
          </p:nvGrpSpPr>
          <p:grpSpPr bwMode="auto">
            <a:xfrm>
              <a:off x="455" y="761"/>
              <a:ext cx="40" cy="44"/>
              <a:chOff x="3497" y="4157"/>
              <a:chExt cx="58" cy="58"/>
            </a:xfrm>
          </p:grpSpPr>
          <p:sp>
            <p:nvSpPr>
              <p:cNvPr id="2646164" name="Oval 148"/>
              <p:cNvSpPr>
                <a:spLocks noChangeArrowheads="1"/>
              </p:cNvSpPr>
              <p:nvPr/>
            </p:nvSpPr>
            <p:spPr bwMode="auto">
              <a:xfrm>
                <a:off x="3497" y="4157"/>
                <a:ext cx="56" cy="56"/>
              </a:xfrm>
              <a:prstGeom prst="ellipse">
                <a:avLst/>
              </a:prstGeom>
              <a:noFill/>
              <a:ln w="28575">
                <a:solidFill>
                  <a:schemeClr val="tx1"/>
                </a:solidFill>
                <a:round/>
                <a:headEnd/>
                <a:tailEnd/>
              </a:ln>
              <a:effectLst/>
            </p:spPr>
            <p:txBody>
              <a:bodyPr wrap="none" anchor="ctr"/>
              <a:lstStyle/>
              <a:p>
                <a:endParaRPr lang="zh-CN" altLang="en-US"/>
              </a:p>
            </p:txBody>
          </p:sp>
          <p:sp>
            <p:nvSpPr>
              <p:cNvPr id="2646165" name="Oval 149"/>
              <p:cNvSpPr>
                <a:spLocks noChangeArrowheads="1"/>
              </p:cNvSpPr>
              <p:nvPr/>
            </p:nvSpPr>
            <p:spPr bwMode="auto">
              <a:xfrm>
                <a:off x="3499" y="4159"/>
                <a:ext cx="56" cy="56"/>
              </a:xfrm>
              <a:prstGeom prst="ellipse">
                <a:avLst/>
              </a:prstGeom>
              <a:noFill/>
              <a:ln w="28575">
                <a:solidFill>
                  <a:schemeClr val="bg1"/>
                </a:solidFill>
                <a:round/>
                <a:headEnd/>
                <a:tailEnd/>
              </a:ln>
              <a:effectLst/>
            </p:spPr>
            <p:txBody>
              <a:bodyPr wrap="none" anchor="ctr"/>
              <a:lstStyle/>
              <a:p>
                <a:endParaRPr lang="zh-CN" altLang="en-US"/>
              </a:p>
            </p:txBody>
          </p:sp>
        </p:grpSp>
      </p:grpSp>
      <p:sp>
        <p:nvSpPr>
          <p:cNvPr id="2646166" name="Text Box 150"/>
          <p:cNvSpPr txBox="1">
            <a:spLocks noChangeArrowheads="1"/>
          </p:cNvSpPr>
          <p:nvPr/>
        </p:nvSpPr>
        <p:spPr bwMode="auto">
          <a:xfrm>
            <a:off x="3276600" y="4242891"/>
            <a:ext cx="757238" cy="393700"/>
          </a:xfrm>
          <a:prstGeom prst="rect">
            <a:avLst/>
          </a:prstGeom>
          <a:noFill/>
          <a:ln w="9525" algn="ctr">
            <a:noFill/>
            <a:miter lim="800000"/>
            <a:headEnd/>
            <a:tailEnd/>
          </a:ln>
          <a:effectLst/>
        </p:spPr>
        <p:txBody>
          <a:bodyPr lIns="90488" tIns="44450" rIns="90488" bIns="44450">
            <a:spAutoFit/>
          </a:bodyPr>
          <a:lstStyle/>
          <a:p>
            <a:pPr defTabSz="762000">
              <a:spcBef>
                <a:spcPct val="15000"/>
              </a:spcBef>
              <a:spcAft>
                <a:spcPct val="15000"/>
              </a:spcAft>
            </a:pPr>
            <a:r>
              <a:rPr lang="en-US" altLang="zh-CN" sz="1000" b="1">
                <a:ea typeface="宋体" pitchFamily="2" charset="-122"/>
              </a:rPr>
              <a:t>Ethernet</a:t>
            </a:r>
            <a:br>
              <a:rPr lang="en-US" altLang="zh-CN" sz="1000" b="1">
                <a:ea typeface="宋体" pitchFamily="2" charset="-122"/>
              </a:rPr>
            </a:br>
            <a:r>
              <a:rPr lang="en-US" altLang="zh-CN" sz="1000" b="1">
                <a:ea typeface="宋体" pitchFamily="2" charset="-122"/>
              </a:rPr>
              <a:t>DSLAM</a:t>
            </a:r>
          </a:p>
        </p:txBody>
      </p:sp>
      <p:sp>
        <p:nvSpPr>
          <p:cNvPr id="2646167" name="AutoShape 151"/>
          <p:cNvSpPr>
            <a:spLocks noChangeArrowheads="1"/>
          </p:cNvSpPr>
          <p:nvPr/>
        </p:nvSpPr>
        <p:spPr bwMode="auto">
          <a:xfrm>
            <a:off x="8064500" y="3234828"/>
            <a:ext cx="971550" cy="288925"/>
          </a:xfrm>
          <a:prstGeom prst="roundRect">
            <a:avLst>
              <a:gd name="adj" fmla="val 12329"/>
            </a:avLst>
          </a:prstGeom>
          <a:gradFill rotWithShape="1">
            <a:gsLst>
              <a:gs pos="0">
                <a:schemeClr val="hlink"/>
              </a:gs>
              <a:gs pos="100000">
                <a:srgbClr val="A400A4"/>
              </a:gs>
            </a:gsLst>
            <a:lin ang="5400000" scaled="1"/>
          </a:gradFill>
          <a:ln w="12700" algn="ctr">
            <a:solidFill>
              <a:schemeClr val="hlink"/>
            </a:solidFill>
            <a:round/>
            <a:headEnd/>
            <a:tailEnd/>
          </a:ln>
          <a:effectLst/>
        </p:spPr>
        <p:txBody>
          <a:bodyPr/>
          <a:lstStyle/>
          <a:p>
            <a:pPr defTabSz="762000">
              <a:lnSpc>
                <a:spcPct val="90000"/>
              </a:lnSpc>
              <a:spcBef>
                <a:spcPct val="30000"/>
              </a:spcBef>
              <a:spcAft>
                <a:spcPct val="0"/>
              </a:spcAft>
            </a:pPr>
            <a:r>
              <a:rPr lang="en-US" altLang="zh-CN" sz="1200" b="1">
                <a:solidFill>
                  <a:schemeClr val="bg1"/>
                </a:solidFill>
                <a:ea typeface="宋体" pitchFamily="2" charset="-122"/>
              </a:rPr>
              <a:t>Enterprise</a:t>
            </a:r>
          </a:p>
        </p:txBody>
      </p:sp>
      <p:sp>
        <p:nvSpPr>
          <p:cNvPr id="2646168" name="AutoShape 152"/>
          <p:cNvSpPr>
            <a:spLocks noChangeArrowheads="1"/>
          </p:cNvSpPr>
          <p:nvPr/>
        </p:nvSpPr>
        <p:spPr bwMode="auto">
          <a:xfrm>
            <a:off x="8064500" y="3596778"/>
            <a:ext cx="971550" cy="288925"/>
          </a:xfrm>
          <a:prstGeom prst="roundRect">
            <a:avLst>
              <a:gd name="adj" fmla="val 12329"/>
            </a:avLst>
          </a:prstGeom>
          <a:gradFill rotWithShape="1">
            <a:gsLst>
              <a:gs pos="0">
                <a:schemeClr val="hlink"/>
              </a:gs>
              <a:gs pos="100000">
                <a:srgbClr val="A400A4"/>
              </a:gs>
            </a:gsLst>
            <a:lin ang="5400000" scaled="1"/>
          </a:gradFill>
          <a:ln w="12700" algn="ctr">
            <a:solidFill>
              <a:schemeClr val="hlink"/>
            </a:solidFill>
            <a:round/>
            <a:headEnd/>
            <a:tailEnd/>
          </a:ln>
          <a:effectLst/>
        </p:spPr>
        <p:txBody>
          <a:bodyPr/>
          <a:lstStyle/>
          <a:p>
            <a:pPr defTabSz="762000">
              <a:lnSpc>
                <a:spcPct val="90000"/>
              </a:lnSpc>
              <a:spcBef>
                <a:spcPct val="30000"/>
              </a:spcBef>
              <a:spcAft>
                <a:spcPct val="0"/>
              </a:spcAft>
            </a:pPr>
            <a:r>
              <a:rPr lang="en-US" altLang="zh-CN" sz="1200" b="1">
                <a:solidFill>
                  <a:schemeClr val="bg1"/>
                </a:solidFill>
                <a:ea typeface="宋体" pitchFamily="2" charset="-122"/>
              </a:rPr>
              <a:t>PSTN</a:t>
            </a:r>
          </a:p>
        </p:txBody>
      </p:sp>
      <p:sp>
        <p:nvSpPr>
          <p:cNvPr id="2646169" name="AutoShape 153"/>
          <p:cNvSpPr>
            <a:spLocks noChangeArrowheads="1"/>
          </p:cNvSpPr>
          <p:nvPr/>
        </p:nvSpPr>
        <p:spPr bwMode="auto">
          <a:xfrm>
            <a:off x="8064500" y="3955553"/>
            <a:ext cx="971550" cy="288925"/>
          </a:xfrm>
          <a:prstGeom prst="roundRect">
            <a:avLst>
              <a:gd name="adj" fmla="val 12329"/>
            </a:avLst>
          </a:prstGeom>
          <a:gradFill rotWithShape="1">
            <a:gsLst>
              <a:gs pos="0">
                <a:schemeClr val="hlink"/>
              </a:gs>
              <a:gs pos="100000">
                <a:srgbClr val="A400A4"/>
              </a:gs>
            </a:gsLst>
            <a:lin ang="5400000" scaled="1"/>
          </a:gradFill>
          <a:ln w="12700" algn="ctr">
            <a:solidFill>
              <a:schemeClr val="hlink"/>
            </a:solidFill>
            <a:round/>
            <a:headEnd/>
            <a:tailEnd/>
          </a:ln>
          <a:effectLst/>
        </p:spPr>
        <p:txBody>
          <a:bodyPr/>
          <a:lstStyle/>
          <a:p>
            <a:pPr defTabSz="762000">
              <a:lnSpc>
                <a:spcPct val="90000"/>
              </a:lnSpc>
              <a:spcBef>
                <a:spcPct val="30000"/>
              </a:spcBef>
              <a:spcAft>
                <a:spcPct val="0"/>
              </a:spcAft>
            </a:pPr>
            <a:r>
              <a:rPr lang="en-US" altLang="zh-CN" sz="1200" b="1">
                <a:solidFill>
                  <a:schemeClr val="bg1"/>
                </a:solidFill>
                <a:ea typeface="宋体" pitchFamily="2" charset="-122"/>
              </a:rPr>
              <a:t>Internet</a:t>
            </a:r>
          </a:p>
        </p:txBody>
      </p:sp>
      <p:sp>
        <p:nvSpPr>
          <p:cNvPr id="2646170" name="AutoShape 154"/>
          <p:cNvSpPr>
            <a:spLocks noChangeArrowheads="1"/>
          </p:cNvSpPr>
          <p:nvPr/>
        </p:nvSpPr>
        <p:spPr bwMode="auto">
          <a:xfrm>
            <a:off x="8064500" y="4314328"/>
            <a:ext cx="971550" cy="288925"/>
          </a:xfrm>
          <a:prstGeom prst="roundRect">
            <a:avLst>
              <a:gd name="adj" fmla="val 12329"/>
            </a:avLst>
          </a:prstGeom>
          <a:gradFill rotWithShape="1">
            <a:gsLst>
              <a:gs pos="0">
                <a:schemeClr val="hlink"/>
              </a:gs>
              <a:gs pos="100000">
                <a:srgbClr val="A400A4"/>
              </a:gs>
            </a:gsLst>
            <a:lin ang="5400000" scaled="1"/>
          </a:gradFill>
          <a:ln w="12700" algn="ctr">
            <a:solidFill>
              <a:schemeClr val="hlink"/>
            </a:solidFill>
            <a:round/>
            <a:headEnd/>
            <a:tailEnd/>
          </a:ln>
          <a:effectLst/>
        </p:spPr>
        <p:txBody>
          <a:bodyPr/>
          <a:lstStyle/>
          <a:p>
            <a:pPr defTabSz="762000">
              <a:lnSpc>
                <a:spcPct val="90000"/>
              </a:lnSpc>
              <a:spcBef>
                <a:spcPct val="30000"/>
              </a:spcBef>
              <a:spcAft>
                <a:spcPct val="0"/>
              </a:spcAft>
            </a:pPr>
            <a:r>
              <a:rPr lang="en-US" altLang="zh-CN" sz="1200" b="1">
                <a:solidFill>
                  <a:schemeClr val="bg1"/>
                </a:solidFill>
                <a:ea typeface="宋体" pitchFamily="2" charset="-122"/>
              </a:rPr>
              <a:t>xSP</a:t>
            </a:r>
          </a:p>
        </p:txBody>
      </p:sp>
      <p:pic>
        <p:nvPicPr>
          <p:cNvPr id="2646171" name="Picture 155" descr="orange_box_1"/>
          <p:cNvPicPr>
            <a:picLocks noChangeAspect="1" noChangeArrowheads="1"/>
          </p:cNvPicPr>
          <p:nvPr/>
        </p:nvPicPr>
        <p:blipFill>
          <a:blip r:embed="rId13" cstate="print"/>
          <a:srcRect/>
          <a:stretch>
            <a:fillRect/>
          </a:stretch>
        </p:blipFill>
        <p:spPr bwMode="auto">
          <a:xfrm>
            <a:off x="6324600" y="3534866"/>
            <a:ext cx="319088" cy="492125"/>
          </a:xfrm>
          <a:prstGeom prst="rect">
            <a:avLst/>
          </a:prstGeom>
          <a:noFill/>
        </p:spPr>
      </p:pic>
      <p:pic>
        <p:nvPicPr>
          <p:cNvPr id="2646172" name="Picture 156" descr="orange_box_1"/>
          <p:cNvPicPr>
            <a:picLocks noChangeAspect="1" noChangeArrowheads="1"/>
          </p:cNvPicPr>
          <p:nvPr/>
        </p:nvPicPr>
        <p:blipFill>
          <a:blip r:embed="rId13" cstate="print"/>
          <a:srcRect/>
          <a:stretch>
            <a:fillRect/>
          </a:stretch>
        </p:blipFill>
        <p:spPr bwMode="auto">
          <a:xfrm>
            <a:off x="6002338" y="3534866"/>
            <a:ext cx="319087" cy="492125"/>
          </a:xfrm>
          <a:prstGeom prst="rect">
            <a:avLst/>
          </a:prstGeom>
          <a:noFill/>
        </p:spPr>
      </p:pic>
      <p:sp>
        <p:nvSpPr>
          <p:cNvPr id="2646173" name="Text Box 157"/>
          <p:cNvSpPr txBox="1">
            <a:spLocks noChangeArrowheads="1"/>
          </p:cNvSpPr>
          <p:nvPr/>
        </p:nvSpPr>
        <p:spPr bwMode="auto">
          <a:xfrm>
            <a:off x="5970588" y="3669803"/>
            <a:ext cx="358775" cy="304800"/>
          </a:xfrm>
          <a:prstGeom prst="rect">
            <a:avLst/>
          </a:prstGeom>
          <a:noFill/>
          <a:ln w="9525" algn="ctr">
            <a:noFill/>
            <a:miter lim="800000"/>
            <a:headEnd/>
            <a:tailEnd/>
          </a:ln>
          <a:effectLst/>
        </p:spPr>
        <p:txBody>
          <a:bodyPr wrap="none" lIns="0" tIns="0" rIns="0" bIns="0">
            <a:spAutoFit/>
          </a:bodyPr>
          <a:lstStyle/>
          <a:p>
            <a:pPr defTabSz="762000">
              <a:spcBef>
                <a:spcPct val="15000"/>
              </a:spcBef>
              <a:spcAft>
                <a:spcPct val="15000"/>
              </a:spcAft>
            </a:pPr>
            <a:r>
              <a:rPr lang="en-US" altLang="zh-CN" sz="1000" b="1">
                <a:ea typeface="宋体" pitchFamily="2" charset="-122"/>
              </a:rPr>
              <a:t>SGSN</a:t>
            </a:r>
            <a:br>
              <a:rPr lang="en-US" altLang="zh-CN" sz="1000" b="1">
                <a:ea typeface="宋体" pitchFamily="2" charset="-122"/>
              </a:rPr>
            </a:br>
            <a:r>
              <a:rPr lang="en-US" altLang="zh-CN" sz="1000" b="1">
                <a:ea typeface="宋体" pitchFamily="2" charset="-122"/>
              </a:rPr>
              <a:t>MME</a:t>
            </a:r>
          </a:p>
        </p:txBody>
      </p:sp>
      <p:sp>
        <p:nvSpPr>
          <p:cNvPr id="2646174" name="Text Box 158"/>
          <p:cNvSpPr txBox="1">
            <a:spLocks noChangeArrowheads="1"/>
          </p:cNvSpPr>
          <p:nvPr/>
        </p:nvSpPr>
        <p:spPr bwMode="auto">
          <a:xfrm>
            <a:off x="6373813" y="3742828"/>
            <a:ext cx="211137" cy="152400"/>
          </a:xfrm>
          <a:prstGeom prst="rect">
            <a:avLst/>
          </a:prstGeom>
          <a:noFill/>
          <a:ln w="9525" algn="ctr">
            <a:noFill/>
            <a:miter lim="800000"/>
            <a:headEnd/>
            <a:tailEnd/>
          </a:ln>
          <a:effectLst/>
        </p:spPr>
        <p:txBody>
          <a:bodyPr wrap="none" lIns="0" tIns="0" rIns="0" bIns="0">
            <a:spAutoFit/>
          </a:bodyPr>
          <a:lstStyle/>
          <a:p>
            <a:pPr defTabSz="762000">
              <a:spcBef>
                <a:spcPct val="15000"/>
              </a:spcBef>
              <a:spcAft>
                <a:spcPct val="15000"/>
              </a:spcAft>
            </a:pPr>
            <a:r>
              <a:rPr lang="en-US" altLang="zh-CN" sz="1000" b="1">
                <a:ea typeface="宋体" pitchFamily="2" charset="-122"/>
              </a:rPr>
              <a:t>ISN</a:t>
            </a:r>
          </a:p>
        </p:txBody>
      </p:sp>
      <p:sp>
        <p:nvSpPr>
          <p:cNvPr id="2646175" name="Text Box 159"/>
          <p:cNvSpPr txBox="1">
            <a:spLocks noChangeArrowheads="1"/>
          </p:cNvSpPr>
          <p:nvPr/>
        </p:nvSpPr>
        <p:spPr bwMode="auto">
          <a:xfrm>
            <a:off x="250825" y="5630366"/>
            <a:ext cx="1468438" cy="398462"/>
          </a:xfrm>
          <a:prstGeom prst="rect">
            <a:avLst/>
          </a:prstGeom>
          <a:noFill/>
          <a:ln w="19050" algn="ctr">
            <a:noFill/>
            <a:miter lim="800000"/>
            <a:headEnd/>
            <a:tailEnd/>
          </a:ln>
          <a:effectLst/>
        </p:spPr>
        <p:txBody>
          <a:bodyPr lIns="90000" tIns="46800" rIns="90000" bIns="46800" anchor="ctr"/>
          <a:lstStyle/>
          <a:p>
            <a:pPr algn="l" defTabSz="762000">
              <a:lnSpc>
                <a:spcPct val="90000"/>
              </a:lnSpc>
              <a:spcAft>
                <a:spcPct val="0"/>
              </a:spcAft>
              <a:tabLst>
                <a:tab pos="447675" algn="l"/>
              </a:tabLst>
            </a:pPr>
            <a:r>
              <a:rPr lang="en-US" altLang="zh-CN" sz="1000">
                <a:ea typeface="宋体" pitchFamily="2" charset="-122"/>
              </a:rPr>
              <a:t>Partner CPEs and</a:t>
            </a:r>
            <a:br>
              <a:rPr lang="en-US" altLang="zh-CN" sz="1000">
                <a:ea typeface="宋体" pitchFamily="2" charset="-122"/>
              </a:rPr>
            </a:br>
            <a:r>
              <a:rPr lang="en-US" altLang="zh-CN" sz="1000">
                <a:ea typeface="宋体" pitchFamily="2" charset="-122"/>
              </a:rPr>
              <a:t>devices.</a:t>
            </a:r>
          </a:p>
        </p:txBody>
      </p:sp>
      <p:sp>
        <p:nvSpPr>
          <p:cNvPr id="2646176" name="AutoShape 160"/>
          <p:cNvSpPr>
            <a:spLocks noChangeArrowheads="1"/>
          </p:cNvSpPr>
          <p:nvPr/>
        </p:nvSpPr>
        <p:spPr bwMode="auto">
          <a:xfrm>
            <a:off x="1691581" y="6237312"/>
            <a:ext cx="6120779" cy="554038"/>
          </a:xfrm>
          <a:prstGeom prst="roundRect">
            <a:avLst>
              <a:gd name="adj" fmla="val 4616"/>
            </a:avLst>
          </a:prstGeom>
          <a:gradFill rotWithShape="1">
            <a:gsLst>
              <a:gs pos="0">
                <a:srgbClr val="97233F"/>
              </a:gs>
              <a:gs pos="100000">
                <a:srgbClr val="CF3157"/>
              </a:gs>
            </a:gsLst>
            <a:lin ang="5400000" scaled="1"/>
          </a:gradFill>
          <a:ln w="12700" algn="ctr">
            <a:solidFill>
              <a:srgbClr val="97233F"/>
            </a:solidFill>
            <a:round/>
            <a:headEnd/>
            <a:tailEnd/>
          </a:ln>
          <a:effectLst/>
        </p:spPr>
        <p:txBody>
          <a:bodyPr lIns="36000" rIns="36000" anchor="ctr"/>
          <a:lstStyle/>
          <a:p>
            <a:pPr defTabSz="762000">
              <a:spcBef>
                <a:spcPct val="15000"/>
              </a:spcBef>
              <a:spcAft>
                <a:spcPct val="15000"/>
              </a:spcAft>
            </a:pPr>
            <a:r>
              <a:rPr lang="zh-CN" altLang="en-US" sz="2000" dirty="0">
                <a:solidFill>
                  <a:schemeClr val="accent5">
                    <a:lumMod val="40000"/>
                    <a:lumOff val="60000"/>
                  </a:schemeClr>
                </a:solidFill>
                <a:ea typeface="宋体" pitchFamily="2" charset="-122"/>
              </a:rPr>
              <a:t>咨询与系统集成，网络设计与实施，管理服务与维护</a:t>
            </a:r>
          </a:p>
        </p:txBody>
      </p:sp>
      <p:sp>
        <p:nvSpPr>
          <p:cNvPr id="2646177" name="Text Box 161"/>
          <p:cNvSpPr txBox="1">
            <a:spLocks noChangeArrowheads="1"/>
          </p:cNvSpPr>
          <p:nvPr/>
        </p:nvSpPr>
        <p:spPr bwMode="auto">
          <a:xfrm>
            <a:off x="2771775" y="2404566"/>
            <a:ext cx="287338" cy="304800"/>
          </a:xfrm>
          <a:prstGeom prst="rect">
            <a:avLst/>
          </a:prstGeom>
          <a:noFill/>
          <a:ln w="9525" algn="ctr">
            <a:noFill/>
            <a:miter lim="800000"/>
            <a:headEnd/>
            <a:tailEnd/>
          </a:ln>
          <a:effectLst/>
        </p:spPr>
        <p:txBody>
          <a:bodyPr wrap="none" lIns="0" tIns="0" rIns="0" bIns="0">
            <a:spAutoFit/>
          </a:bodyPr>
          <a:lstStyle/>
          <a:p>
            <a:pPr defTabSz="762000">
              <a:spcBef>
                <a:spcPct val="15000"/>
              </a:spcBef>
              <a:spcAft>
                <a:spcPct val="15000"/>
              </a:spcAft>
            </a:pPr>
            <a:r>
              <a:rPr lang="en-US" altLang="zh-CN" sz="1000" b="1">
                <a:ea typeface="宋体" pitchFamily="2" charset="-122"/>
              </a:rPr>
              <a:t>Flexi</a:t>
            </a:r>
            <a:br>
              <a:rPr lang="en-US" altLang="zh-CN" sz="1000" b="1">
                <a:ea typeface="宋体" pitchFamily="2" charset="-122"/>
              </a:rPr>
            </a:br>
            <a:r>
              <a:rPr lang="en-US" altLang="zh-CN" sz="1000" b="1">
                <a:ea typeface="宋体" pitchFamily="2" charset="-122"/>
              </a:rPr>
              <a:t>BTS</a:t>
            </a:r>
          </a:p>
        </p:txBody>
      </p:sp>
      <p:sp>
        <p:nvSpPr>
          <p:cNvPr id="2646178" name="Text Box 162"/>
          <p:cNvSpPr txBox="1">
            <a:spLocks noChangeArrowheads="1"/>
          </p:cNvSpPr>
          <p:nvPr/>
        </p:nvSpPr>
        <p:spPr bwMode="auto">
          <a:xfrm>
            <a:off x="2771775" y="2836366"/>
            <a:ext cx="287338" cy="304800"/>
          </a:xfrm>
          <a:prstGeom prst="rect">
            <a:avLst/>
          </a:prstGeom>
          <a:noFill/>
          <a:ln w="9525" algn="ctr">
            <a:noFill/>
            <a:miter lim="800000"/>
            <a:headEnd/>
            <a:tailEnd/>
          </a:ln>
          <a:effectLst/>
        </p:spPr>
        <p:txBody>
          <a:bodyPr wrap="none" lIns="0" tIns="0" rIns="0" bIns="0">
            <a:spAutoFit/>
          </a:bodyPr>
          <a:lstStyle/>
          <a:p>
            <a:pPr defTabSz="762000">
              <a:spcBef>
                <a:spcPct val="15000"/>
              </a:spcBef>
              <a:spcAft>
                <a:spcPct val="15000"/>
              </a:spcAft>
            </a:pPr>
            <a:r>
              <a:rPr lang="en-US" altLang="zh-CN" sz="1000" b="1">
                <a:ea typeface="宋体" pitchFamily="2" charset="-122"/>
              </a:rPr>
              <a:t>Flexi</a:t>
            </a:r>
            <a:br>
              <a:rPr lang="en-US" altLang="zh-CN" sz="1000" b="1">
                <a:ea typeface="宋体" pitchFamily="2" charset="-122"/>
              </a:rPr>
            </a:br>
            <a:r>
              <a:rPr lang="en-US" altLang="zh-CN" sz="1000" b="1">
                <a:ea typeface="宋体" pitchFamily="2" charset="-122"/>
              </a:rPr>
              <a:t>BTS</a:t>
            </a:r>
          </a:p>
        </p:txBody>
      </p:sp>
      <p:sp>
        <p:nvSpPr>
          <p:cNvPr id="2646179" name="Text Box 163"/>
          <p:cNvSpPr txBox="1">
            <a:spLocks noChangeArrowheads="1"/>
          </p:cNvSpPr>
          <p:nvPr/>
        </p:nvSpPr>
        <p:spPr bwMode="auto">
          <a:xfrm>
            <a:off x="2771775" y="3299916"/>
            <a:ext cx="287338" cy="304800"/>
          </a:xfrm>
          <a:prstGeom prst="rect">
            <a:avLst/>
          </a:prstGeom>
          <a:noFill/>
          <a:ln w="9525" algn="ctr">
            <a:noFill/>
            <a:miter lim="800000"/>
            <a:headEnd/>
            <a:tailEnd/>
          </a:ln>
          <a:effectLst/>
        </p:spPr>
        <p:txBody>
          <a:bodyPr wrap="none" lIns="0" tIns="0" rIns="0" bIns="0">
            <a:spAutoFit/>
          </a:bodyPr>
          <a:lstStyle/>
          <a:p>
            <a:pPr defTabSz="762000">
              <a:spcBef>
                <a:spcPct val="15000"/>
              </a:spcBef>
              <a:spcAft>
                <a:spcPct val="15000"/>
              </a:spcAft>
            </a:pPr>
            <a:r>
              <a:rPr lang="en-US" altLang="zh-CN" sz="1000" b="1">
                <a:ea typeface="宋体" pitchFamily="2" charset="-122"/>
              </a:rPr>
              <a:t>Flexi</a:t>
            </a:r>
            <a:br>
              <a:rPr lang="en-US" altLang="zh-CN" sz="1000" b="1">
                <a:ea typeface="宋体" pitchFamily="2" charset="-122"/>
              </a:rPr>
            </a:br>
            <a:r>
              <a:rPr lang="en-US" altLang="zh-CN" sz="1000" b="1">
                <a:ea typeface="宋体" pitchFamily="2" charset="-122"/>
              </a:rPr>
              <a:t>BTS</a:t>
            </a:r>
          </a:p>
        </p:txBody>
      </p:sp>
      <p:sp>
        <p:nvSpPr>
          <p:cNvPr id="2646180" name="Oval 164"/>
          <p:cNvSpPr>
            <a:spLocks noChangeArrowheads="1"/>
          </p:cNvSpPr>
          <p:nvPr/>
        </p:nvSpPr>
        <p:spPr bwMode="auto">
          <a:xfrm>
            <a:off x="2266950" y="2691903"/>
            <a:ext cx="1800225" cy="576263"/>
          </a:xfrm>
          <a:prstGeom prst="ellipse">
            <a:avLst/>
          </a:prstGeom>
          <a:noFill/>
          <a:ln w="19050" algn="ctr">
            <a:solidFill>
              <a:srgbClr val="AF0033"/>
            </a:solidFill>
            <a:round/>
            <a:headEnd/>
            <a:tailEnd/>
          </a:ln>
          <a:effectLst/>
        </p:spPr>
        <p:txBody>
          <a:bodyPr lIns="90000" tIns="46800" rIns="90000" bIns="46800" anchor="ctr">
            <a:spAutoFit/>
          </a:bodyPr>
          <a:lstStyle/>
          <a:p>
            <a:endParaRPr lang="zh-CN" altLang="en-US"/>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t>“马云们”的智能家居</a:t>
            </a:r>
            <a:endParaRPr lang="zh-CN" altLang="en-US" sz="3200" dirty="0"/>
          </a:p>
        </p:txBody>
      </p:sp>
      <p:pic>
        <p:nvPicPr>
          <p:cNvPr id="4" name="内容占位符 3" descr="http://e.hiphotos.baidu.com/news/crop%3D0%2C85%2C1280%2C768%3Bw%3D638/sign=115e479c92ef76c6c49da16ba026d1c2/8d5494eef01f3a29d97640739b25bc315d607cd5.jpg"/>
          <p:cNvPicPr>
            <a:picLocks noGrp="1"/>
          </p:cNvPicPr>
          <p:nvPr>
            <p:ph idx="1"/>
          </p:nvPr>
        </p:nvPicPr>
        <p:blipFill>
          <a:blip r:embed="rId2" cstate="print"/>
          <a:srcRect/>
          <a:stretch>
            <a:fillRect/>
          </a:stretch>
        </p:blipFill>
        <p:spPr bwMode="auto">
          <a:xfrm>
            <a:off x="0" y="1628800"/>
            <a:ext cx="5652120" cy="3384376"/>
          </a:xfrm>
          <a:prstGeom prst="rect">
            <a:avLst/>
          </a:prstGeom>
          <a:noFill/>
          <a:ln w="9525">
            <a:noFill/>
            <a:miter lim="800000"/>
            <a:headEnd/>
            <a:tailEnd/>
          </a:ln>
        </p:spPr>
      </p:pic>
      <p:sp>
        <p:nvSpPr>
          <p:cNvPr id="5" name="矩形 4"/>
          <p:cNvSpPr/>
          <p:nvPr/>
        </p:nvSpPr>
        <p:spPr>
          <a:xfrm>
            <a:off x="5652120" y="1268760"/>
            <a:ext cx="3491880" cy="5663089"/>
          </a:xfrm>
          <a:prstGeom prst="rect">
            <a:avLst/>
          </a:prstGeom>
        </p:spPr>
        <p:txBody>
          <a:bodyPr wrap="square">
            <a:spAutoFit/>
          </a:bodyPr>
          <a:lstStyle/>
          <a:p>
            <a:r>
              <a:rPr lang="zh-CN" altLang="en-US" sz="2000" b="1" dirty="0" smtClean="0">
                <a:solidFill>
                  <a:srgbClr val="FFFF00"/>
                </a:solidFill>
              </a:rPr>
              <a:t>互联网的业务模式设想</a:t>
            </a:r>
            <a:r>
              <a:rPr lang="zh-CN" altLang="en-US" sz="2000" b="1" dirty="0" smtClean="0"/>
              <a:t>：</a:t>
            </a:r>
            <a:endParaRPr lang="en-US" altLang="zh-CN" sz="2000" b="1" dirty="0" smtClean="0"/>
          </a:p>
          <a:p>
            <a:pPr>
              <a:buFont typeface="Wingdings" pitchFamily="2" charset="2"/>
              <a:buChar char="p"/>
            </a:pPr>
            <a:r>
              <a:rPr lang="en-US" altLang="zh-CN" dirty="0" smtClean="0"/>
              <a:t>3</a:t>
            </a:r>
            <a:r>
              <a:rPr lang="zh-CN" altLang="zh-CN" dirty="0" smtClean="0"/>
              <a:t>月</a:t>
            </a:r>
            <a:r>
              <a:rPr lang="en-US" altLang="zh-CN" dirty="0" smtClean="0"/>
              <a:t>17</a:t>
            </a:r>
            <a:r>
              <a:rPr lang="zh-CN" altLang="zh-CN" dirty="0" smtClean="0"/>
              <a:t>日，阿里巴巴和美的宣布进行战略合作，发布首款物联网智能空调</a:t>
            </a:r>
            <a:r>
              <a:rPr lang="zh-CN" altLang="en-US" dirty="0" smtClean="0"/>
              <a:t>；</a:t>
            </a:r>
            <a:endParaRPr lang="en-US" altLang="zh-CN" dirty="0" smtClean="0"/>
          </a:p>
          <a:p>
            <a:pPr>
              <a:buFont typeface="Wingdings" pitchFamily="2" charset="2"/>
              <a:buChar char="p"/>
            </a:pPr>
            <a:r>
              <a:rPr lang="zh-CN" altLang="zh-CN" dirty="0" smtClean="0"/>
              <a:t>百度入股智能家居企业海眸科技，核心产品家庭智能遥控产品</a:t>
            </a:r>
            <a:r>
              <a:rPr lang="zh-CN" altLang="en-US" dirty="0" smtClean="0"/>
              <a:t>；</a:t>
            </a:r>
            <a:endParaRPr lang="en-US" altLang="zh-CN" dirty="0" smtClean="0"/>
          </a:p>
          <a:p>
            <a:pPr>
              <a:buFont typeface="Wingdings" pitchFamily="2" charset="2"/>
              <a:buChar char="p"/>
            </a:pPr>
            <a:r>
              <a:rPr lang="zh-CN" altLang="zh-CN" dirty="0" smtClean="0"/>
              <a:t>微信合作伙伴大会展示利用微信遥控空调和电视</a:t>
            </a:r>
            <a:r>
              <a:rPr lang="zh-CN" altLang="en-US" dirty="0" smtClean="0"/>
              <a:t>；</a:t>
            </a:r>
            <a:endParaRPr lang="en-US" altLang="zh-CN" dirty="0" smtClean="0"/>
          </a:p>
          <a:p>
            <a:pPr>
              <a:buFont typeface="Wingdings" pitchFamily="2" charset="2"/>
              <a:buChar char="p"/>
            </a:pPr>
            <a:r>
              <a:rPr lang="zh-CN" altLang="zh-CN" dirty="0" smtClean="0"/>
              <a:t>小米在尝试掌控路由器这一信息枢纽来实现对家的控制</a:t>
            </a:r>
            <a:r>
              <a:rPr lang="zh-CN" altLang="en-US" dirty="0" smtClean="0"/>
              <a:t>；</a:t>
            </a:r>
            <a:endParaRPr lang="en-US" altLang="zh-CN" dirty="0" smtClean="0"/>
          </a:p>
          <a:p>
            <a:r>
              <a:rPr lang="zh-CN" altLang="en-US" dirty="0" smtClean="0">
                <a:latin typeface="inherit"/>
                <a:ea typeface="宋体" pitchFamily="2" charset="-122"/>
                <a:cs typeface="宋体" pitchFamily="2" charset="-122"/>
              </a:rPr>
              <a:t>  传统智能家居以灯光遥控控制、电器远程控制和电动窗帘控制为主，这更多是</a:t>
            </a:r>
            <a:r>
              <a:rPr lang="zh-CN" altLang="en-US" b="1" dirty="0" smtClean="0">
                <a:solidFill>
                  <a:srgbClr val="FFFF00"/>
                </a:solidFill>
                <a:latin typeface="inherit"/>
                <a:ea typeface="宋体" pitchFamily="2" charset="-122"/>
                <a:cs typeface="宋体" pitchFamily="2" charset="-122"/>
              </a:rPr>
              <a:t>行业方案</a:t>
            </a:r>
            <a:r>
              <a:rPr lang="zh-CN" altLang="en-US" dirty="0" smtClean="0">
                <a:latin typeface="inherit"/>
                <a:ea typeface="宋体" pitchFamily="2" charset="-122"/>
                <a:cs typeface="宋体" pitchFamily="2" charset="-122"/>
              </a:rPr>
              <a:t>，企业客户考虑的是经济效益，利用</a:t>
            </a:r>
            <a:r>
              <a:rPr lang="en-US" altLang="zh-CN" dirty="0" smtClean="0">
                <a:latin typeface="Arial" pitchFamily="34" charset="0"/>
                <a:ea typeface="inherit"/>
                <a:cs typeface="宋体" pitchFamily="2" charset="-122"/>
              </a:rPr>
              <a:t>SIM</a:t>
            </a:r>
            <a:r>
              <a:rPr lang="zh-CN" altLang="en-US" dirty="0" smtClean="0">
                <a:latin typeface="inherit"/>
                <a:ea typeface="宋体" pitchFamily="2" charset="-122"/>
                <a:cs typeface="宋体" pitchFamily="2" charset="-122"/>
              </a:rPr>
              <a:t>传送电表读数缩减抄表员，通过智能灯光控制省电</a:t>
            </a:r>
            <a:r>
              <a:rPr lang="en-US" altLang="zh-CN" dirty="0" smtClean="0">
                <a:latin typeface="Arial" pitchFamily="34" charset="0"/>
                <a:ea typeface="inherit"/>
                <a:cs typeface="宋体" pitchFamily="2" charset="-122"/>
              </a:rPr>
              <a:t>……</a:t>
            </a:r>
            <a:r>
              <a:rPr lang="zh-CN" altLang="en-US" dirty="0" smtClean="0">
                <a:latin typeface="inherit"/>
                <a:ea typeface="宋体" pitchFamily="2" charset="-122"/>
                <a:cs typeface="宋体" pitchFamily="2" charset="-122"/>
              </a:rPr>
              <a:t>现在智能家居进入</a:t>
            </a:r>
            <a:r>
              <a:rPr lang="zh-CN" altLang="en-US" dirty="0" smtClean="0">
                <a:latin typeface="Arial" pitchFamily="34" charset="0"/>
                <a:ea typeface="inherit"/>
                <a:cs typeface="宋体" pitchFamily="2" charset="-122"/>
              </a:rPr>
              <a:t>“</a:t>
            </a:r>
            <a:r>
              <a:rPr lang="zh-CN" altLang="en-US" b="1" dirty="0" smtClean="0">
                <a:solidFill>
                  <a:srgbClr val="FFFF00"/>
                </a:solidFill>
                <a:latin typeface="inherit"/>
                <a:ea typeface="宋体" pitchFamily="2" charset="-122"/>
                <a:cs typeface="宋体" pitchFamily="2" charset="-122"/>
              </a:rPr>
              <a:t>用户时代</a:t>
            </a:r>
            <a:r>
              <a:rPr lang="zh-CN" altLang="en-US" dirty="0" smtClean="0">
                <a:latin typeface="Arial" pitchFamily="34" charset="0"/>
                <a:ea typeface="inherit"/>
                <a:cs typeface="宋体" pitchFamily="2" charset="-122"/>
              </a:rPr>
              <a:t>”</a:t>
            </a:r>
            <a:r>
              <a:rPr lang="zh-CN" altLang="en-US" dirty="0" smtClean="0">
                <a:latin typeface="inherit"/>
                <a:ea typeface="宋体" pitchFamily="2" charset="-122"/>
                <a:cs typeface="宋体" pitchFamily="2" charset="-122"/>
              </a:rPr>
              <a:t>，用户为产品买单，面向用户的思维需要功能、成本、体验和营销的齐头并进</a:t>
            </a:r>
            <a:endParaRPr lang="zh-CN" altLang="en-US" dirty="0"/>
          </a:p>
        </p:txBody>
      </p:sp>
      <p:sp>
        <p:nvSpPr>
          <p:cNvPr id="75777" name="Rectangle 1"/>
          <p:cNvSpPr>
            <a:spLocks noChangeArrowheads="1"/>
          </p:cNvSpPr>
          <p:nvPr/>
        </p:nvSpPr>
        <p:spPr bwMode="auto">
          <a:xfrm>
            <a:off x="72008" y="5013176"/>
            <a:ext cx="5652120" cy="18158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zh-CN" sz="1600" b="1" i="0" u="none" strike="noStrike" cap="none" normalizeH="0" baseline="0" dirty="0" smtClean="0">
                <a:ln>
                  <a:noFill/>
                </a:ln>
                <a:solidFill>
                  <a:srgbClr val="FFFF00"/>
                </a:solidFill>
                <a:effectLst/>
                <a:latin typeface="inherit"/>
                <a:ea typeface="宋体" pitchFamily="2" charset="-122"/>
                <a:cs typeface="宋体" pitchFamily="2" charset="-122"/>
              </a:rPr>
              <a:t>物联网的出现是分水岭</a:t>
            </a:r>
            <a:r>
              <a:rPr kumimoji="0" lang="zh-CN" altLang="en-US" sz="1600" b="0" i="0" u="none" strike="noStrike" cap="none" normalizeH="0" baseline="0" dirty="0" smtClean="0">
                <a:ln>
                  <a:noFill/>
                </a:ln>
                <a:effectLst/>
                <a:latin typeface="inherit"/>
                <a:ea typeface="宋体" pitchFamily="2" charset="-122"/>
                <a:cs typeface="宋体" pitchFamily="2" charset="-122"/>
              </a:rPr>
              <a:t>，</a:t>
            </a:r>
            <a:r>
              <a:rPr kumimoji="0" lang="zh-CN" sz="1600" b="0" i="0" u="none" strike="noStrike" cap="none" normalizeH="0" baseline="0" dirty="0" smtClean="0">
                <a:ln>
                  <a:noFill/>
                </a:ln>
                <a:effectLst/>
                <a:latin typeface="inherit"/>
                <a:ea typeface="宋体" pitchFamily="2" charset="-122"/>
                <a:cs typeface="宋体" pitchFamily="2" charset="-122"/>
              </a:rPr>
              <a:t>借助移动通信技术，设备通过装载</a:t>
            </a:r>
            <a:r>
              <a:rPr kumimoji="0" lang="en-US" altLang="zh-CN" sz="1600" b="0" i="0" u="none" strike="noStrike" cap="none" normalizeH="0" baseline="0" dirty="0" smtClean="0">
                <a:ln>
                  <a:noFill/>
                </a:ln>
                <a:effectLst/>
                <a:latin typeface="Calibri" pitchFamily="34" charset="0"/>
                <a:ea typeface="inherit"/>
                <a:cs typeface="宋体" pitchFamily="2" charset="-122"/>
              </a:rPr>
              <a:t>SIM</a:t>
            </a:r>
            <a:r>
              <a:rPr kumimoji="0" lang="zh-CN" altLang="en-US" sz="1600" b="0" i="0" u="none" strike="noStrike" cap="none" normalizeH="0" baseline="0" dirty="0" smtClean="0">
                <a:ln>
                  <a:noFill/>
                </a:ln>
                <a:effectLst/>
                <a:latin typeface="inherit"/>
                <a:ea typeface="宋体" pitchFamily="2" charset="-122"/>
                <a:cs typeface="宋体" pitchFamily="2" charset="-122"/>
              </a:rPr>
              <a:t>卡，抑或通过</a:t>
            </a:r>
            <a:r>
              <a:rPr kumimoji="0" lang="en-US" altLang="zh-CN" sz="1600" b="0" i="0" u="none" strike="noStrike" cap="none" normalizeH="0" baseline="0" dirty="0" smtClean="0">
                <a:ln>
                  <a:noFill/>
                </a:ln>
                <a:effectLst/>
                <a:latin typeface="Calibri" pitchFamily="34" charset="0"/>
                <a:ea typeface="inherit"/>
                <a:cs typeface="宋体" pitchFamily="2" charset="-122"/>
              </a:rPr>
              <a:t>WIFI</a:t>
            </a:r>
            <a:r>
              <a:rPr kumimoji="0" lang="zh-CN" altLang="en-US" sz="1600" b="0" i="0" u="none" strike="noStrike" cap="none" normalizeH="0" baseline="0" dirty="0" smtClean="0">
                <a:ln>
                  <a:noFill/>
                </a:ln>
                <a:effectLst/>
                <a:latin typeface="inherit"/>
                <a:ea typeface="宋体" pitchFamily="2" charset="-122"/>
                <a:cs typeface="宋体" pitchFamily="2" charset="-122"/>
              </a:rPr>
              <a:t>、蓝牙，与互联网进行连接。物体与物体之间连接的</a:t>
            </a:r>
            <a:r>
              <a:rPr kumimoji="0" lang="en-US" altLang="zh-CN" sz="1600" b="1" i="0" u="none" strike="noStrike" cap="none" normalizeH="0" baseline="0" dirty="0" smtClean="0">
                <a:ln>
                  <a:noFill/>
                </a:ln>
                <a:solidFill>
                  <a:srgbClr val="FFFF00"/>
                </a:solidFill>
                <a:effectLst/>
                <a:latin typeface="Calibri" pitchFamily="34" charset="0"/>
                <a:ea typeface="inherit"/>
                <a:cs typeface="宋体" pitchFamily="2" charset="-122"/>
              </a:rPr>
              <a:t>M2M</a:t>
            </a:r>
            <a:r>
              <a:rPr kumimoji="0" lang="zh-CN" altLang="en-US" sz="1600" b="0" i="0" u="none" strike="noStrike" cap="none" normalizeH="0" baseline="0" dirty="0" smtClean="0">
                <a:ln>
                  <a:noFill/>
                </a:ln>
                <a:effectLst/>
                <a:latin typeface="inherit"/>
                <a:ea typeface="宋体" pitchFamily="2" charset="-122"/>
                <a:cs typeface="宋体" pitchFamily="2" charset="-122"/>
              </a:rPr>
              <a:t>（</a:t>
            </a:r>
            <a:r>
              <a:rPr kumimoji="0" lang="en-US" altLang="zh-CN" sz="1600" b="0" i="0" u="none" strike="noStrike" cap="none" normalizeH="0" baseline="0" dirty="0" smtClean="0">
                <a:ln>
                  <a:noFill/>
                </a:ln>
                <a:effectLst/>
                <a:latin typeface="Calibri" pitchFamily="34" charset="0"/>
                <a:ea typeface="inherit"/>
                <a:cs typeface="宋体" pitchFamily="2" charset="-122"/>
              </a:rPr>
              <a:t>Machine to Machine</a:t>
            </a:r>
            <a:r>
              <a:rPr kumimoji="0" lang="zh-CN" altLang="en-US" sz="1600" b="0" i="0" u="none" strike="noStrike" cap="none" normalizeH="0" baseline="0" dirty="0" smtClean="0">
                <a:ln>
                  <a:noFill/>
                </a:ln>
                <a:effectLst/>
                <a:latin typeface="inherit"/>
                <a:ea typeface="宋体" pitchFamily="2" charset="-122"/>
                <a:cs typeface="宋体" pitchFamily="2" charset="-122"/>
              </a:rPr>
              <a:t>）让更多应用成为可能。爱立信预测</a:t>
            </a:r>
            <a:r>
              <a:rPr kumimoji="0" lang="en-US" altLang="zh-CN" sz="1600" b="0" i="0" u="none" strike="noStrike" cap="none" normalizeH="0" baseline="0" dirty="0" smtClean="0">
                <a:ln>
                  <a:noFill/>
                </a:ln>
                <a:effectLst/>
                <a:latin typeface="Calibri" pitchFamily="34" charset="0"/>
                <a:ea typeface="inherit"/>
                <a:cs typeface="宋体" pitchFamily="2" charset="-122"/>
              </a:rPr>
              <a:t>2020</a:t>
            </a:r>
            <a:r>
              <a:rPr kumimoji="0" lang="zh-CN" altLang="en-US" sz="1600" b="0" i="0" u="none" strike="noStrike" cap="none" normalizeH="0" baseline="0" dirty="0" smtClean="0">
                <a:ln>
                  <a:noFill/>
                </a:ln>
                <a:effectLst/>
                <a:latin typeface="inherit"/>
                <a:ea typeface="宋体" pitchFamily="2" charset="-122"/>
                <a:cs typeface="宋体" pitchFamily="2" charset="-122"/>
              </a:rPr>
              <a:t>年，将有</a:t>
            </a:r>
            <a:r>
              <a:rPr kumimoji="0" lang="en-US" altLang="zh-CN" sz="1600" b="0" i="0" u="none" strike="noStrike" cap="none" normalizeH="0" baseline="0" dirty="0" smtClean="0">
                <a:ln>
                  <a:noFill/>
                </a:ln>
                <a:effectLst/>
                <a:latin typeface="Calibri" pitchFamily="34" charset="0"/>
                <a:ea typeface="inherit"/>
                <a:cs typeface="宋体" pitchFamily="2" charset="-122"/>
              </a:rPr>
              <a:t>500</a:t>
            </a:r>
            <a:r>
              <a:rPr kumimoji="0" lang="zh-CN" altLang="en-US" sz="1600" b="0" i="0" u="none" strike="noStrike" cap="none" normalizeH="0" baseline="0" dirty="0" smtClean="0">
                <a:ln>
                  <a:noFill/>
                </a:ln>
                <a:effectLst/>
                <a:latin typeface="inherit"/>
                <a:ea typeface="宋体" pitchFamily="2" charset="-122"/>
                <a:cs typeface="宋体" pitchFamily="2" charset="-122"/>
              </a:rPr>
              <a:t>亿台设备在线连接，是智能手机存量的数十倍。其中很大一部分来自与家相关的设备，例如三表</a:t>
            </a:r>
            <a:r>
              <a:rPr kumimoji="0" lang="en-US" altLang="zh-CN" sz="1600" b="0" i="0" u="none" strike="noStrike" cap="none" normalizeH="0" baseline="0" dirty="0" smtClean="0">
                <a:ln>
                  <a:noFill/>
                </a:ln>
                <a:effectLst/>
                <a:latin typeface="Calibri" pitchFamily="34" charset="0"/>
                <a:ea typeface="inherit"/>
                <a:cs typeface="宋体" pitchFamily="2" charset="-122"/>
              </a:rPr>
              <a:t>(</a:t>
            </a:r>
            <a:r>
              <a:rPr kumimoji="0" lang="zh-CN" altLang="en-US" sz="1600" b="0" i="0" u="none" strike="noStrike" cap="none" normalizeH="0" baseline="0" dirty="0" smtClean="0">
                <a:ln>
                  <a:noFill/>
                </a:ln>
                <a:effectLst/>
                <a:latin typeface="inherit"/>
                <a:ea typeface="宋体" pitchFamily="2" charset="-122"/>
                <a:cs typeface="宋体" pitchFamily="2" charset="-122"/>
              </a:rPr>
              <a:t>水、电、气</a:t>
            </a:r>
            <a:r>
              <a:rPr kumimoji="0" lang="en-US" altLang="zh-CN" sz="1600" b="0" i="0" u="none" strike="noStrike" cap="none" normalizeH="0" baseline="0" dirty="0" smtClean="0">
                <a:ln>
                  <a:noFill/>
                </a:ln>
                <a:effectLst/>
                <a:latin typeface="Calibri" pitchFamily="34" charset="0"/>
                <a:ea typeface="inherit"/>
                <a:cs typeface="宋体" pitchFamily="2" charset="-122"/>
              </a:rPr>
              <a:t>)</a:t>
            </a:r>
            <a:r>
              <a:rPr kumimoji="0" lang="zh-CN" altLang="en-US" sz="1600" b="0" i="0" u="none" strike="noStrike" cap="none" normalizeH="0" baseline="0" dirty="0" smtClean="0">
                <a:ln>
                  <a:noFill/>
                </a:ln>
                <a:effectLst/>
                <a:latin typeface="inherit"/>
                <a:ea typeface="宋体" pitchFamily="2" charset="-122"/>
                <a:cs typeface="宋体" pitchFamily="2" charset="-122"/>
              </a:rPr>
              <a:t>、家电、安防、停车场、电梯、电灯、供暖等等。</a:t>
            </a:r>
            <a:r>
              <a:rPr kumimoji="0" lang="zh-CN" altLang="en-US" sz="1600" b="0" i="0" u="none" strike="noStrike" cap="none" normalizeH="0" baseline="0" dirty="0" smtClean="0">
                <a:ln>
                  <a:noFill/>
                </a:ln>
                <a:effectLst/>
                <a:latin typeface="Arial" pitchFamily="34" charset="0"/>
                <a:ea typeface="宋体" pitchFamily="2" charset="-122"/>
              </a:rPr>
              <a:t> </a:t>
            </a:r>
          </a:p>
        </p:txBody>
      </p:sp>
      <p:sp>
        <p:nvSpPr>
          <p:cNvPr id="6" name="矩形 5"/>
          <p:cNvSpPr/>
          <p:nvPr/>
        </p:nvSpPr>
        <p:spPr>
          <a:xfrm>
            <a:off x="0" y="4725144"/>
            <a:ext cx="5724128" cy="646331"/>
          </a:xfrm>
          <a:prstGeom prst="rect">
            <a:avLst/>
          </a:prstGeom>
        </p:spPr>
        <p:txBody>
          <a:bodyPr wrap="square">
            <a:spAutoFit/>
          </a:bodyPr>
          <a:lstStyle/>
          <a:p>
            <a:pPr lvl="0" indent="266700"/>
            <a:endParaRPr lang="zh-CN" altLang="en-US" dirty="0" smtClean="0">
              <a:latin typeface="Arial" pitchFamily="34" charset="0"/>
              <a:ea typeface="宋体" pitchFamily="2" charset="-122"/>
            </a:endParaRPr>
          </a:p>
          <a:p>
            <a:pPr lvl="0" indent="266700" eaLnBrk="0" hangingPunct="0"/>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txBox="1">
            <a:spLocks noGrp="1" noChangeArrowheads="1"/>
          </p:cNvSpPr>
          <p:nvPr/>
        </p:nvSpPr>
        <p:spPr bwMode="auto">
          <a:xfrm>
            <a:off x="6553200" y="6400800"/>
            <a:ext cx="2133600" cy="320675"/>
          </a:xfrm>
          <a:prstGeom prst="rect">
            <a:avLst/>
          </a:prstGeom>
          <a:noFill/>
          <a:ln w="9525">
            <a:noFill/>
            <a:miter lim="800000"/>
            <a:headEnd/>
            <a:tailEnd/>
          </a:ln>
        </p:spPr>
        <p:txBody>
          <a:bodyPr/>
          <a:lstStyle/>
          <a:p>
            <a:pPr algn="r"/>
            <a:fld id="{7D9A14D0-D3C2-4AEA-8A53-9C999607180D}" type="slidenum">
              <a:rPr lang="zh-CN" altLang="en-US">
                <a:latin typeface="Arial" pitchFamily="34" charset="0"/>
              </a:rPr>
              <a:pPr algn="r"/>
              <a:t>17</a:t>
            </a:fld>
            <a:endParaRPr lang="en-US" altLang="zh-CN">
              <a:latin typeface="Arial" pitchFamily="34" charset="0"/>
            </a:endParaRPr>
          </a:p>
        </p:txBody>
      </p:sp>
      <p:grpSp>
        <p:nvGrpSpPr>
          <p:cNvPr id="2" name="Group 4"/>
          <p:cNvGrpSpPr>
            <a:grpSpLocks/>
          </p:cNvGrpSpPr>
          <p:nvPr/>
        </p:nvGrpSpPr>
        <p:grpSpPr bwMode="auto">
          <a:xfrm>
            <a:off x="1643063" y="2751138"/>
            <a:ext cx="609600" cy="609600"/>
            <a:chOff x="816" y="1872"/>
            <a:chExt cx="384" cy="384"/>
          </a:xfrm>
        </p:grpSpPr>
        <p:sp>
          <p:nvSpPr>
            <p:cNvPr id="47"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48"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49"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50"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6202" name="Oval 9"/>
            <p:cNvSpPr>
              <a:spLocks noChangeArrowheads="1"/>
            </p:cNvSpPr>
            <p:nvPr/>
          </p:nvSpPr>
          <p:spPr bwMode="gray">
            <a:xfrm>
              <a:off x="859" y="1914"/>
              <a:ext cx="300" cy="300"/>
            </a:xfrm>
            <a:prstGeom prst="ellipse">
              <a:avLst/>
            </a:prstGeom>
            <a:solidFill>
              <a:srgbClr val="333333"/>
            </a:solidFill>
            <a:ln w="9525">
              <a:noFill/>
              <a:round/>
              <a:headEnd/>
              <a:tailEnd/>
            </a:ln>
          </p:spPr>
          <p:txBody>
            <a:bodyPr anchor="ctr">
              <a:spAutoFit/>
            </a:bodyPr>
            <a:lstStyle/>
            <a:p>
              <a:endParaRPr lang="zh-CN" altLang="en-US"/>
            </a:p>
          </p:txBody>
        </p:sp>
        <p:sp>
          <p:nvSpPr>
            <p:cNvPr id="6203"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6204"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6205"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6206"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grpSp>
      <p:sp>
        <p:nvSpPr>
          <p:cNvPr id="6148" name="Line 14"/>
          <p:cNvSpPr>
            <a:spLocks noChangeShapeType="1"/>
          </p:cNvSpPr>
          <p:nvPr/>
        </p:nvSpPr>
        <p:spPr bwMode="auto">
          <a:xfrm>
            <a:off x="2152650" y="3287713"/>
            <a:ext cx="4800600" cy="1587"/>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6149" name="Text Box 16"/>
          <p:cNvSpPr txBox="1">
            <a:spLocks noChangeArrowheads="1"/>
          </p:cNvSpPr>
          <p:nvPr/>
        </p:nvSpPr>
        <p:spPr bwMode="gray">
          <a:xfrm>
            <a:off x="1771650" y="2835275"/>
            <a:ext cx="354013" cy="457200"/>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2</a:t>
            </a:r>
          </a:p>
        </p:txBody>
      </p:sp>
      <p:grpSp>
        <p:nvGrpSpPr>
          <p:cNvPr id="3" name="Group 76"/>
          <p:cNvGrpSpPr>
            <a:grpSpLocks/>
          </p:cNvGrpSpPr>
          <p:nvPr/>
        </p:nvGrpSpPr>
        <p:grpSpPr bwMode="auto">
          <a:xfrm>
            <a:off x="1619250" y="1871663"/>
            <a:ext cx="5334000" cy="609600"/>
            <a:chOff x="1248" y="1200"/>
            <a:chExt cx="3360" cy="384"/>
          </a:xfrm>
        </p:grpSpPr>
        <p:sp>
          <p:nvSpPr>
            <p:cNvPr id="6183" name="Line 47"/>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6184" name="Text Box 48"/>
            <p:cNvSpPr txBox="1">
              <a:spLocks noChangeArrowheads="1"/>
            </p:cNvSpPr>
            <p:nvPr/>
          </p:nvSpPr>
          <p:spPr bwMode="auto">
            <a:xfrm>
              <a:off x="1728" y="1208"/>
              <a:ext cx="2736" cy="291"/>
            </a:xfrm>
            <a:prstGeom prst="rect">
              <a:avLst/>
            </a:prstGeom>
            <a:noFill/>
            <a:ln w="9525">
              <a:noFill/>
              <a:miter lim="800000"/>
              <a:headEnd/>
              <a:tailEnd/>
            </a:ln>
          </p:spPr>
          <p:txBody>
            <a:bodyPr>
              <a:spAutoFit/>
            </a:bodyPr>
            <a:lstStyle/>
            <a:p>
              <a:pPr algn="ctr" eaLnBrk="0" hangingPunct="0"/>
              <a:r>
                <a:rPr lang="en-US" altLang="zh-CN" sz="2400" b="1" dirty="0" smtClean="0">
                  <a:latin typeface="微软雅黑" pitchFamily="34" charset="-122"/>
                  <a:ea typeface="微软雅黑" pitchFamily="34" charset="-122"/>
                </a:rPr>
                <a:t>4G LTE</a:t>
              </a:r>
              <a:r>
                <a:rPr lang="zh-CN" altLang="en-US" sz="2400" b="1" dirty="0" smtClean="0">
                  <a:latin typeface="微软雅黑" pitchFamily="34" charset="-122"/>
                  <a:ea typeface="微软雅黑" pitchFamily="34" charset="-122"/>
                </a:rPr>
                <a:t>移动物联网</a:t>
              </a:r>
              <a:endParaRPr lang="en-US" altLang="zh-CN" sz="2400" b="1" dirty="0">
                <a:latin typeface="微软雅黑" pitchFamily="34" charset="-122"/>
                <a:ea typeface="微软雅黑" pitchFamily="34" charset="-122"/>
              </a:endParaRPr>
            </a:p>
          </p:txBody>
        </p:sp>
        <p:grpSp>
          <p:nvGrpSpPr>
            <p:cNvPr id="4" name="Group 62"/>
            <p:cNvGrpSpPr>
              <a:grpSpLocks/>
            </p:cNvGrpSpPr>
            <p:nvPr/>
          </p:nvGrpSpPr>
          <p:grpSpPr bwMode="auto">
            <a:xfrm>
              <a:off x="1248" y="1200"/>
              <a:ext cx="384" cy="384"/>
              <a:chOff x="1248" y="1200"/>
              <a:chExt cx="384" cy="384"/>
            </a:xfrm>
          </p:grpSpPr>
          <p:grpSp>
            <p:nvGrpSpPr>
              <p:cNvPr id="5" name="Group 61"/>
              <p:cNvGrpSpPr>
                <a:grpSpLocks/>
              </p:cNvGrpSpPr>
              <p:nvPr/>
            </p:nvGrpSpPr>
            <p:grpSpPr bwMode="auto">
              <a:xfrm>
                <a:off x="1248" y="1200"/>
                <a:ext cx="384" cy="384"/>
                <a:chOff x="2016" y="912"/>
                <a:chExt cx="384" cy="384"/>
              </a:xfrm>
            </p:grpSpPr>
            <p:sp>
              <p:nvSpPr>
                <p:cNvPr id="6188" name="Text Box 50"/>
                <p:cNvSpPr txBox="1">
                  <a:spLocks noChangeArrowheads="1"/>
                </p:cNvSpPr>
                <p:nvPr/>
              </p:nvSpPr>
              <p:spPr bwMode="gray">
                <a:xfrm>
                  <a:off x="2094" y="960"/>
                  <a:ext cx="223" cy="288"/>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3</a:t>
                  </a:r>
                </a:p>
              </p:txBody>
            </p:sp>
            <p:sp>
              <p:nvSpPr>
                <p:cNvPr id="66" name="Oval 51"/>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67" name="Oval 52"/>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68" name="Oval 53"/>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69" name="Oval 54"/>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6193" name="Oval 55"/>
                <p:cNvSpPr>
                  <a:spLocks noChangeArrowheads="1"/>
                </p:cNvSpPr>
                <p:nvPr/>
              </p:nvSpPr>
              <p:spPr bwMode="gray">
                <a:xfrm>
                  <a:off x="2052" y="948"/>
                  <a:ext cx="300" cy="300"/>
                </a:xfrm>
                <a:prstGeom prst="ellipse">
                  <a:avLst/>
                </a:prstGeom>
                <a:solidFill>
                  <a:srgbClr val="333333"/>
                </a:solidFill>
                <a:ln w="9525">
                  <a:noFill/>
                  <a:round/>
                  <a:headEnd/>
                  <a:tailEnd/>
                </a:ln>
              </p:spPr>
              <p:txBody>
                <a:bodyPr anchor="ctr">
                  <a:spAutoFit/>
                </a:bodyPr>
                <a:lstStyle/>
                <a:p>
                  <a:endParaRPr lang="zh-CN" altLang="en-US"/>
                </a:p>
              </p:txBody>
            </p:sp>
            <p:sp>
              <p:nvSpPr>
                <p:cNvPr id="6194" name="Oval 56"/>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6195" name="Oval 57"/>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6196" name="Oval 58"/>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6197" name="Oval 59"/>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grpSp>
          <p:sp>
            <p:nvSpPr>
              <p:cNvPr id="6187" name="Text Box 60"/>
              <p:cNvSpPr txBox="1">
                <a:spLocks noChangeArrowheads="1"/>
              </p:cNvSpPr>
              <p:nvPr/>
            </p:nvSpPr>
            <p:spPr bwMode="gray">
              <a:xfrm>
                <a:off x="1326" y="1248"/>
                <a:ext cx="223" cy="288"/>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1</a:t>
                </a:r>
              </a:p>
            </p:txBody>
          </p:sp>
        </p:grpSp>
      </p:grpSp>
      <p:sp>
        <p:nvSpPr>
          <p:cNvPr id="6151" name="Line 32"/>
          <p:cNvSpPr>
            <a:spLocks noChangeShapeType="1"/>
          </p:cNvSpPr>
          <p:nvPr/>
        </p:nvSpPr>
        <p:spPr bwMode="auto">
          <a:xfrm>
            <a:off x="2133600" y="4206875"/>
            <a:ext cx="4800600" cy="1588"/>
          </a:xfrm>
          <a:prstGeom prst="line">
            <a:avLst/>
          </a:prstGeom>
          <a:noFill/>
          <a:ln w="25400">
            <a:solidFill>
              <a:schemeClr val="tx2"/>
            </a:solidFill>
            <a:prstDash val="sysDot"/>
            <a:round/>
            <a:headEnd/>
            <a:tailEnd type="oval" w="med" len="med"/>
          </a:ln>
        </p:spPr>
        <p:txBody>
          <a:bodyPr wrap="none" anchor="ctr"/>
          <a:lstStyle/>
          <a:p>
            <a:endParaRPr lang="zh-CN" altLang="en-US"/>
          </a:p>
        </p:txBody>
      </p:sp>
      <p:grpSp>
        <p:nvGrpSpPr>
          <p:cNvPr id="6" name="Group 63"/>
          <p:cNvGrpSpPr>
            <a:grpSpLocks/>
          </p:cNvGrpSpPr>
          <p:nvPr/>
        </p:nvGrpSpPr>
        <p:grpSpPr bwMode="auto">
          <a:xfrm>
            <a:off x="1643063" y="3656013"/>
            <a:ext cx="609600" cy="609600"/>
            <a:chOff x="1248" y="1200"/>
            <a:chExt cx="384" cy="384"/>
          </a:xfrm>
        </p:grpSpPr>
        <p:grpSp>
          <p:nvGrpSpPr>
            <p:cNvPr id="7" name="Group 64"/>
            <p:cNvGrpSpPr>
              <a:grpSpLocks/>
            </p:cNvGrpSpPr>
            <p:nvPr/>
          </p:nvGrpSpPr>
          <p:grpSpPr bwMode="auto">
            <a:xfrm>
              <a:off x="1248" y="1200"/>
              <a:ext cx="384" cy="384"/>
              <a:chOff x="2016" y="912"/>
              <a:chExt cx="384" cy="384"/>
            </a:xfrm>
          </p:grpSpPr>
          <p:sp>
            <p:nvSpPr>
              <p:cNvPr id="6173" name="Text Box 65"/>
              <p:cNvSpPr txBox="1">
                <a:spLocks noChangeArrowheads="1"/>
              </p:cNvSpPr>
              <p:nvPr/>
            </p:nvSpPr>
            <p:spPr bwMode="gray">
              <a:xfrm>
                <a:off x="2094" y="960"/>
                <a:ext cx="223" cy="288"/>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3</a:t>
                </a:r>
              </a:p>
            </p:txBody>
          </p:sp>
          <p:sp>
            <p:nvSpPr>
              <p:cNvPr id="81" name="Oval 66"/>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82" name="Oval 67"/>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83" name="Oval 68"/>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84" name="Oval 69"/>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6178" name="Oval 70"/>
              <p:cNvSpPr>
                <a:spLocks noChangeArrowheads="1"/>
              </p:cNvSpPr>
              <p:nvPr/>
            </p:nvSpPr>
            <p:spPr bwMode="gray">
              <a:xfrm>
                <a:off x="2052" y="948"/>
                <a:ext cx="300" cy="300"/>
              </a:xfrm>
              <a:prstGeom prst="ellipse">
                <a:avLst/>
              </a:prstGeom>
              <a:solidFill>
                <a:srgbClr val="333333"/>
              </a:solidFill>
              <a:ln w="9525">
                <a:noFill/>
                <a:round/>
                <a:headEnd/>
                <a:tailEnd/>
              </a:ln>
            </p:spPr>
            <p:txBody>
              <a:bodyPr anchor="ctr">
                <a:spAutoFit/>
              </a:bodyPr>
              <a:lstStyle/>
              <a:p>
                <a:endParaRPr lang="zh-CN" altLang="en-US"/>
              </a:p>
            </p:txBody>
          </p:sp>
          <p:sp>
            <p:nvSpPr>
              <p:cNvPr id="6179" name="Oval 71"/>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6180" name="Oval 72"/>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6181" name="Oval 73"/>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6182" name="Oval 74"/>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grpSp>
        <p:sp>
          <p:nvSpPr>
            <p:cNvPr id="6172" name="Text Box 75"/>
            <p:cNvSpPr txBox="1">
              <a:spLocks noChangeArrowheads="1"/>
            </p:cNvSpPr>
            <p:nvPr/>
          </p:nvSpPr>
          <p:spPr bwMode="gray">
            <a:xfrm>
              <a:off x="1326" y="1248"/>
              <a:ext cx="223" cy="288"/>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3</a:t>
              </a:r>
            </a:p>
          </p:txBody>
        </p:sp>
      </p:grpSp>
      <p:sp>
        <p:nvSpPr>
          <p:cNvPr id="6153" name="Text Box 15"/>
          <p:cNvSpPr txBox="1">
            <a:spLocks noChangeArrowheads="1"/>
          </p:cNvSpPr>
          <p:nvPr/>
        </p:nvSpPr>
        <p:spPr bwMode="auto">
          <a:xfrm>
            <a:off x="2209800" y="2779713"/>
            <a:ext cx="4648200" cy="460375"/>
          </a:xfrm>
          <a:prstGeom prst="rect">
            <a:avLst/>
          </a:prstGeom>
          <a:noFill/>
          <a:ln w="9525">
            <a:noFill/>
            <a:miter lim="800000"/>
            <a:headEnd/>
            <a:tailEnd/>
          </a:ln>
        </p:spPr>
        <p:txBody>
          <a:bodyPr>
            <a:spAutoFit/>
          </a:bodyPr>
          <a:lstStyle/>
          <a:p>
            <a:pPr algn="ctr" eaLnBrk="0" hangingPunct="0"/>
            <a:r>
              <a:rPr lang="zh-CN" altLang="en-US" sz="2400" b="1" dirty="0" smtClean="0">
                <a:solidFill>
                  <a:srgbClr val="FFC000"/>
                </a:solidFill>
                <a:latin typeface="微软雅黑" pitchFamily="34" charset="-122"/>
                <a:ea typeface="微软雅黑" pitchFamily="34" charset="-122"/>
              </a:rPr>
              <a:t>实验室方案</a:t>
            </a:r>
            <a:endParaRPr lang="en-US" altLang="zh-CN" sz="2400" b="1" dirty="0">
              <a:solidFill>
                <a:srgbClr val="FFC000"/>
              </a:solidFill>
              <a:latin typeface="微软雅黑" pitchFamily="34" charset="-122"/>
              <a:ea typeface="微软雅黑" pitchFamily="34" charset="-122"/>
            </a:endParaRPr>
          </a:p>
        </p:txBody>
      </p:sp>
      <p:sp>
        <p:nvSpPr>
          <p:cNvPr id="6154" name="Text Box 15"/>
          <p:cNvSpPr txBox="1">
            <a:spLocks noChangeArrowheads="1"/>
          </p:cNvSpPr>
          <p:nvPr/>
        </p:nvSpPr>
        <p:spPr bwMode="auto">
          <a:xfrm>
            <a:off x="2209800" y="3671888"/>
            <a:ext cx="4648200" cy="461962"/>
          </a:xfrm>
          <a:prstGeom prst="rect">
            <a:avLst/>
          </a:prstGeom>
          <a:noFill/>
          <a:ln w="9525">
            <a:noFill/>
            <a:miter lim="800000"/>
            <a:headEnd/>
            <a:tailEnd/>
          </a:ln>
        </p:spPr>
        <p:txBody>
          <a:bodyPr>
            <a:spAutoFit/>
          </a:bodyPr>
          <a:lstStyle/>
          <a:p>
            <a:pPr algn="ctr" eaLnBrk="0" hangingPunct="0"/>
            <a:r>
              <a:rPr lang="zh-CN" altLang="en-US" sz="2400" b="1" dirty="0" smtClean="0">
                <a:latin typeface="微软雅黑" pitchFamily="34" charset="-122"/>
                <a:ea typeface="微软雅黑" pitchFamily="34" charset="-122"/>
              </a:rPr>
              <a:t>实训教学服务</a:t>
            </a:r>
            <a:endParaRPr lang="en-US" altLang="zh-CN" sz="2400" b="1" dirty="0">
              <a:latin typeface="微软雅黑" pitchFamily="34" charset="-122"/>
              <a:ea typeface="微软雅黑" pitchFamily="34" charset="-122"/>
            </a:endParaRPr>
          </a:p>
        </p:txBody>
      </p:sp>
      <p:sp>
        <p:nvSpPr>
          <p:cNvPr id="63" name="Rectangle 2"/>
          <p:cNvSpPr txBox="1">
            <a:spLocks noChangeArrowheads="1"/>
          </p:cNvSpPr>
          <p:nvPr/>
        </p:nvSpPr>
        <p:spPr bwMode="auto">
          <a:xfrm>
            <a:off x="2699792" y="620688"/>
            <a:ext cx="6184900" cy="584200"/>
          </a:xfrm>
          <a:prstGeom prst="rect">
            <a:avLst/>
          </a:prstGeom>
          <a:noFill/>
          <a:ln w="9525" algn="ctr">
            <a:noFill/>
            <a:miter lim="800000"/>
            <a:headEnd/>
            <a:tailEnd/>
          </a:ln>
        </p:spPr>
        <p:txBody>
          <a:bodyPr anchor="ctr">
            <a:spAutoFit/>
          </a:bodyPr>
          <a:lstStyle>
            <a:lvl1pPr algn="l" rtl="0" eaLnBrk="0" fontAlgn="base" hangingPunct="0">
              <a:spcBef>
                <a:spcPct val="0"/>
              </a:spcBef>
              <a:spcAft>
                <a:spcPct val="0"/>
              </a:spcAft>
              <a:defRPr sz="3200">
                <a:solidFill>
                  <a:schemeClr val="bg1"/>
                </a:solidFill>
                <a:latin typeface="微软雅黑" pitchFamily="34" charset="-122"/>
                <a:ea typeface="微软雅黑" pitchFamily="34" charset="-122"/>
                <a:cs typeface="+mj-cs"/>
              </a:defRPr>
            </a:lvl1pPr>
            <a:lvl2pPr algn="l" rtl="0" eaLnBrk="0" fontAlgn="base" hangingPunct="0">
              <a:spcBef>
                <a:spcPct val="0"/>
              </a:spcBef>
              <a:spcAft>
                <a:spcPct val="0"/>
              </a:spcAft>
              <a:defRPr sz="3200">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3200">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3200">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3200">
                <a:solidFill>
                  <a:schemeClr val="bg1"/>
                </a:solidFill>
                <a:latin typeface="微软雅黑" pitchFamily="34" charset="-122"/>
                <a:ea typeface="微软雅黑" pitchFamily="34" charset="-122"/>
              </a:defRPr>
            </a:lvl5pPr>
            <a:lvl6pPr marL="457200" algn="l" rtl="0" eaLnBrk="0" fontAlgn="base" hangingPunct="0">
              <a:spcBef>
                <a:spcPct val="0"/>
              </a:spcBef>
              <a:spcAft>
                <a:spcPct val="0"/>
              </a:spcAft>
              <a:defRPr sz="2800" b="1">
                <a:solidFill>
                  <a:schemeClr val="bg1"/>
                </a:solidFill>
                <a:latin typeface="Trebuchet MS" pitchFamily="34" charset="0"/>
                <a:ea typeface="ヒラギノ角ゴ Pro W3" pitchFamily="1" charset="-128"/>
              </a:defRPr>
            </a:lvl6pPr>
            <a:lvl7pPr marL="914400" algn="l" rtl="0" eaLnBrk="0" fontAlgn="base" hangingPunct="0">
              <a:spcBef>
                <a:spcPct val="0"/>
              </a:spcBef>
              <a:spcAft>
                <a:spcPct val="0"/>
              </a:spcAft>
              <a:defRPr sz="2800" b="1">
                <a:solidFill>
                  <a:schemeClr val="bg1"/>
                </a:solidFill>
                <a:latin typeface="Trebuchet MS" pitchFamily="34" charset="0"/>
                <a:ea typeface="ヒラギノ角ゴ Pro W3" pitchFamily="1" charset="-128"/>
              </a:defRPr>
            </a:lvl7pPr>
            <a:lvl8pPr marL="1371600" algn="l" rtl="0" eaLnBrk="0" fontAlgn="base" hangingPunct="0">
              <a:spcBef>
                <a:spcPct val="0"/>
              </a:spcBef>
              <a:spcAft>
                <a:spcPct val="0"/>
              </a:spcAft>
              <a:defRPr sz="2800" b="1">
                <a:solidFill>
                  <a:schemeClr val="bg1"/>
                </a:solidFill>
                <a:latin typeface="Trebuchet MS" pitchFamily="34" charset="0"/>
                <a:ea typeface="ヒラギノ角ゴ Pro W3" pitchFamily="1" charset="-128"/>
              </a:defRPr>
            </a:lvl8pPr>
            <a:lvl9pPr marL="1828800" algn="l" rtl="0" eaLnBrk="0" fontAlgn="base" hangingPunct="0">
              <a:spcBef>
                <a:spcPct val="0"/>
              </a:spcBef>
              <a:spcAft>
                <a:spcPct val="0"/>
              </a:spcAft>
              <a:defRPr sz="2800" b="1">
                <a:solidFill>
                  <a:schemeClr val="bg1"/>
                </a:solidFill>
                <a:latin typeface="Trebuchet MS" pitchFamily="34" charset="0"/>
                <a:ea typeface="ヒラギノ角ゴ Pro W3" pitchFamily="1" charset="-128"/>
              </a:defRPr>
            </a:lvl9pPr>
          </a:lstStyle>
          <a:p>
            <a:pPr>
              <a:defRPr/>
            </a:pPr>
            <a:r>
              <a:rPr lang="zh-CN" altLang="en-US" b="1" dirty="0" smtClean="0">
                <a:solidFill>
                  <a:srgbClr val="FFC000"/>
                </a:solidFill>
                <a:effectLst>
                  <a:outerShdw blurRad="38100" dist="38100" dir="2700000" algn="tl">
                    <a:srgbClr val="000000">
                      <a:alpha val="43137"/>
                    </a:srgbClr>
                  </a:outerShdw>
                </a:effectLst>
              </a:rPr>
              <a:t>目  录</a:t>
            </a:r>
            <a:endParaRPr lang="en-US" altLang="zh-CN" b="1" dirty="0">
              <a:solidFill>
                <a:srgbClr val="FFC000"/>
              </a:solidFill>
              <a:effectLst>
                <a:outerShdw blurRad="38100" dist="38100" dir="2700000" algn="tl">
                  <a:srgbClr val="000000">
                    <a:alpha val="43137"/>
                  </a:srgbClr>
                </a:outerShdw>
              </a:effectLst>
            </a:endParaRPr>
          </a:p>
        </p:txBody>
      </p:sp>
      <p:sp>
        <p:nvSpPr>
          <p:cNvPr id="6156" name="Line 32"/>
          <p:cNvSpPr>
            <a:spLocks noChangeShapeType="1"/>
          </p:cNvSpPr>
          <p:nvPr/>
        </p:nvSpPr>
        <p:spPr bwMode="auto">
          <a:xfrm>
            <a:off x="2138363" y="5100042"/>
            <a:ext cx="4800600" cy="1588"/>
          </a:xfrm>
          <a:prstGeom prst="line">
            <a:avLst/>
          </a:prstGeom>
          <a:noFill/>
          <a:ln w="25400">
            <a:solidFill>
              <a:schemeClr val="tx2"/>
            </a:solidFill>
            <a:prstDash val="sysDot"/>
            <a:round/>
            <a:headEnd/>
            <a:tailEnd type="oval" w="med" len="med"/>
          </a:ln>
        </p:spPr>
        <p:txBody>
          <a:bodyPr wrap="none" anchor="ctr"/>
          <a:lstStyle/>
          <a:p>
            <a:endParaRPr lang="zh-CN" altLang="en-US"/>
          </a:p>
        </p:txBody>
      </p:sp>
      <p:grpSp>
        <p:nvGrpSpPr>
          <p:cNvPr id="8" name="Group 63"/>
          <p:cNvGrpSpPr>
            <a:grpSpLocks/>
          </p:cNvGrpSpPr>
          <p:nvPr/>
        </p:nvGrpSpPr>
        <p:grpSpPr bwMode="auto">
          <a:xfrm>
            <a:off x="1647825" y="4547592"/>
            <a:ext cx="609600" cy="609600"/>
            <a:chOff x="1248" y="1200"/>
            <a:chExt cx="384" cy="384"/>
          </a:xfrm>
        </p:grpSpPr>
        <p:grpSp>
          <p:nvGrpSpPr>
            <p:cNvPr id="9" name="Group 64"/>
            <p:cNvGrpSpPr>
              <a:grpSpLocks/>
            </p:cNvGrpSpPr>
            <p:nvPr/>
          </p:nvGrpSpPr>
          <p:grpSpPr bwMode="auto">
            <a:xfrm>
              <a:off x="1248" y="1200"/>
              <a:ext cx="384" cy="384"/>
              <a:chOff x="2016" y="912"/>
              <a:chExt cx="384" cy="384"/>
            </a:xfrm>
          </p:grpSpPr>
          <p:sp>
            <p:nvSpPr>
              <p:cNvPr id="6161" name="Text Box 65"/>
              <p:cNvSpPr txBox="1">
                <a:spLocks noChangeArrowheads="1"/>
              </p:cNvSpPr>
              <p:nvPr/>
            </p:nvSpPr>
            <p:spPr bwMode="gray">
              <a:xfrm>
                <a:off x="2094" y="960"/>
                <a:ext cx="223" cy="288"/>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3</a:t>
                </a:r>
              </a:p>
            </p:txBody>
          </p:sp>
          <p:sp>
            <p:nvSpPr>
              <p:cNvPr id="56" name="Oval 66"/>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57" name="Oval 67"/>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58" name="Oval 68"/>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59" name="Oval 69"/>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6166" name="Oval 70"/>
              <p:cNvSpPr>
                <a:spLocks noChangeArrowheads="1"/>
              </p:cNvSpPr>
              <p:nvPr/>
            </p:nvSpPr>
            <p:spPr bwMode="gray">
              <a:xfrm>
                <a:off x="2052" y="948"/>
                <a:ext cx="300" cy="300"/>
              </a:xfrm>
              <a:prstGeom prst="ellipse">
                <a:avLst/>
              </a:prstGeom>
              <a:solidFill>
                <a:srgbClr val="333333"/>
              </a:solidFill>
              <a:ln w="9525">
                <a:noFill/>
                <a:round/>
                <a:headEnd/>
                <a:tailEnd/>
              </a:ln>
            </p:spPr>
            <p:txBody>
              <a:bodyPr anchor="ctr">
                <a:spAutoFit/>
              </a:bodyPr>
              <a:lstStyle/>
              <a:p>
                <a:endParaRPr lang="zh-CN" altLang="en-US"/>
              </a:p>
            </p:txBody>
          </p:sp>
          <p:sp>
            <p:nvSpPr>
              <p:cNvPr id="6167" name="Oval 71"/>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6168" name="Oval 72"/>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6169" name="Oval 73"/>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6170" name="Oval 74"/>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grpSp>
        <p:sp>
          <p:nvSpPr>
            <p:cNvPr id="6160" name="Text Box 75"/>
            <p:cNvSpPr txBox="1">
              <a:spLocks noChangeArrowheads="1"/>
            </p:cNvSpPr>
            <p:nvPr/>
          </p:nvSpPr>
          <p:spPr bwMode="gray">
            <a:xfrm>
              <a:off x="1325" y="1248"/>
              <a:ext cx="224" cy="291"/>
            </a:xfrm>
            <a:prstGeom prst="rect">
              <a:avLst/>
            </a:prstGeom>
            <a:noFill/>
            <a:ln w="9525">
              <a:noFill/>
              <a:miter lim="800000"/>
              <a:headEnd/>
              <a:tailEnd/>
            </a:ln>
          </p:spPr>
          <p:txBody>
            <a:bodyPr wrap="none">
              <a:spAutoFit/>
            </a:bodyPr>
            <a:lstStyle/>
            <a:p>
              <a:pPr algn="ctr" eaLnBrk="0" hangingPunct="0"/>
              <a:r>
                <a:rPr lang="en-US" altLang="zh-CN" sz="2400" b="1" dirty="0" smtClean="0">
                  <a:solidFill>
                    <a:srgbClr val="000000"/>
                  </a:solidFill>
                  <a:latin typeface="Arial" pitchFamily="34" charset="0"/>
                </a:rPr>
                <a:t>4</a:t>
              </a:r>
              <a:endParaRPr lang="en-US" altLang="zh-CN" sz="2400" b="1" dirty="0">
                <a:solidFill>
                  <a:srgbClr val="000000"/>
                </a:solidFill>
                <a:latin typeface="Arial" pitchFamily="34" charset="0"/>
              </a:endParaRPr>
            </a:p>
          </p:txBody>
        </p:sp>
      </p:grpSp>
      <p:sp>
        <p:nvSpPr>
          <p:cNvPr id="6158" name="Text Box 15"/>
          <p:cNvSpPr txBox="1">
            <a:spLocks noChangeArrowheads="1"/>
          </p:cNvSpPr>
          <p:nvPr/>
        </p:nvSpPr>
        <p:spPr bwMode="auto">
          <a:xfrm>
            <a:off x="2214563" y="4565055"/>
            <a:ext cx="4648200" cy="461962"/>
          </a:xfrm>
          <a:prstGeom prst="rect">
            <a:avLst/>
          </a:prstGeom>
          <a:noFill/>
          <a:ln w="9525">
            <a:noFill/>
            <a:miter lim="800000"/>
            <a:headEnd/>
            <a:tailEnd/>
          </a:ln>
        </p:spPr>
        <p:txBody>
          <a:bodyPr>
            <a:spAutoFit/>
          </a:bodyPr>
          <a:lstStyle/>
          <a:p>
            <a:pPr algn="ctr" eaLnBrk="0" hangingPunct="0"/>
            <a:r>
              <a:rPr lang="zh-CN" altLang="en-US" sz="2400" b="1" dirty="0" smtClean="0">
                <a:latin typeface="微软雅黑" pitchFamily="34" charset="-122"/>
                <a:ea typeface="微软雅黑" pitchFamily="34" charset="-122"/>
              </a:rPr>
              <a:t>设备组成</a:t>
            </a:r>
            <a:endParaRPr lang="en-US" altLang="zh-CN" sz="2400" b="1" dirty="0">
              <a:latin typeface="微软雅黑" pitchFamily="34" charset="-122"/>
              <a:ea typeface="微软雅黑" pitchFamily="34" charset="-122"/>
            </a:endParaRP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建设</a:t>
            </a:r>
            <a:r>
              <a:rPr lang="zh-CN" altLang="en-US" dirty="0" smtClean="0"/>
              <a:t>目标</a:t>
            </a:r>
            <a:endParaRPr lang="zh-CN" altLang="en-US" dirty="0"/>
          </a:p>
        </p:txBody>
      </p:sp>
      <p:sp>
        <p:nvSpPr>
          <p:cNvPr id="4" name="矩形 3"/>
          <p:cNvSpPr/>
          <p:nvPr/>
        </p:nvSpPr>
        <p:spPr>
          <a:xfrm>
            <a:off x="179512" y="1340768"/>
            <a:ext cx="8712968" cy="5509200"/>
          </a:xfrm>
          <a:prstGeom prst="rect">
            <a:avLst/>
          </a:prstGeom>
        </p:spPr>
        <p:txBody>
          <a:bodyPr wrap="square">
            <a:spAutoFit/>
          </a:bodyPr>
          <a:lstStyle/>
          <a:p>
            <a:pPr>
              <a:spcAft>
                <a:spcPts val="600"/>
              </a:spcAft>
            </a:pPr>
            <a:r>
              <a:rPr lang="zh-CN" altLang="en-US" sz="2400" dirty="0" smtClean="0"/>
              <a:t>     建设</a:t>
            </a:r>
            <a:r>
              <a:rPr lang="zh-CN" altLang="zh-CN" sz="2400" dirty="0" smtClean="0"/>
              <a:t>移动物联网教学、实训、科研的综合教育平台，实现整个</a:t>
            </a:r>
            <a:r>
              <a:rPr lang="zh-CN" altLang="en-US" sz="2400" dirty="0" smtClean="0"/>
              <a:t>智能楼宇实验室的</a:t>
            </a:r>
            <a:r>
              <a:rPr lang="zh-CN" altLang="zh-CN" sz="2400" dirty="0" smtClean="0"/>
              <a:t>的感知实验、网络设计、应用实践、项目研发、移动</a:t>
            </a:r>
            <a:r>
              <a:rPr lang="en-US" altLang="zh-CN" sz="2400" dirty="0" smtClean="0"/>
              <a:t>4G</a:t>
            </a:r>
            <a:r>
              <a:rPr lang="zh-CN" altLang="zh-CN" sz="2400" dirty="0" smtClean="0"/>
              <a:t>网络建设维护和应用等全线物联网技术平台，</a:t>
            </a:r>
            <a:r>
              <a:rPr lang="zh-CN" altLang="en-US" sz="2400" dirty="0" smtClean="0"/>
              <a:t>并结合教学、实训、实验和项目开发的需求，完成以下几方面的具体建设，包括：</a:t>
            </a:r>
            <a:endParaRPr lang="en-US" altLang="zh-CN" sz="2400" dirty="0" smtClean="0"/>
          </a:p>
          <a:p>
            <a:pPr lvl="1">
              <a:spcAft>
                <a:spcPts val="600"/>
              </a:spcAft>
              <a:buFont typeface="Wingdings" pitchFamily="2" charset="2"/>
              <a:buChar char="p"/>
            </a:pPr>
            <a:r>
              <a:rPr lang="zh-CN" altLang="en-US" sz="2400" dirty="0" smtClean="0"/>
              <a:t>  移动物联网课程群建设</a:t>
            </a:r>
            <a:endParaRPr lang="en-US" altLang="zh-CN" sz="2400" dirty="0" smtClean="0"/>
          </a:p>
          <a:p>
            <a:pPr lvl="1">
              <a:spcAft>
                <a:spcPts val="600"/>
              </a:spcAft>
              <a:buFont typeface="Wingdings" pitchFamily="2" charset="2"/>
              <a:buChar char="p"/>
            </a:pPr>
            <a:r>
              <a:rPr lang="en-US" altLang="zh-CN" sz="2400" dirty="0" smtClean="0"/>
              <a:t>  4G LTE</a:t>
            </a:r>
            <a:r>
              <a:rPr lang="zh-CN" altLang="en-US" sz="2400" dirty="0" smtClean="0"/>
              <a:t>移动通信实训课程建设</a:t>
            </a:r>
            <a:endParaRPr lang="en-US" altLang="zh-CN" sz="2400" dirty="0" smtClean="0"/>
          </a:p>
          <a:p>
            <a:pPr lvl="1">
              <a:spcAft>
                <a:spcPts val="600"/>
              </a:spcAft>
              <a:buFont typeface="Wingdings" pitchFamily="2" charset="2"/>
              <a:buChar char="p"/>
            </a:pPr>
            <a:r>
              <a:rPr lang="en-US" altLang="zh-CN" sz="2400" dirty="0" smtClean="0"/>
              <a:t> </a:t>
            </a:r>
            <a:r>
              <a:rPr lang="en-US" altLang="zh-CN" sz="2400" dirty="0" smtClean="0"/>
              <a:t> </a:t>
            </a:r>
            <a:r>
              <a:rPr lang="zh-CN" altLang="en-US" sz="2400" dirty="0" smtClean="0"/>
              <a:t>移动通信网优课程建设</a:t>
            </a:r>
            <a:r>
              <a:rPr lang="zh-CN" altLang="en-US" sz="2400" dirty="0" smtClean="0"/>
              <a:t>（选配）</a:t>
            </a:r>
            <a:endParaRPr lang="en-US" altLang="zh-CN" sz="2400" dirty="0" smtClean="0"/>
          </a:p>
          <a:p>
            <a:pPr lvl="1">
              <a:spcAft>
                <a:spcPts val="600"/>
              </a:spcAft>
              <a:buFont typeface="Wingdings" pitchFamily="2" charset="2"/>
              <a:buChar char="p"/>
            </a:pPr>
            <a:r>
              <a:rPr lang="en-US" altLang="zh-CN" sz="2400" dirty="0" smtClean="0"/>
              <a:t> </a:t>
            </a:r>
            <a:r>
              <a:rPr lang="en-US" altLang="zh-CN" sz="2400" dirty="0" smtClean="0"/>
              <a:t> </a:t>
            </a:r>
            <a:r>
              <a:rPr lang="zh-CN" altLang="en-US" sz="2400" dirty="0" smtClean="0"/>
              <a:t>物联网实验课程建设</a:t>
            </a:r>
            <a:endParaRPr lang="en-US" altLang="zh-CN" sz="2400" dirty="0" smtClean="0"/>
          </a:p>
          <a:p>
            <a:pPr lvl="1">
              <a:spcAft>
                <a:spcPts val="600"/>
              </a:spcAft>
              <a:buFont typeface="Wingdings" pitchFamily="2" charset="2"/>
              <a:buChar char="p"/>
            </a:pPr>
            <a:r>
              <a:rPr lang="en-US" altLang="zh-CN" sz="2400" dirty="0" smtClean="0"/>
              <a:t> </a:t>
            </a:r>
            <a:r>
              <a:rPr lang="en-US" altLang="zh-CN" sz="2400" dirty="0" smtClean="0"/>
              <a:t> </a:t>
            </a:r>
            <a:r>
              <a:rPr lang="zh-CN" altLang="en-US" sz="2400" dirty="0" smtClean="0"/>
              <a:t>移动通信分布式天线课程建设（选配）</a:t>
            </a:r>
            <a:endParaRPr lang="en-US" altLang="zh-CN" sz="2400" dirty="0" smtClean="0"/>
          </a:p>
          <a:p>
            <a:pPr lvl="1">
              <a:spcAft>
                <a:spcPts val="600"/>
              </a:spcAft>
              <a:buFont typeface="Wingdings" pitchFamily="2" charset="2"/>
              <a:buChar char="p"/>
            </a:pPr>
            <a:r>
              <a:rPr lang="zh-CN" altLang="en-US" sz="2400" dirty="0" smtClean="0"/>
              <a:t>  移动</a:t>
            </a:r>
            <a:r>
              <a:rPr lang="zh-CN" altLang="en-US" sz="2400" dirty="0" smtClean="0"/>
              <a:t>物联网实训实验室</a:t>
            </a:r>
            <a:r>
              <a:rPr lang="zh-CN" altLang="en-US" sz="2400" dirty="0" smtClean="0"/>
              <a:t>建设</a:t>
            </a:r>
            <a:endParaRPr lang="en-US" altLang="zh-CN" sz="2400" dirty="0" smtClean="0"/>
          </a:p>
          <a:p>
            <a:pPr lvl="1">
              <a:spcAft>
                <a:spcPts val="600"/>
              </a:spcAft>
              <a:buFont typeface="Wingdings" pitchFamily="2" charset="2"/>
              <a:buChar char="p"/>
            </a:pPr>
            <a:r>
              <a:rPr lang="en-US" altLang="zh-CN" sz="2400" dirty="0" smtClean="0"/>
              <a:t> </a:t>
            </a:r>
            <a:r>
              <a:rPr lang="en-US" altLang="zh-CN" sz="2400" dirty="0" smtClean="0"/>
              <a:t> </a:t>
            </a:r>
            <a:r>
              <a:rPr lang="zh-CN" altLang="en-US" sz="2400" dirty="0" smtClean="0"/>
              <a:t>校</a:t>
            </a:r>
            <a:r>
              <a:rPr lang="zh-CN" altLang="en-US" sz="2400" dirty="0" smtClean="0"/>
              <a:t>企合作机制建设</a:t>
            </a:r>
            <a:endParaRPr lang="en-US" altLang="zh-CN" sz="2400" dirty="0" smtClean="0"/>
          </a:p>
          <a:p>
            <a:pPr lvl="1">
              <a:spcAft>
                <a:spcPts val="600"/>
              </a:spcAft>
              <a:buFont typeface="Wingdings" pitchFamily="2" charset="2"/>
              <a:buChar char="p"/>
            </a:pPr>
            <a:r>
              <a:rPr lang="zh-CN" altLang="en-US" sz="2400" dirty="0" smtClean="0"/>
              <a:t>  人才培养及实习计划体制</a:t>
            </a:r>
            <a:r>
              <a:rPr lang="zh-CN" altLang="en-US" sz="2400" dirty="0" smtClean="0"/>
              <a:t>建设</a:t>
            </a:r>
            <a:endParaRPr lang="en-US" altLang="zh-CN" sz="2400" dirty="0"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3621" y="1484784"/>
            <a:ext cx="8153400" cy="4648200"/>
          </a:xfrm>
        </p:spPr>
        <p:txBody>
          <a:bodyPr/>
          <a:lstStyle/>
          <a:p>
            <a:r>
              <a:rPr lang="zh-CN" altLang="en-US" sz="2400" dirty="0" smtClean="0"/>
              <a:t>楼宇进行传感网无线基站覆盖，所有的传感器、控制器都通过无线基站连接到运营管理平台。</a:t>
            </a:r>
            <a:endParaRPr lang="zh-CN" altLang="en-US" sz="2400" dirty="0"/>
          </a:p>
        </p:txBody>
      </p:sp>
      <p:sp>
        <p:nvSpPr>
          <p:cNvPr id="5" name="Title 1"/>
          <p:cNvSpPr txBox="1">
            <a:spLocks/>
          </p:cNvSpPr>
          <p:nvPr/>
        </p:nvSpPr>
        <p:spPr bwMode="gray">
          <a:xfrm>
            <a:off x="1763688" y="548680"/>
            <a:ext cx="5599177" cy="801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5pPr>
            <a:lvl6pPr marL="457200" algn="ctr" rtl="0" fontAlgn="base">
              <a:spcBef>
                <a:spcPct val="0"/>
              </a:spcBef>
              <a:spcAft>
                <a:spcPct val="0"/>
              </a:spcAft>
              <a:defRPr sz="3600" b="1">
                <a:solidFill>
                  <a:schemeClr val="bg1"/>
                </a:solidFill>
                <a:latin typeface="Arial" pitchFamily="34" charset="0"/>
              </a:defRPr>
            </a:lvl6pPr>
            <a:lvl7pPr marL="914400" algn="ctr" rtl="0" fontAlgn="base">
              <a:spcBef>
                <a:spcPct val="0"/>
              </a:spcBef>
              <a:spcAft>
                <a:spcPct val="0"/>
              </a:spcAft>
              <a:defRPr sz="3600" b="1">
                <a:solidFill>
                  <a:schemeClr val="bg1"/>
                </a:solidFill>
                <a:latin typeface="Arial" pitchFamily="34" charset="0"/>
              </a:defRPr>
            </a:lvl7pPr>
            <a:lvl8pPr marL="1371600" algn="ctr" rtl="0" fontAlgn="base">
              <a:spcBef>
                <a:spcPct val="0"/>
              </a:spcBef>
              <a:spcAft>
                <a:spcPct val="0"/>
              </a:spcAft>
              <a:defRPr sz="3600" b="1">
                <a:solidFill>
                  <a:schemeClr val="bg1"/>
                </a:solidFill>
                <a:latin typeface="Arial" pitchFamily="34" charset="0"/>
              </a:defRPr>
            </a:lvl8pPr>
            <a:lvl9pPr marL="1828800" algn="ctr" rtl="0" fontAlgn="base">
              <a:spcBef>
                <a:spcPct val="0"/>
              </a:spcBef>
              <a:spcAft>
                <a:spcPct val="0"/>
              </a:spcAft>
              <a:defRPr sz="3600" b="1">
                <a:solidFill>
                  <a:schemeClr val="bg1"/>
                </a:solidFill>
                <a:latin typeface="Arial" pitchFamily="34" charset="0"/>
              </a:defRPr>
            </a:lvl9pPr>
          </a:lstStyle>
          <a:p>
            <a:r>
              <a:rPr lang="zh-CN" altLang="en-US" sz="2800" dirty="0" smtClean="0"/>
              <a:t>无线基站覆盖</a:t>
            </a:r>
            <a:endParaRPr lang="zh-CN" altLang="en-US" sz="2800" dirty="0"/>
          </a:p>
        </p:txBody>
      </p:sp>
      <p:pic>
        <p:nvPicPr>
          <p:cNvPr id="51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47664" y="2420888"/>
            <a:ext cx="6791325" cy="3981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H="1">
            <a:off x="4644008" y="4221088"/>
            <a:ext cx="1008112" cy="288032"/>
          </a:xfrm>
          <a:prstGeom prst="straightConnector1">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779912" y="4581128"/>
            <a:ext cx="720080" cy="792088"/>
          </a:xfrm>
          <a:prstGeom prst="straightConnector1">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699792" y="5445224"/>
            <a:ext cx="936104" cy="216024"/>
          </a:xfrm>
          <a:prstGeom prst="straightConnector1">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4570122" y="4587974"/>
            <a:ext cx="721958" cy="785242"/>
          </a:xfrm>
          <a:prstGeom prst="straightConnector1">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479796" y="3068960"/>
            <a:ext cx="1028308" cy="0"/>
          </a:xfrm>
          <a:prstGeom prst="straightConnector1">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3167844" y="3068960"/>
            <a:ext cx="1188132" cy="0"/>
          </a:xfrm>
          <a:prstGeom prst="straightConnector1">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627784" y="3140968"/>
            <a:ext cx="432048" cy="792088"/>
          </a:xfrm>
          <a:prstGeom prst="straightConnector1">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779912" y="3645024"/>
            <a:ext cx="1429908" cy="936104"/>
          </a:xfrm>
          <a:prstGeom prst="straightConnector1">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2680360" y="4587974"/>
            <a:ext cx="955536" cy="209178"/>
          </a:xfrm>
          <a:prstGeom prst="straightConnector1">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3878176" y="3645024"/>
            <a:ext cx="1701936" cy="576064"/>
          </a:xfrm>
          <a:prstGeom prst="straightConnector1">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2627784" y="3717032"/>
            <a:ext cx="1121736" cy="1080120"/>
          </a:xfrm>
          <a:prstGeom prst="straightConnector1">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357754" y="3248980"/>
            <a:ext cx="18002" cy="313234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375756" y="6381328"/>
            <a:ext cx="3564396"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914132" y="6088533"/>
            <a:ext cx="0" cy="28803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89843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3000" fill="hold" nodeType="with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par>
                                <p:cTn id="8" presetID="26" presetClass="emph" presetSubtype="0" repeatCount="3000" fill="hold" nodeType="withEffect">
                                  <p:stCondLst>
                                    <p:cond delay="0"/>
                                  </p:stCondLst>
                                  <p:childTnLst>
                                    <p:animEffect transition="out" filter="fade">
                                      <p:cBhvr>
                                        <p:cTn id="9" dur="500" tmFilter="0, 0; .2, .5; .8, .5; 1, 0"/>
                                        <p:tgtEl>
                                          <p:spTgt spid="17"/>
                                        </p:tgtEl>
                                      </p:cBhvr>
                                    </p:animEffect>
                                    <p:animScale>
                                      <p:cBhvr>
                                        <p:cTn id="10" dur="250" autoRev="1" fill="hold"/>
                                        <p:tgtEl>
                                          <p:spTgt spid="17"/>
                                        </p:tgtEl>
                                      </p:cBhvr>
                                      <p:by x="105000" y="105000"/>
                                    </p:animScale>
                                  </p:childTnLst>
                                </p:cTn>
                              </p:par>
                            </p:childTnLst>
                          </p:cTn>
                        </p:par>
                        <p:par>
                          <p:cTn id="11" fill="hold">
                            <p:stCondLst>
                              <p:cond delay="1500"/>
                            </p:stCondLst>
                            <p:childTnLst>
                              <p:par>
                                <p:cTn id="12" presetID="26" presetClass="emph" presetSubtype="0" repeatCount="3000" fill="hold" nodeType="afterEffect">
                                  <p:stCondLst>
                                    <p:cond delay="0"/>
                                  </p:stCondLst>
                                  <p:childTnLst>
                                    <p:animEffect transition="out" filter="fade">
                                      <p:cBhvr>
                                        <p:cTn id="13" dur="500" tmFilter="0, 0; .2, .5; .8, .5; 1, 0"/>
                                        <p:tgtEl>
                                          <p:spTgt spid="10"/>
                                        </p:tgtEl>
                                      </p:cBhvr>
                                    </p:animEffect>
                                    <p:animScale>
                                      <p:cBhvr>
                                        <p:cTn id="14" dur="250" autoRev="1" fill="hold"/>
                                        <p:tgtEl>
                                          <p:spTgt spid="10"/>
                                        </p:tgtEl>
                                      </p:cBhvr>
                                      <p:by x="105000" y="105000"/>
                                    </p:animScale>
                                  </p:childTnLst>
                                </p:cTn>
                              </p:par>
                            </p:childTnLst>
                          </p:cTn>
                        </p:par>
                        <p:par>
                          <p:cTn id="15" fill="hold">
                            <p:stCondLst>
                              <p:cond delay="3000"/>
                            </p:stCondLst>
                            <p:childTnLst>
                              <p:par>
                                <p:cTn id="16" presetID="26" presetClass="emph" presetSubtype="0" repeatCount="3000" fill="hold" nodeType="afterEffect">
                                  <p:stCondLst>
                                    <p:cond delay="0"/>
                                  </p:stCondLst>
                                  <p:childTnLst>
                                    <p:animEffect transition="out" filter="fade">
                                      <p:cBhvr>
                                        <p:cTn id="17" dur="500" tmFilter="0, 0; .2, .5; .8, .5; 1, 0"/>
                                        <p:tgtEl>
                                          <p:spTgt spid="12"/>
                                        </p:tgtEl>
                                      </p:cBhvr>
                                    </p:animEffect>
                                    <p:animScale>
                                      <p:cBhvr>
                                        <p:cTn id="18" dur="250" autoRev="1" fill="hold"/>
                                        <p:tgtEl>
                                          <p:spTgt spid="12"/>
                                        </p:tgtEl>
                                      </p:cBhvr>
                                      <p:by x="105000" y="105000"/>
                                    </p:animScale>
                                  </p:childTnLst>
                                </p:cTn>
                              </p:par>
                              <p:par>
                                <p:cTn id="19" presetID="26" presetClass="emph" presetSubtype="0" repeatCount="3000" fill="hold" nodeType="withEffect">
                                  <p:stCondLst>
                                    <p:cond delay="0"/>
                                  </p:stCondLst>
                                  <p:childTnLst>
                                    <p:animEffect transition="out" filter="fade">
                                      <p:cBhvr>
                                        <p:cTn id="20" dur="500" tmFilter="0, 0; .2, .5; .8, .5; 1, 0"/>
                                        <p:tgtEl>
                                          <p:spTgt spid="20"/>
                                        </p:tgtEl>
                                      </p:cBhvr>
                                    </p:animEffect>
                                    <p:animScale>
                                      <p:cBhvr>
                                        <p:cTn id="21" dur="250" autoRev="1" fill="hold"/>
                                        <p:tgtEl>
                                          <p:spTgt spid="20"/>
                                        </p:tgtEl>
                                      </p:cBhvr>
                                      <p:by x="105000" y="105000"/>
                                    </p:animScale>
                                  </p:childTnLst>
                                </p:cTn>
                              </p:par>
                            </p:childTnLst>
                          </p:cTn>
                        </p:par>
                        <p:par>
                          <p:cTn id="22" fill="hold">
                            <p:stCondLst>
                              <p:cond delay="4500"/>
                            </p:stCondLst>
                            <p:childTnLst>
                              <p:par>
                                <p:cTn id="23" presetID="26" presetClass="emph" presetSubtype="0" repeatCount="3000" fill="hold" nodeType="afterEffect">
                                  <p:stCondLst>
                                    <p:cond delay="0"/>
                                  </p:stCondLst>
                                  <p:childTnLst>
                                    <p:animEffect transition="out" filter="fade">
                                      <p:cBhvr>
                                        <p:cTn id="24" dur="500" tmFilter="0, 0; .2, .5; .8, .5; 1, 0"/>
                                        <p:tgtEl>
                                          <p:spTgt spid="22"/>
                                        </p:tgtEl>
                                      </p:cBhvr>
                                    </p:animEffect>
                                    <p:animScale>
                                      <p:cBhvr>
                                        <p:cTn id="25" dur="250" autoRev="1" fill="hold"/>
                                        <p:tgtEl>
                                          <p:spTgt spid="22"/>
                                        </p:tgtEl>
                                      </p:cBhvr>
                                      <p:by x="105000" y="105000"/>
                                    </p:animScale>
                                  </p:childTnLst>
                                </p:cTn>
                              </p:par>
                            </p:childTnLst>
                          </p:cTn>
                        </p:par>
                        <p:par>
                          <p:cTn id="26" fill="hold">
                            <p:stCondLst>
                              <p:cond delay="6000"/>
                            </p:stCondLst>
                            <p:childTnLst>
                              <p:par>
                                <p:cTn id="27" presetID="26" presetClass="emph" presetSubtype="0" repeatCount="3000" fill="hold" nodeType="afterEffect">
                                  <p:stCondLst>
                                    <p:cond delay="0"/>
                                  </p:stCondLst>
                                  <p:childTnLst>
                                    <p:animEffect transition="out" filter="fade">
                                      <p:cBhvr>
                                        <p:cTn id="28" dur="500" tmFilter="0, 0; .2, .5; .8, .5; 1, 0"/>
                                        <p:tgtEl>
                                          <p:spTgt spid="24"/>
                                        </p:tgtEl>
                                      </p:cBhvr>
                                    </p:animEffect>
                                    <p:animScale>
                                      <p:cBhvr>
                                        <p:cTn id="29" dur="250" autoRev="1" fill="hold"/>
                                        <p:tgtEl>
                                          <p:spTgt spid="24"/>
                                        </p:tgtEl>
                                      </p:cBhvr>
                                      <p:by x="105000" y="105000"/>
                                    </p:animScale>
                                  </p:childTnLst>
                                </p:cTn>
                              </p:par>
                              <p:par>
                                <p:cTn id="30" presetID="26" presetClass="emph" presetSubtype="0" repeatCount="3000" fill="hold" nodeType="withEffect">
                                  <p:stCondLst>
                                    <p:cond delay="0"/>
                                  </p:stCondLst>
                                  <p:childTnLst>
                                    <p:animEffect transition="out" filter="fade">
                                      <p:cBhvr>
                                        <p:cTn id="31" dur="500" tmFilter="0, 0; .2, .5; .8, .5; 1, 0"/>
                                        <p:tgtEl>
                                          <p:spTgt spid="26"/>
                                        </p:tgtEl>
                                      </p:cBhvr>
                                    </p:animEffect>
                                    <p:animScale>
                                      <p:cBhvr>
                                        <p:cTn id="32" dur="250" autoRev="1" fill="hold"/>
                                        <p:tgtEl>
                                          <p:spTgt spid="26"/>
                                        </p:tgtEl>
                                      </p:cBhvr>
                                      <p:by x="105000" y="105000"/>
                                    </p:animScale>
                                  </p:childTnLst>
                                </p:cTn>
                              </p:par>
                            </p:childTnLst>
                          </p:cTn>
                        </p:par>
                        <p:par>
                          <p:cTn id="33" fill="hold">
                            <p:stCondLst>
                              <p:cond delay="7500"/>
                            </p:stCondLst>
                            <p:childTnLst>
                              <p:par>
                                <p:cTn id="34" presetID="26" presetClass="emph" presetSubtype="0" repeatCount="3000" fill="hold" nodeType="afterEffect">
                                  <p:stCondLst>
                                    <p:cond delay="0"/>
                                  </p:stCondLst>
                                  <p:childTnLst>
                                    <p:animEffect transition="out" filter="fade">
                                      <p:cBhvr>
                                        <p:cTn id="35" dur="500" tmFilter="0, 0; .2, .5; .8, .5; 1, 0"/>
                                        <p:tgtEl>
                                          <p:spTgt spid="28"/>
                                        </p:tgtEl>
                                      </p:cBhvr>
                                    </p:animEffect>
                                    <p:animScale>
                                      <p:cBhvr>
                                        <p:cTn id="36" dur="250" autoRev="1" fill="hold"/>
                                        <p:tgtEl>
                                          <p:spTgt spid="28"/>
                                        </p:tgtEl>
                                      </p:cBhvr>
                                      <p:by x="105000" y="105000"/>
                                    </p:animScale>
                                  </p:childTnLst>
                                </p:cTn>
                              </p:par>
                              <p:par>
                                <p:cTn id="37" presetID="26" presetClass="emph" presetSubtype="0" repeatCount="3000" fill="hold" nodeType="withEffect">
                                  <p:stCondLst>
                                    <p:cond delay="0"/>
                                  </p:stCondLst>
                                  <p:childTnLst>
                                    <p:animEffect transition="out" filter="fade">
                                      <p:cBhvr>
                                        <p:cTn id="38" dur="500" tmFilter="0, 0; .2, .5; .8, .5; 1, 0"/>
                                        <p:tgtEl>
                                          <p:spTgt spid="30"/>
                                        </p:tgtEl>
                                      </p:cBhvr>
                                    </p:animEffect>
                                    <p:animScale>
                                      <p:cBhvr>
                                        <p:cTn id="39" dur="250" autoRev="1" fill="hold"/>
                                        <p:tgtEl>
                                          <p:spTgt spid="30"/>
                                        </p:tgtEl>
                                      </p:cBhvr>
                                      <p:by x="105000" y="105000"/>
                                    </p:animScale>
                                  </p:childTnLst>
                                </p:cTn>
                              </p:par>
                            </p:childTnLst>
                          </p:cTn>
                        </p:par>
                        <p:par>
                          <p:cTn id="40" fill="hold">
                            <p:stCondLst>
                              <p:cond delay="9000"/>
                            </p:stCondLst>
                            <p:childTnLst>
                              <p:par>
                                <p:cTn id="41" presetID="26" presetClass="emph" presetSubtype="0" repeatCount="3000" fill="hold" nodeType="afterEffect">
                                  <p:stCondLst>
                                    <p:cond delay="0"/>
                                  </p:stCondLst>
                                  <p:childTnLst>
                                    <p:animEffect transition="out" filter="fade">
                                      <p:cBhvr>
                                        <p:cTn id="42" dur="500" tmFilter="0, 0; .2, .5; .8, .5; 1, 0"/>
                                        <p:tgtEl>
                                          <p:spTgt spid="32"/>
                                        </p:tgtEl>
                                      </p:cBhvr>
                                    </p:animEffect>
                                    <p:animScale>
                                      <p:cBhvr>
                                        <p:cTn id="43" dur="250" autoRev="1" fill="hold"/>
                                        <p:tgtEl>
                                          <p:spTgt spid="32"/>
                                        </p:tgtEl>
                                      </p:cBhvr>
                                      <p:by x="105000" y="105000"/>
                                    </p:animScale>
                                  </p:childTnLst>
                                </p:cTn>
                              </p:par>
                            </p:childTnLst>
                          </p:cTn>
                        </p:par>
                        <p:par>
                          <p:cTn id="44" fill="hold">
                            <p:stCondLst>
                              <p:cond delay="10500"/>
                            </p:stCondLst>
                            <p:childTnLst>
                              <p:par>
                                <p:cTn id="45" presetID="22" presetClass="entr" presetSubtype="1" repeatCount="3000"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up)">
                                      <p:cBhvr>
                                        <p:cTn id="47" dur="500"/>
                                        <p:tgtEl>
                                          <p:spTgt spid="35"/>
                                        </p:tgtEl>
                                      </p:cBhvr>
                                    </p:animEffect>
                                  </p:childTnLst>
                                </p:cTn>
                              </p:par>
                            </p:childTnLst>
                          </p:cTn>
                        </p:par>
                        <p:par>
                          <p:cTn id="48" fill="hold">
                            <p:stCondLst>
                              <p:cond delay="12000"/>
                            </p:stCondLst>
                            <p:childTnLst>
                              <p:par>
                                <p:cTn id="49" presetID="22" presetClass="entr" presetSubtype="4" repeatCount="3000" fill="hold"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down)">
                                      <p:cBhvr>
                                        <p:cTn id="51" dur="500"/>
                                        <p:tgtEl>
                                          <p:spTgt spid="42"/>
                                        </p:tgtEl>
                                      </p:cBhvr>
                                    </p:animEffect>
                                  </p:childTnLst>
                                </p:cTn>
                              </p:par>
                            </p:childTnLst>
                          </p:cTn>
                        </p:par>
                        <p:par>
                          <p:cTn id="52" fill="hold">
                            <p:stCondLst>
                              <p:cond delay="13500"/>
                            </p:stCondLst>
                            <p:childTnLst>
                              <p:par>
                                <p:cTn id="53" presetID="26" presetClass="emph" presetSubtype="0" repeatCount="3000" fill="hold" nodeType="afterEffect">
                                  <p:stCondLst>
                                    <p:cond delay="0"/>
                                  </p:stCondLst>
                                  <p:childTnLst>
                                    <p:animEffect transition="out" filter="fade">
                                      <p:cBhvr>
                                        <p:cTn id="54" dur="500" tmFilter="0, 0; .2, .5; .8, .5; 1, 0"/>
                                        <p:tgtEl>
                                          <p:spTgt spid="45"/>
                                        </p:tgtEl>
                                      </p:cBhvr>
                                    </p:animEffect>
                                    <p:animScale>
                                      <p:cBhvr>
                                        <p:cTn id="55" dur="250" autoRev="1" fill="hold"/>
                                        <p:tgtEl>
                                          <p:spTgt spid="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txBox="1">
            <a:spLocks noGrp="1" noChangeArrowheads="1"/>
          </p:cNvSpPr>
          <p:nvPr/>
        </p:nvSpPr>
        <p:spPr bwMode="auto">
          <a:xfrm>
            <a:off x="6553200" y="6400800"/>
            <a:ext cx="2133600" cy="320675"/>
          </a:xfrm>
          <a:prstGeom prst="rect">
            <a:avLst/>
          </a:prstGeom>
          <a:noFill/>
          <a:ln w="9525">
            <a:noFill/>
            <a:miter lim="800000"/>
            <a:headEnd/>
            <a:tailEnd/>
          </a:ln>
        </p:spPr>
        <p:txBody>
          <a:bodyPr/>
          <a:lstStyle/>
          <a:p>
            <a:pPr algn="r"/>
            <a:fld id="{7D9A14D0-D3C2-4AEA-8A53-9C999607180D}" type="slidenum">
              <a:rPr lang="zh-CN" altLang="en-US">
                <a:latin typeface="Arial" pitchFamily="34" charset="0"/>
              </a:rPr>
              <a:pPr algn="r"/>
              <a:t>2</a:t>
            </a:fld>
            <a:endParaRPr lang="en-US" altLang="zh-CN">
              <a:latin typeface="Arial" pitchFamily="34" charset="0"/>
            </a:endParaRPr>
          </a:p>
        </p:txBody>
      </p:sp>
      <p:grpSp>
        <p:nvGrpSpPr>
          <p:cNvPr id="2" name="Group 4"/>
          <p:cNvGrpSpPr>
            <a:grpSpLocks/>
          </p:cNvGrpSpPr>
          <p:nvPr/>
        </p:nvGrpSpPr>
        <p:grpSpPr bwMode="auto">
          <a:xfrm>
            <a:off x="1643063" y="2751138"/>
            <a:ext cx="609600" cy="609600"/>
            <a:chOff x="816" y="1872"/>
            <a:chExt cx="384" cy="384"/>
          </a:xfrm>
        </p:grpSpPr>
        <p:sp>
          <p:nvSpPr>
            <p:cNvPr id="47"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48"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49"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50"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6202" name="Oval 9"/>
            <p:cNvSpPr>
              <a:spLocks noChangeArrowheads="1"/>
            </p:cNvSpPr>
            <p:nvPr/>
          </p:nvSpPr>
          <p:spPr bwMode="gray">
            <a:xfrm>
              <a:off x="859" y="1914"/>
              <a:ext cx="300" cy="300"/>
            </a:xfrm>
            <a:prstGeom prst="ellipse">
              <a:avLst/>
            </a:prstGeom>
            <a:solidFill>
              <a:srgbClr val="333333"/>
            </a:solidFill>
            <a:ln w="9525">
              <a:noFill/>
              <a:round/>
              <a:headEnd/>
              <a:tailEnd/>
            </a:ln>
          </p:spPr>
          <p:txBody>
            <a:bodyPr anchor="ctr">
              <a:spAutoFit/>
            </a:bodyPr>
            <a:lstStyle/>
            <a:p>
              <a:endParaRPr lang="zh-CN" altLang="en-US"/>
            </a:p>
          </p:txBody>
        </p:sp>
        <p:sp>
          <p:nvSpPr>
            <p:cNvPr id="6203"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6204"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6205"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6206"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grpSp>
      <p:sp>
        <p:nvSpPr>
          <p:cNvPr id="6148" name="Line 14"/>
          <p:cNvSpPr>
            <a:spLocks noChangeShapeType="1"/>
          </p:cNvSpPr>
          <p:nvPr/>
        </p:nvSpPr>
        <p:spPr bwMode="auto">
          <a:xfrm>
            <a:off x="2152650" y="3287713"/>
            <a:ext cx="4800600" cy="1587"/>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6149" name="Text Box 16"/>
          <p:cNvSpPr txBox="1">
            <a:spLocks noChangeArrowheads="1"/>
          </p:cNvSpPr>
          <p:nvPr/>
        </p:nvSpPr>
        <p:spPr bwMode="gray">
          <a:xfrm>
            <a:off x="1771650" y="2835275"/>
            <a:ext cx="354013" cy="457200"/>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2</a:t>
            </a:r>
          </a:p>
        </p:txBody>
      </p:sp>
      <p:grpSp>
        <p:nvGrpSpPr>
          <p:cNvPr id="3" name="Group 76"/>
          <p:cNvGrpSpPr>
            <a:grpSpLocks/>
          </p:cNvGrpSpPr>
          <p:nvPr/>
        </p:nvGrpSpPr>
        <p:grpSpPr bwMode="auto">
          <a:xfrm>
            <a:off x="1619250" y="1871663"/>
            <a:ext cx="5334000" cy="609600"/>
            <a:chOff x="1248" y="1200"/>
            <a:chExt cx="3360" cy="384"/>
          </a:xfrm>
        </p:grpSpPr>
        <p:sp>
          <p:nvSpPr>
            <p:cNvPr id="6183" name="Line 47"/>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6184" name="Text Box 48"/>
            <p:cNvSpPr txBox="1">
              <a:spLocks noChangeArrowheads="1"/>
            </p:cNvSpPr>
            <p:nvPr/>
          </p:nvSpPr>
          <p:spPr bwMode="auto">
            <a:xfrm>
              <a:off x="1728" y="1208"/>
              <a:ext cx="2736" cy="291"/>
            </a:xfrm>
            <a:prstGeom prst="rect">
              <a:avLst/>
            </a:prstGeom>
            <a:noFill/>
            <a:ln w="9525">
              <a:noFill/>
              <a:miter lim="800000"/>
              <a:headEnd/>
              <a:tailEnd/>
            </a:ln>
          </p:spPr>
          <p:txBody>
            <a:bodyPr>
              <a:spAutoFit/>
            </a:bodyPr>
            <a:lstStyle/>
            <a:p>
              <a:pPr algn="ctr" eaLnBrk="0" hangingPunct="0"/>
              <a:r>
                <a:rPr lang="en-US" altLang="zh-CN" sz="2400" b="1" dirty="0" smtClean="0">
                  <a:solidFill>
                    <a:srgbClr val="FFC000"/>
                  </a:solidFill>
                  <a:latin typeface="微软雅黑" pitchFamily="34" charset="-122"/>
                  <a:ea typeface="微软雅黑" pitchFamily="34" charset="-122"/>
                </a:rPr>
                <a:t>4G LTE</a:t>
              </a:r>
              <a:r>
                <a:rPr lang="zh-CN" altLang="en-US" sz="2400" b="1" dirty="0" smtClean="0">
                  <a:solidFill>
                    <a:srgbClr val="FFC000"/>
                  </a:solidFill>
                  <a:latin typeface="微软雅黑" pitchFamily="34" charset="-122"/>
                  <a:ea typeface="微软雅黑" pitchFamily="34" charset="-122"/>
                </a:rPr>
                <a:t>移动</a:t>
              </a:r>
              <a:r>
                <a:rPr lang="zh-CN" altLang="en-US" sz="2400" b="1" dirty="0" smtClean="0">
                  <a:solidFill>
                    <a:srgbClr val="FFC000"/>
                  </a:solidFill>
                  <a:latin typeface="微软雅黑" pitchFamily="34" charset="-122"/>
                  <a:ea typeface="微软雅黑" pitchFamily="34" charset="-122"/>
                </a:rPr>
                <a:t>物联网</a:t>
              </a:r>
              <a:endParaRPr lang="en-US" altLang="zh-CN" sz="2400" b="1" dirty="0">
                <a:solidFill>
                  <a:srgbClr val="FFC000"/>
                </a:solidFill>
                <a:latin typeface="微软雅黑" pitchFamily="34" charset="-122"/>
                <a:ea typeface="微软雅黑" pitchFamily="34" charset="-122"/>
              </a:endParaRPr>
            </a:p>
          </p:txBody>
        </p:sp>
        <p:grpSp>
          <p:nvGrpSpPr>
            <p:cNvPr id="4" name="Group 62"/>
            <p:cNvGrpSpPr>
              <a:grpSpLocks/>
            </p:cNvGrpSpPr>
            <p:nvPr/>
          </p:nvGrpSpPr>
          <p:grpSpPr bwMode="auto">
            <a:xfrm>
              <a:off x="1248" y="1200"/>
              <a:ext cx="384" cy="384"/>
              <a:chOff x="1248" y="1200"/>
              <a:chExt cx="384" cy="384"/>
            </a:xfrm>
          </p:grpSpPr>
          <p:grpSp>
            <p:nvGrpSpPr>
              <p:cNvPr id="5" name="Group 61"/>
              <p:cNvGrpSpPr>
                <a:grpSpLocks/>
              </p:cNvGrpSpPr>
              <p:nvPr/>
            </p:nvGrpSpPr>
            <p:grpSpPr bwMode="auto">
              <a:xfrm>
                <a:off x="1248" y="1200"/>
                <a:ext cx="384" cy="384"/>
                <a:chOff x="2016" y="912"/>
                <a:chExt cx="384" cy="384"/>
              </a:xfrm>
            </p:grpSpPr>
            <p:sp>
              <p:nvSpPr>
                <p:cNvPr id="6188" name="Text Box 50"/>
                <p:cNvSpPr txBox="1">
                  <a:spLocks noChangeArrowheads="1"/>
                </p:cNvSpPr>
                <p:nvPr/>
              </p:nvSpPr>
              <p:spPr bwMode="gray">
                <a:xfrm>
                  <a:off x="2094" y="960"/>
                  <a:ext cx="223" cy="288"/>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3</a:t>
                  </a:r>
                </a:p>
              </p:txBody>
            </p:sp>
            <p:sp>
              <p:nvSpPr>
                <p:cNvPr id="66" name="Oval 51"/>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67" name="Oval 52"/>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68" name="Oval 53"/>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69" name="Oval 54"/>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6193" name="Oval 55"/>
                <p:cNvSpPr>
                  <a:spLocks noChangeArrowheads="1"/>
                </p:cNvSpPr>
                <p:nvPr/>
              </p:nvSpPr>
              <p:spPr bwMode="gray">
                <a:xfrm>
                  <a:off x="2052" y="948"/>
                  <a:ext cx="300" cy="300"/>
                </a:xfrm>
                <a:prstGeom prst="ellipse">
                  <a:avLst/>
                </a:prstGeom>
                <a:solidFill>
                  <a:srgbClr val="333333"/>
                </a:solidFill>
                <a:ln w="9525">
                  <a:noFill/>
                  <a:round/>
                  <a:headEnd/>
                  <a:tailEnd/>
                </a:ln>
              </p:spPr>
              <p:txBody>
                <a:bodyPr anchor="ctr">
                  <a:spAutoFit/>
                </a:bodyPr>
                <a:lstStyle/>
                <a:p>
                  <a:endParaRPr lang="zh-CN" altLang="en-US"/>
                </a:p>
              </p:txBody>
            </p:sp>
            <p:sp>
              <p:nvSpPr>
                <p:cNvPr id="6194" name="Oval 56"/>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6195" name="Oval 57"/>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6196" name="Oval 58"/>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6197" name="Oval 59"/>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grpSp>
          <p:sp>
            <p:nvSpPr>
              <p:cNvPr id="6187" name="Text Box 60"/>
              <p:cNvSpPr txBox="1">
                <a:spLocks noChangeArrowheads="1"/>
              </p:cNvSpPr>
              <p:nvPr/>
            </p:nvSpPr>
            <p:spPr bwMode="gray">
              <a:xfrm>
                <a:off x="1326" y="1248"/>
                <a:ext cx="223" cy="288"/>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1</a:t>
                </a:r>
              </a:p>
            </p:txBody>
          </p:sp>
        </p:grpSp>
      </p:grpSp>
      <p:sp>
        <p:nvSpPr>
          <p:cNvPr id="6151" name="Line 32"/>
          <p:cNvSpPr>
            <a:spLocks noChangeShapeType="1"/>
          </p:cNvSpPr>
          <p:nvPr/>
        </p:nvSpPr>
        <p:spPr bwMode="auto">
          <a:xfrm>
            <a:off x="2133600" y="4206875"/>
            <a:ext cx="4800600" cy="1588"/>
          </a:xfrm>
          <a:prstGeom prst="line">
            <a:avLst/>
          </a:prstGeom>
          <a:noFill/>
          <a:ln w="25400">
            <a:solidFill>
              <a:schemeClr val="tx2"/>
            </a:solidFill>
            <a:prstDash val="sysDot"/>
            <a:round/>
            <a:headEnd/>
            <a:tailEnd type="oval" w="med" len="med"/>
          </a:ln>
        </p:spPr>
        <p:txBody>
          <a:bodyPr wrap="none" anchor="ctr"/>
          <a:lstStyle/>
          <a:p>
            <a:endParaRPr lang="zh-CN" altLang="en-US"/>
          </a:p>
        </p:txBody>
      </p:sp>
      <p:grpSp>
        <p:nvGrpSpPr>
          <p:cNvPr id="6" name="Group 63"/>
          <p:cNvGrpSpPr>
            <a:grpSpLocks/>
          </p:cNvGrpSpPr>
          <p:nvPr/>
        </p:nvGrpSpPr>
        <p:grpSpPr bwMode="auto">
          <a:xfrm>
            <a:off x="1643063" y="3656013"/>
            <a:ext cx="609600" cy="609600"/>
            <a:chOff x="1248" y="1200"/>
            <a:chExt cx="384" cy="384"/>
          </a:xfrm>
        </p:grpSpPr>
        <p:grpSp>
          <p:nvGrpSpPr>
            <p:cNvPr id="7" name="Group 64"/>
            <p:cNvGrpSpPr>
              <a:grpSpLocks/>
            </p:cNvGrpSpPr>
            <p:nvPr/>
          </p:nvGrpSpPr>
          <p:grpSpPr bwMode="auto">
            <a:xfrm>
              <a:off x="1248" y="1200"/>
              <a:ext cx="384" cy="384"/>
              <a:chOff x="2016" y="912"/>
              <a:chExt cx="384" cy="384"/>
            </a:xfrm>
          </p:grpSpPr>
          <p:sp>
            <p:nvSpPr>
              <p:cNvPr id="6173" name="Text Box 65"/>
              <p:cNvSpPr txBox="1">
                <a:spLocks noChangeArrowheads="1"/>
              </p:cNvSpPr>
              <p:nvPr/>
            </p:nvSpPr>
            <p:spPr bwMode="gray">
              <a:xfrm>
                <a:off x="2094" y="960"/>
                <a:ext cx="223" cy="288"/>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3</a:t>
                </a:r>
              </a:p>
            </p:txBody>
          </p:sp>
          <p:sp>
            <p:nvSpPr>
              <p:cNvPr id="81" name="Oval 66"/>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82" name="Oval 67"/>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83" name="Oval 68"/>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84" name="Oval 69"/>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6178" name="Oval 70"/>
              <p:cNvSpPr>
                <a:spLocks noChangeArrowheads="1"/>
              </p:cNvSpPr>
              <p:nvPr/>
            </p:nvSpPr>
            <p:spPr bwMode="gray">
              <a:xfrm>
                <a:off x="2052" y="948"/>
                <a:ext cx="300" cy="300"/>
              </a:xfrm>
              <a:prstGeom prst="ellipse">
                <a:avLst/>
              </a:prstGeom>
              <a:solidFill>
                <a:srgbClr val="333333"/>
              </a:solidFill>
              <a:ln w="9525">
                <a:noFill/>
                <a:round/>
                <a:headEnd/>
                <a:tailEnd/>
              </a:ln>
            </p:spPr>
            <p:txBody>
              <a:bodyPr anchor="ctr">
                <a:spAutoFit/>
              </a:bodyPr>
              <a:lstStyle/>
              <a:p>
                <a:endParaRPr lang="zh-CN" altLang="en-US"/>
              </a:p>
            </p:txBody>
          </p:sp>
          <p:sp>
            <p:nvSpPr>
              <p:cNvPr id="6179" name="Oval 71"/>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6180" name="Oval 72"/>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6181" name="Oval 73"/>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6182" name="Oval 74"/>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grpSp>
        <p:sp>
          <p:nvSpPr>
            <p:cNvPr id="6172" name="Text Box 75"/>
            <p:cNvSpPr txBox="1">
              <a:spLocks noChangeArrowheads="1"/>
            </p:cNvSpPr>
            <p:nvPr/>
          </p:nvSpPr>
          <p:spPr bwMode="gray">
            <a:xfrm>
              <a:off x="1326" y="1248"/>
              <a:ext cx="223" cy="288"/>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3</a:t>
              </a:r>
            </a:p>
          </p:txBody>
        </p:sp>
      </p:grpSp>
      <p:sp>
        <p:nvSpPr>
          <p:cNvPr id="6153" name="Text Box 15"/>
          <p:cNvSpPr txBox="1">
            <a:spLocks noChangeArrowheads="1"/>
          </p:cNvSpPr>
          <p:nvPr/>
        </p:nvSpPr>
        <p:spPr bwMode="auto">
          <a:xfrm>
            <a:off x="2209800" y="2779713"/>
            <a:ext cx="4648200" cy="460375"/>
          </a:xfrm>
          <a:prstGeom prst="rect">
            <a:avLst/>
          </a:prstGeom>
          <a:noFill/>
          <a:ln w="9525">
            <a:noFill/>
            <a:miter lim="800000"/>
            <a:headEnd/>
            <a:tailEnd/>
          </a:ln>
        </p:spPr>
        <p:txBody>
          <a:bodyPr>
            <a:spAutoFit/>
          </a:bodyPr>
          <a:lstStyle/>
          <a:p>
            <a:pPr algn="ctr" eaLnBrk="0" hangingPunct="0"/>
            <a:r>
              <a:rPr lang="zh-CN" altLang="en-US" sz="2400" b="1" dirty="0" smtClean="0">
                <a:latin typeface="微软雅黑" pitchFamily="34" charset="-122"/>
                <a:ea typeface="微软雅黑" pitchFamily="34" charset="-122"/>
              </a:rPr>
              <a:t>实验室方案</a:t>
            </a:r>
            <a:endParaRPr lang="en-US" altLang="zh-CN" sz="2400" b="1" dirty="0">
              <a:latin typeface="微软雅黑" pitchFamily="34" charset="-122"/>
              <a:ea typeface="微软雅黑" pitchFamily="34" charset="-122"/>
            </a:endParaRPr>
          </a:p>
        </p:txBody>
      </p:sp>
      <p:sp>
        <p:nvSpPr>
          <p:cNvPr id="6154" name="Text Box 15"/>
          <p:cNvSpPr txBox="1">
            <a:spLocks noChangeArrowheads="1"/>
          </p:cNvSpPr>
          <p:nvPr/>
        </p:nvSpPr>
        <p:spPr bwMode="auto">
          <a:xfrm>
            <a:off x="2209800" y="3671888"/>
            <a:ext cx="4648200" cy="461962"/>
          </a:xfrm>
          <a:prstGeom prst="rect">
            <a:avLst/>
          </a:prstGeom>
          <a:noFill/>
          <a:ln w="9525">
            <a:noFill/>
            <a:miter lim="800000"/>
            <a:headEnd/>
            <a:tailEnd/>
          </a:ln>
        </p:spPr>
        <p:txBody>
          <a:bodyPr>
            <a:spAutoFit/>
          </a:bodyPr>
          <a:lstStyle/>
          <a:p>
            <a:pPr algn="ctr" eaLnBrk="0" hangingPunct="0"/>
            <a:r>
              <a:rPr lang="zh-CN" altLang="en-US" sz="2400" b="1" dirty="0" smtClean="0">
                <a:latin typeface="微软雅黑" pitchFamily="34" charset="-122"/>
                <a:ea typeface="微软雅黑" pitchFamily="34" charset="-122"/>
              </a:rPr>
              <a:t>实训教学服务</a:t>
            </a:r>
            <a:endParaRPr lang="en-US" altLang="zh-CN" sz="2400" b="1" dirty="0">
              <a:latin typeface="微软雅黑" pitchFamily="34" charset="-122"/>
              <a:ea typeface="微软雅黑" pitchFamily="34" charset="-122"/>
            </a:endParaRPr>
          </a:p>
        </p:txBody>
      </p:sp>
      <p:sp>
        <p:nvSpPr>
          <p:cNvPr id="63" name="Rectangle 2"/>
          <p:cNvSpPr txBox="1">
            <a:spLocks noChangeArrowheads="1"/>
          </p:cNvSpPr>
          <p:nvPr/>
        </p:nvSpPr>
        <p:spPr bwMode="auto">
          <a:xfrm>
            <a:off x="2699792" y="620688"/>
            <a:ext cx="6184900" cy="584200"/>
          </a:xfrm>
          <a:prstGeom prst="rect">
            <a:avLst/>
          </a:prstGeom>
          <a:noFill/>
          <a:ln w="9525" algn="ctr">
            <a:noFill/>
            <a:miter lim="800000"/>
            <a:headEnd/>
            <a:tailEnd/>
          </a:ln>
        </p:spPr>
        <p:txBody>
          <a:bodyPr anchor="ctr">
            <a:spAutoFit/>
          </a:bodyPr>
          <a:lstStyle>
            <a:lvl1pPr algn="l" rtl="0" eaLnBrk="0" fontAlgn="base" hangingPunct="0">
              <a:spcBef>
                <a:spcPct val="0"/>
              </a:spcBef>
              <a:spcAft>
                <a:spcPct val="0"/>
              </a:spcAft>
              <a:defRPr sz="3200">
                <a:solidFill>
                  <a:schemeClr val="bg1"/>
                </a:solidFill>
                <a:latin typeface="微软雅黑" pitchFamily="34" charset="-122"/>
                <a:ea typeface="微软雅黑" pitchFamily="34" charset="-122"/>
                <a:cs typeface="+mj-cs"/>
              </a:defRPr>
            </a:lvl1pPr>
            <a:lvl2pPr algn="l" rtl="0" eaLnBrk="0" fontAlgn="base" hangingPunct="0">
              <a:spcBef>
                <a:spcPct val="0"/>
              </a:spcBef>
              <a:spcAft>
                <a:spcPct val="0"/>
              </a:spcAft>
              <a:defRPr sz="3200">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3200">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3200">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3200">
                <a:solidFill>
                  <a:schemeClr val="bg1"/>
                </a:solidFill>
                <a:latin typeface="微软雅黑" pitchFamily="34" charset="-122"/>
                <a:ea typeface="微软雅黑" pitchFamily="34" charset="-122"/>
              </a:defRPr>
            </a:lvl5pPr>
            <a:lvl6pPr marL="457200" algn="l" rtl="0" eaLnBrk="0" fontAlgn="base" hangingPunct="0">
              <a:spcBef>
                <a:spcPct val="0"/>
              </a:spcBef>
              <a:spcAft>
                <a:spcPct val="0"/>
              </a:spcAft>
              <a:defRPr sz="2800" b="1">
                <a:solidFill>
                  <a:schemeClr val="bg1"/>
                </a:solidFill>
                <a:latin typeface="Trebuchet MS" pitchFamily="34" charset="0"/>
                <a:ea typeface="ヒラギノ角ゴ Pro W3" pitchFamily="1" charset="-128"/>
              </a:defRPr>
            </a:lvl6pPr>
            <a:lvl7pPr marL="914400" algn="l" rtl="0" eaLnBrk="0" fontAlgn="base" hangingPunct="0">
              <a:spcBef>
                <a:spcPct val="0"/>
              </a:spcBef>
              <a:spcAft>
                <a:spcPct val="0"/>
              </a:spcAft>
              <a:defRPr sz="2800" b="1">
                <a:solidFill>
                  <a:schemeClr val="bg1"/>
                </a:solidFill>
                <a:latin typeface="Trebuchet MS" pitchFamily="34" charset="0"/>
                <a:ea typeface="ヒラギノ角ゴ Pro W3" pitchFamily="1" charset="-128"/>
              </a:defRPr>
            </a:lvl7pPr>
            <a:lvl8pPr marL="1371600" algn="l" rtl="0" eaLnBrk="0" fontAlgn="base" hangingPunct="0">
              <a:spcBef>
                <a:spcPct val="0"/>
              </a:spcBef>
              <a:spcAft>
                <a:spcPct val="0"/>
              </a:spcAft>
              <a:defRPr sz="2800" b="1">
                <a:solidFill>
                  <a:schemeClr val="bg1"/>
                </a:solidFill>
                <a:latin typeface="Trebuchet MS" pitchFamily="34" charset="0"/>
                <a:ea typeface="ヒラギノ角ゴ Pro W3" pitchFamily="1" charset="-128"/>
              </a:defRPr>
            </a:lvl8pPr>
            <a:lvl9pPr marL="1828800" algn="l" rtl="0" eaLnBrk="0" fontAlgn="base" hangingPunct="0">
              <a:spcBef>
                <a:spcPct val="0"/>
              </a:spcBef>
              <a:spcAft>
                <a:spcPct val="0"/>
              </a:spcAft>
              <a:defRPr sz="2800" b="1">
                <a:solidFill>
                  <a:schemeClr val="bg1"/>
                </a:solidFill>
                <a:latin typeface="Trebuchet MS" pitchFamily="34" charset="0"/>
                <a:ea typeface="ヒラギノ角ゴ Pro W3" pitchFamily="1" charset="-128"/>
              </a:defRPr>
            </a:lvl9pPr>
          </a:lstStyle>
          <a:p>
            <a:pPr>
              <a:defRPr/>
            </a:pPr>
            <a:r>
              <a:rPr lang="zh-CN" altLang="en-US" b="1" dirty="0" smtClean="0">
                <a:solidFill>
                  <a:srgbClr val="FFC000"/>
                </a:solidFill>
                <a:effectLst>
                  <a:outerShdw blurRad="38100" dist="38100" dir="2700000" algn="tl">
                    <a:srgbClr val="000000">
                      <a:alpha val="43137"/>
                    </a:srgbClr>
                  </a:outerShdw>
                </a:effectLst>
              </a:rPr>
              <a:t>目  录</a:t>
            </a:r>
            <a:endParaRPr lang="en-US" altLang="zh-CN" b="1" dirty="0">
              <a:solidFill>
                <a:srgbClr val="FFC000"/>
              </a:solidFill>
              <a:effectLst>
                <a:outerShdw blurRad="38100" dist="38100" dir="2700000" algn="tl">
                  <a:srgbClr val="000000">
                    <a:alpha val="43137"/>
                  </a:srgbClr>
                </a:outerShdw>
              </a:effectLst>
            </a:endParaRPr>
          </a:p>
        </p:txBody>
      </p:sp>
      <p:sp>
        <p:nvSpPr>
          <p:cNvPr id="6156" name="Line 32"/>
          <p:cNvSpPr>
            <a:spLocks noChangeShapeType="1"/>
          </p:cNvSpPr>
          <p:nvPr/>
        </p:nvSpPr>
        <p:spPr bwMode="auto">
          <a:xfrm>
            <a:off x="2138363" y="5100042"/>
            <a:ext cx="4800600" cy="1588"/>
          </a:xfrm>
          <a:prstGeom prst="line">
            <a:avLst/>
          </a:prstGeom>
          <a:noFill/>
          <a:ln w="25400">
            <a:solidFill>
              <a:schemeClr val="tx2"/>
            </a:solidFill>
            <a:prstDash val="sysDot"/>
            <a:round/>
            <a:headEnd/>
            <a:tailEnd type="oval" w="med" len="med"/>
          </a:ln>
        </p:spPr>
        <p:txBody>
          <a:bodyPr wrap="none" anchor="ctr"/>
          <a:lstStyle/>
          <a:p>
            <a:endParaRPr lang="zh-CN" altLang="en-US"/>
          </a:p>
        </p:txBody>
      </p:sp>
      <p:grpSp>
        <p:nvGrpSpPr>
          <p:cNvPr id="8" name="Group 63"/>
          <p:cNvGrpSpPr>
            <a:grpSpLocks/>
          </p:cNvGrpSpPr>
          <p:nvPr/>
        </p:nvGrpSpPr>
        <p:grpSpPr bwMode="auto">
          <a:xfrm>
            <a:off x="1647825" y="4547592"/>
            <a:ext cx="609600" cy="609600"/>
            <a:chOff x="1248" y="1200"/>
            <a:chExt cx="384" cy="384"/>
          </a:xfrm>
        </p:grpSpPr>
        <p:grpSp>
          <p:nvGrpSpPr>
            <p:cNvPr id="9" name="Group 64"/>
            <p:cNvGrpSpPr>
              <a:grpSpLocks/>
            </p:cNvGrpSpPr>
            <p:nvPr/>
          </p:nvGrpSpPr>
          <p:grpSpPr bwMode="auto">
            <a:xfrm>
              <a:off x="1248" y="1200"/>
              <a:ext cx="384" cy="384"/>
              <a:chOff x="2016" y="912"/>
              <a:chExt cx="384" cy="384"/>
            </a:xfrm>
          </p:grpSpPr>
          <p:sp>
            <p:nvSpPr>
              <p:cNvPr id="6161" name="Text Box 65"/>
              <p:cNvSpPr txBox="1">
                <a:spLocks noChangeArrowheads="1"/>
              </p:cNvSpPr>
              <p:nvPr/>
            </p:nvSpPr>
            <p:spPr bwMode="gray">
              <a:xfrm>
                <a:off x="2094" y="960"/>
                <a:ext cx="223" cy="288"/>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3</a:t>
                </a:r>
              </a:p>
            </p:txBody>
          </p:sp>
          <p:sp>
            <p:nvSpPr>
              <p:cNvPr id="56" name="Oval 66"/>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57" name="Oval 67"/>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58" name="Oval 68"/>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59" name="Oval 69"/>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6166" name="Oval 70"/>
              <p:cNvSpPr>
                <a:spLocks noChangeArrowheads="1"/>
              </p:cNvSpPr>
              <p:nvPr/>
            </p:nvSpPr>
            <p:spPr bwMode="gray">
              <a:xfrm>
                <a:off x="2052" y="948"/>
                <a:ext cx="300" cy="300"/>
              </a:xfrm>
              <a:prstGeom prst="ellipse">
                <a:avLst/>
              </a:prstGeom>
              <a:solidFill>
                <a:srgbClr val="333333"/>
              </a:solidFill>
              <a:ln w="9525">
                <a:noFill/>
                <a:round/>
                <a:headEnd/>
                <a:tailEnd/>
              </a:ln>
            </p:spPr>
            <p:txBody>
              <a:bodyPr anchor="ctr">
                <a:spAutoFit/>
              </a:bodyPr>
              <a:lstStyle/>
              <a:p>
                <a:endParaRPr lang="zh-CN" altLang="en-US"/>
              </a:p>
            </p:txBody>
          </p:sp>
          <p:sp>
            <p:nvSpPr>
              <p:cNvPr id="6167" name="Oval 71"/>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6168" name="Oval 72"/>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6169" name="Oval 73"/>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6170" name="Oval 74"/>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grpSp>
        <p:sp>
          <p:nvSpPr>
            <p:cNvPr id="6160" name="Text Box 75"/>
            <p:cNvSpPr txBox="1">
              <a:spLocks noChangeArrowheads="1"/>
            </p:cNvSpPr>
            <p:nvPr/>
          </p:nvSpPr>
          <p:spPr bwMode="gray">
            <a:xfrm>
              <a:off x="1325" y="1248"/>
              <a:ext cx="224" cy="291"/>
            </a:xfrm>
            <a:prstGeom prst="rect">
              <a:avLst/>
            </a:prstGeom>
            <a:noFill/>
            <a:ln w="9525">
              <a:noFill/>
              <a:miter lim="800000"/>
              <a:headEnd/>
              <a:tailEnd/>
            </a:ln>
          </p:spPr>
          <p:txBody>
            <a:bodyPr wrap="none">
              <a:spAutoFit/>
            </a:bodyPr>
            <a:lstStyle/>
            <a:p>
              <a:pPr algn="ctr" eaLnBrk="0" hangingPunct="0"/>
              <a:r>
                <a:rPr lang="en-US" altLang="zh-CN" sz="2400" b="1" dirty="0" smtClean="0">
                  <a:solidFill>
                    <a:srgbClr val="000000"/>
                  </a:solidFill>
                  <a:latin typeface="Arial" pitchFamily="34" charset="0"/>
                </a:rPr>
                <a:t>4</a:t>
              </a:r>
              <a:endParaRPr lang="en-US" altLang="zh-CN" sz="2400" b="1" dirty="0">
                <a:solidFill>
                  <a:srgbClr val="000000"/>
                </a:solidFill>
                <a:latin typeface="Arial" pitchFamily="34" charset="0"/>
              </a:endParaRPr>
            </a:p>
          </p:txBody>
        </p:sp>
      </p:grpSp>
      <p:sp>
        <p:nvSpPr>
          <p:cNvPr id="6158" name="Text Box 15"/>
          <p:cNvSpPr txBox="1">
            <a:spLocks noChangeArrowheads="1"/>
          </p:cNvSpPr>
          <p:nvPr/>
        </p:nvSpPr>
        <p:spPr bwMode="auto">
          <a:xfrm>
            <a:off x="2214563" y="4565055"/>
            <a:ext cx="4648200" cy="461962"/>
          </a:xfrm>
          <a:prstGeom prst="rect">
            <a:avLst/>
          </a:prstGeom>
          <a:noFill/>
          <a:ln w="9525">
            <a:noFill/>
            <a:miter lim="800000"/>
            <a:headEnd/>
            <a:tailEnd/>
          </a:ln>
        </p:spPr>
        <p:txBody>
          <a:bodyPr>
            <a:spAutoFit/>
          </a:bodyPr>
          <a:lstStyle/>
          <a:p>
            <a:pPr algn="ctr" eaLnBrk="0" hangingPunct="0"/>
            <a:r>
              <a:rPr lang="zh-CN" altLang="en-US" sz="2400" b="1" dirty="0" smtClean="0">
                <a:latin typeface="微软雅黑" pitchFamily="34" charset="-122"/>
                <a:ea typeface="微软雅黑" pitchFamily="34" charset="-122"/>
              </a:rPr>
              <a:t>设备组成</a:t>
            </a:r>
            <a:endParaRPr lang="en-US" altLang="zh-CN" sz="2400" b="1" dirty="0">
              <a:latin typeface="微软雅黑" pitchFamily="34" charset="-122"/>
              <a:ea typeface="微软雅黑" pitchFamily="34" charset="-122"/>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smtClean="0"/>
              <a:t>4G LTE</a:t>
            </a:r>
            <a:r>
              <a:rPr lang="zh-CN" altLang="en-US" sz="3200" dirty="0" smtClean="0"/>
              <a:t>功能组</a:t>
            </a:r>
            <a:r>
              <a:rPr lang="zh-CN" altLang="en-US" sz="3200" dirty="0" smtClean="0"/>
              <a:t>成</a:t>
            </a:r>
            <a:endParaRPr lang="zh-CN" altLang="en-US" sz="3200" dirty="0"/>
          </a:p>
        </p:txBody>
      </p:sp>
      <p:sp>
        <p:nvSpPr>
          <p:cNvPr id="3" name="内容占位符 2"/>
          <p:cNvSpPr>
            <a:spLocks noGrp="1"/>
          </p:cNvSpPr>
          <p:nvPr>
            <p:ph idx="1"/>
          </p:nvPr>
        </p:nvSpPr>
        <p:spPr>
          <a:xfrm>
            <a:off x="179512" y="1412776"/>
            <a:ext cx="8784976" cy="5445224"/>
          </a:xfrm>
        </p:spPr>
        <p:txBody>
          <a:bodyPr/>
          <a:lstStyle/>
          <a:p>
            <a:pPr lvl="0"/>
            <a:r>
              <a:rPr lang="en-US" altLang="zh-CN" b="1" dirty="0" smtClean="0">
                <a:solidFill>
                  <a:srgbClr val="FF0000"/>
                </a:solidFill>
              </a:rPr>
              <a:t>LTE</a:t>
            </a:r>
            <a:r>
              <a:rPr lang="zh-CN" altLang="zh-CN" b="1" dirty="0" smtClean="0">
                <a:solidFill>
                  <a:srgbClr val="FF0000"/>
                </a:solidFill>
              </a:rPr>
              <a:t>核心网络广域信号覆盖系统</a:t>
            </a:r>
          </a:p>
          <a:p>
            <a:pPr>
              <a:buNone/>
            </a:pPr>
            <a:r>
              <a:rPr lang="en-US" altLang="zh-CN" sz="1600" dirty="0" smtClean="0"/>
              <a:t>	</a:t>
            </a:r>
            <a:r>
              <a:rPr lang="en-US" altLang="zh-CN" sz="1600" dirty="0" smtClean="0"/>
              <a:t>LTE</a:t>
            </a:r>
            <a:r>
              <a:rPr lang="zh-CN" altLang="zh-CN" sz="1600" dirty="0" smtClean="0"/>
              <a:t>作为融合高速数据传输平台，将承载数据传输、语音通信、高速移动视频等应用和服务，在一定程度上替代互联网有线网络，甚至带来更大的移动数据服务和网络功能，具备非常广阔的应用前景和行业发展前景，因此无论从系统实现大范围覆盖、复杂环境适应性强等方面具备应用价值，更在未来学生的培养、面向就业等方面更具前景和价值</a:t>
            </a:r>
            <a:r>
              <a:rPr lang="zh-CN" altLang="zh-CN" sz="1600" dirty="0" smtClean="0"/>
              <a:t>。</a:t>
            </a:r>
            <a:endParaRPr lang="en-US" altLang="zh-CN" sz="1600" dirty="0" smtClean="0"/>
          </a:p>
          <a:p>
            <a:pPr>
              <a:buNone/>
            </a:pPr>
            <a:r>
              <a:rPr lang="en-US" altLang="zh-CN" sz="1600" dirty="0" smtClean="0"/>
              <a:t> </a:t>
            </a:r>
            <a:r>
              <a:rPr lang="en-US" altLang="zh-CN" sz="1600" dirty="0" smtClean="0"/>
              <a:t>    </a:t>
            </a:r>
          </a:p>
          <a:p>
            <a:pPr>
              <a:buNone/>
            </a:pPr>
            <a:r>
              <a:rPr lang="en-US" altLang="zh-CN" sz="1600" dirty="0" smtClean="0"/>
              <a:t> </a:t>
            </a:r>
            <a:r>
              <a:rPr lang="en-US" altLang="zh-CN" sz="1600" dirty="0" smtClean="0"/>
              <a:t>     </a:t>
            </a:r>
            <a:r>
              <a:rPr lang="zh-CN" altLang="en-US" sz="2000" b="1" dirty="0" smtClean="0">
                <a:solidFill>
                  <a:srgbClr val="FFC000"/>
                </a:solidFill>
              </a:rPr>
              <a:t>主设备：</a:t>
            </a:r>
            <a:endParaRPr lang="en-US" altLang="zh-CN" sz="2000" b="1" dirty="0" smtClean="0">
              <a:solidFill>
                <a:srgbClr val="FFC000"/>
              </a:solidFill>
            </a:endParaRPr>
          </a:p>
          <a:p>
            <a:pPr>
              <a:buNone/>
            </a:pPr>
            <a:r>
              <a:rPr lang="en-US" altLang="zh-CN" sz="1600" dirty="0" smtClean="0"/>
              <a:t>               </a:t>
            </a:r>
            <a:r>
              <a:rPr lang="zh-CN" altLang="en-US" sz="1600" dirty="0" smtClean="0"/>
              <a:t>服务器</a:t>
            </a:r>
            <a:r>
              <a:rPr lang="en-US" altLang="zh-CN" sz="1600" dirty="0" smtClean="0"/>
              <a:t>              </a:t>
            </a:r>
          </a:p>
          <a:p>
            <a:pPr>
              <a:buNone/>
            </a:pPr>
            <a:r>
              <a:rPr lang="en-US" altLang="zh-CN" sz="1600" dirty="0" smtClean="0"/>
              <a:t>               </a:t>
            </a:r>
            <a:r>
              <a:rPr lang="zh-CN" altLang="zh-CN" sz="1600" dirty="0" smtClean="0"/>
              <a:t>核心</a:t>
            </a:r>
            <a:r>
              <a:rPr lang="zh-CN" altLang="zh-CN" sz="1600" dirty="0" smtClean="0"/>
              <a:t>网网关处理单元</a:t>
            </a:r>
            <a:r>
              <a:rPr lang="en-US" altLang="zh-CN" sz="1600" dirty="0" smtClean="0"/>
              <a:t>EPC</a:t>
            </a:r>
          </a:p>
          <a:p>
            <a:pPr>
              <a:buNone/>
            </a:pPr>
            <a:r>
              <a:rPr lang="en-US" altLang="zh-CN" sz="1600" dirty="0" smtClean="0"/>
              <a:t> </a:t>
            </a:r>
            <a:r>
              <a:rPr lang="en-US" altLang="zh-CN" sz="1600" dirty="0" smtClean="0"/>
              <a:t>              </a:t>
            </a:r>
            <a:r>
              <a:rPr lang="zh-CN" altLang="en-US" sz="1600" dirty="0" smtClean="0"/>
              <a:t>核</a:t>
            </a:r>
            <a:r>
              <a:rPr lang="zh-CN" altLang="zh-CN" sz="1600" dirty="0" smtClean="0"/>
              <a:t>心</a:t>
            </a:r>
            <a:r>
              <a:rPr lang="zh-CN" altLang="zh-CN" sz="1600" dirty="0" smtClean="0"/>
              <a:t>网数字基带单元</a:t>
            </a:r>
            <a:r>
              <a:rPr lang="en-US" altLang="zh-CN" sz="1600" dirty="0" smtClean="0"/>
              <a:t>BBU</a:t>
            </a:r>
          </a:p>
          <a:p>
            <a:pPr>
              <a:buNone/>
            </a:pPr>
            <a:r>
              <a:rPr lang="en-US" altLang="zh-CN" sz="1600" dirty="0" smtClean="0"/>
              <a:t> </a:t>
            </a:r>
            <a:r>
              <a:rPr lang="en-US" altLang="zh-CN" sz="1600" dirty="0" smtClean="0"/>
              <a:t>              </a:t>
            </a:r>
            <a:r>
              <a:rPr lang="zh-CN" altLang="zh-CN" sz="1600" dirty="0" smtClean="0"/>
              <a:t>核心</a:t>
            </a:r>
            <a:r>
              <a:rPr lang="zh-CN" altLang="zh-CN" sz="1600" dirty="0" smtClean="0"/>
              <a:t>网远端</a:t>
            </a:r>
            <a:r>
              <a:rPr lang="en-US" altLang="zh-CN" sz="1600" dirty="0" smtClean="0"/>
              <a:t>RF</a:t>
            </a:r>
            <a:r>
              <a:rPr lang="zh-CN" altLang="zh-CN" sz="1600" dirty="0" smtClean="0"/>
              <a:t>单元</a:t>
            </a:r>
            <a:r>
              <a:rPr lang="en-US" altLang="zh-CN" sz="1600" dirty="0" smtClean="0"/>
              <a:t>RRU</a:t>
            </a:r>
          </a:p>
          <a:p>
            <a:pPr>
              <a:buNone/>
            </a:pPr>
            <a:r>
              <a:rPr lang="en-US" altLang="zh-CN" sz="1600" dirty="0" smtClean="0"/>
              <a:t> </a:t>
            </a:r>
            <a:r>
              <a:rPr lang="en-US" altLang="zh-CN" sz="1600" dirty="0" smtClean="0"/>
              <a:t>     </a:t>
            </a:r>
            <a:r>
              <a:rPr lang="zh-CN" altLang="en-US" sz="2000" b="1" dirty="0" smtClean="0">
                <a:solidFill>
                  <a:srgbClr val="FFC000"/>
                </a:solidFill>
              </a:rPr>
              <a:t>天线及网优系统：</a:t>
            </a:r>
            <a:endParaRPr lang="en-US" altLang="zh-CN" sz="2000" b="1" dirty="0" smtClean="0">
              <a:solidFill>
                <a:srgbClr val="FFC000"/>
              </a:solidFill>
            </a:endParaRPr>
          </a:p>
          <a:p>
            <a:pPr>
              <a:buNone/>
            </a:pPr>
            <a:r>
              <a:rPr lang="en-US" altLang="zh-CN" sz="1600" dirty="0" smtClean="0"/>
              <a:t> </a:t>
            </a:r>
            <a:r>
              <a:rPr lang="en-US" altLang="zh-CN" sz="1600" dirty="0" smtClean="0"/>
              <a:t>             </a:t>
            </a:r>
            <a:r>
              <a:rPr lang="zh-CN" altLang="en-US" sz="1600" dirty="0" smtClean="0"/>
              <a:t>全向天线、定向天线、分布式天线（模拟、全数字）</a:t>
            </a:r>
            <a:endParaRPr lang="en-US" altLang="zh-CN" sz="1600" dirty="0" smtClean="0"/>
          </a:p>
          <a:p>
            <a:pPr>
              <a:buNone/>
            </a:pPr>
            <a:r>
              <a:rPr lang="en-US" altLang="zh-CN" sz="2000" b="1" dirty="0" smtClean="0">
                <a:solidFill>
                  <a:srgbClr val="FFC000"/>
                </a:solidFill>
              </a:rPr>
              <a:t>      </a:t>
            </a:r>
            <a:r>
              <a:rPr lang="zh-CN" altLang="en-US" sz="2000" b="1" dirty="0" smtClean="0">
                <a:solidFill>
                  <a:srgbClr val="FFC000"/>
                </a:solidFill>
              </a:rPr>
              <a:t>开发模块：</a:t>
            </a:r>
            <a:endParaRPr lang="en-US" altLang="zh-CN" sz="2000" b="1" dirty="0" smtClean="0">
              <a:solidFill>
                <a:srgbClr val="FFC000"/>
              </a:solidFill>
            </a:endParaRPr>
          </a:p>
          <a:p>
            <a:pPr>
              <a:buNone/>
            </a:pPr>
            <a:r>
              <a:rPr lang="en-US" altLang="zh-CN" sz="1600" dirty="0" smtClean="0"/>
              <a:t> </a:t>
            </a:r>
            <a:r>
              <a:rPr lang="en-US" altLang="zh-CN" sz="1600" dirty="0" smtClean="0"/>
              <a:t>              EU</a:t>
            </a:r>
          </a:p>
          <a:p>
            <a:pPr>
              <a:buNone/>
            </a:pPr>
            <a:r>
              <a:rPr lang="en-US" altLang="zh-CN" sz="2000" b="1" dirty="0" smtClean="0">
                <a:solidFill>
                  <a:srgbClr val="FFC000"/>
                </a:solidFill>
              </a:rPr>
              <a:t>      </a:t>
            </a:r>
            <a:r>
              <a:rPr lang="zh-CN" altLang="en-US" sz="2000" b="1" dirty="0" smtClean="0">
                <a:solidFill>
                  <a:srgbClr val="FFC000"/>
                </a:solidFill>
              </a:rPr>
              <a:t>功能性设备：</a:t>
            </a:r>
            <a:endParaRPr lang="en-US" altLang="zh-CN" sz="2000" b="1" dirty="0" smtClean="0">
              <a:solidFill>
                <a:srgbClr val="FFC000"/>
              </a:solidFill>
            </a:endParaRPr>
          </a:p>
          <a:p>
            <a:pPr>
              <a:buNone/>
            </a:pPr>
            <a:r>
              <a:rPr lang="en-US" altLang="zh-CN" sz="1600" dirty="0" smtClean="0"/>
              <a:t> </a:t>
            </a:r>
            <a:r>
              <a:rPr lang="en-US" altLang="zh-CN" sz="1600" dirty="0" smtClean="0"/>
              <a:t>              LTE</a:t>
            </a:r>
            <a:r>
              <a:rPr lang="zh-CN" altLang="en-US" sz="1600" dirty="0" smtClean="0"/>
              <a:t>转以太网的</a:t>
            </a:r>
            <a:r>
              <a:rPr lang="en-US" altLang="zh-CN" sz="1600" dirty="0" smtClean="0"/>
              <a:t>AP</a:t>
            </a:r>
            <a:r>
              <a:rPr lang="zh-CN" altLang="en-US" sz="1600" dirty="0" smtClean="0"/>
              <a:t>、高清视频摄像头、</a:t>
            </a:r>
            <a:r>
              <a:rPr lang="en-US" altLang="zh-CN" sz="1600" dirty="0" err="1" smtClean="0"/>
              <a:t>MiFi</a:t>
            </a:r>
            <a:r>
              <a:rPr lang="zh-CN" altLang="en-US" sz="1600" dirty="0" smtClean="0"/>
              <a:t>（</a:t>
            </a:r>
            <a:r>
              <a:rPr lang="en-US" altLang="zh-CN" sz="1600" dirty="0" smtClean="0"/>
              <a:t>LTE-</a:t>
            </a:r>
            <a:r>
              <a:rPr lang="en-US" altLang="zh-CN" sz="1600" dirty="0" err="1" smtClean="0"/>
              <a:t>WiFi</a:t>
            </a:r>
            <a:r>
              <a:rPr lang="zh-CN" altLang="en-US" sz="1600" dirty="0" smtClean="0"/>
              <a:t>）</a:t>
            </a:r>
            <a:endParaRPr lang="zh-CN" altLang="zh-CN" sz="1600" dirty="0"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smtClean="0"/>
              <a:t>4G LTE</a:t>
            </a:r>
            <a:r>
              <a:rPr lang="zh-CN" altLang="en-US" sz="3200" dirty="0" smtClean="0"/>
              <a:t>功能组</a:t>
            </a:r>
            <a:r>
              <a:rPr lang="zh-CN" altLang="en-US" sz="3200" dirty="0" smtClean="0"/>
              <a:t>成</a:t>
            </a:r>
            <a:endParaRPr lang="zh-CN" altLang="en-US" sz="3200" dirty="0"/>
          </a:p>
        </p:txBody>
      </p:sp>
      <p:sp>
        <p:nvSpPr>
          <p:cNvPr id="3" name="内容占位符 2"/>
          <p:cNvSpPr>
            <a:spLocks noGrp="1"/>
          </p:cNvSpPr>
          <p:nvPr>
            <p:ph idx="1"/>
          </p:nvPr>
        </p:nvSpPr>
        <p:spPr>
          <a:xfrm>
            <a:off x="179512" y="1661120"/>
            <a:ext cx="8784976" cy="4648200"/>
          </a:xfrm>
        </p:spPr>
        <p:txBody>
          <a:bodyPr/>
          <a:lstStyle/>
          <a:p>
            <a:pPr>
              <a:buNone/>
            </a:pPr>
            <a:r>
              <a:rPr lang="en-US" altLang="zh-CN" sz="1600" dirty="0" smtClean="0"/>
              <a:t>      </a:t>
            </a:r>
            <a:endParaRPr lang="zh-CN" altLang="zh-CN" sz="1600" dirty="0" smtClean="0"/>
          </a:p>
        </p:txBody>
      </p:sp>
      <p:pic>
        <p:nvPicPr>
          <p:cNvPr id="7" name="图片 6" descr="IMG_7579.jpg"/>
          <p:cNvPicPr>
            <a:picLocks noChangeAspect="1"/>
          </p:cNvPicPr>
          <p:nvPr/>
        </p:nvPicPr>
        <p:blipFill>
          <a:blip r:embed="rId2" cstate="print"/>
          <a:stretch>
            <a:fillRect/>
          </a:stretch>
        </p:blipFill>
        <p:spPr>
          <a:xfrm rot="5400000">
            <a:off x="-40569" y="1309331"/>
            <a:ext cx="5589241" cy="5508104"/>
          </a:xfrm>
          <a:prstGeom prst="rect">
            <a:avLst/>
          </a:prstGeom>
        </p:spPr>
      </p:pic>
      <p:pic>
        <p:nvPicPr>
          <p:cNvPr id="8" name="图片 7" descr="IMG_7580.jpg"/>
          <p:cNvPicPr>
            <a:picLocks noChangeAspect="1"/>
          </p:cNvPicPr>
          <p:nvPr/>
        </p:nvPicPr>
        <p:blipFill>
          <a:blip r:embed="rId3" cstate="print"/>
          <a:stretch>
            <a:fillRect/>
          </a:stretch>
        </p:blipFill>
        <p:spPr>
          <a:xfrm>
            <a:off x="5276106" y="1268760"/>
            <a:ext cx="3867894" cy="5157192"/>
          </a:xfrm>
          <a:prstGeom prst="rect">
            <a:avLst/>
          </a:prstGeom>
        </p:spPr>
      </p:pic>
      <p:pic>
        <p:nvPicPr>
          <p:cNvPr id="9" name="图片 8" descr="IMG_7581.jpg"/>
          <p:cNvPicPr>
            <a:picLocks noChangeAspect="1"/>
          </p:cNvPicPr>
          <p:nvPr/>
        </p:nvPicPr>
        <p:blipFill>
          <a:blip r:embed="rId4" cstate="print"/>
          <a:stretch>
            <a:fillRect/>
          </a:stretch>
        </p:blipFill>
        <p:spPr>
          <a:xfrm rot="5400000">
            <a:off x="5503539" y="3217543"/>
            <a:ext cx="3429001" cy="38519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定向天线增益1.jpg.gif"/>
          <p:cNvPicPr>
            <a:picLocks noChangeAspect="1"/>
          </p:cNvPicPr>
          <p:nvPr/>
        </p:nvPicPr>
        <p:blipFill>
          <a:blip r:embed="rId2" cstate="print"/>
          <a:stretch>
            <a:fillRect/>
          </a:stretch>
        </p:blipFill>
        <p:spPr>
          <a:xfrm>
            <a:off x="3779912" y="4213188"/>
            <a:ext cx="5364088" cy="2448272"/>
          </a:xfrm>
          <a:prstGeom prst="rect">
            <a:avLst/>
          </a:prstGeom>
        </p:spPr>
      </p:pic>
      <p:sp>
        <p:nvSpPr>
          <p:cNvPr id="2" name="标题 1"/>
          <p:cNvSpPr>
            <a:spLocks noGrp="1"/>
          </p:cNvSpPr>
          <p:nvPr>
            <p:ph type="title"/>
          </p:nvPr>
        </p:nvSpPr>
        <p:spPr/>
        <p:txBody>
          <a:bodyPr/>
          <a:lstStyle/>
          <a:p>
            <a:r>
              <a:rPr lang="en-US" altLang="zh-CN" sz="3200" dirty="0" smtClean="0"/>
              <a:t>4G LTE </a:t>
            </a:r>
            <a:r>
              <a:rPr lang="zh-CN" altLang="en-US" sz="3200" dirty="0" smtClean="0"/>
              <a:t>天线</a:t>
            </a:r>
            <a:r>
              <a:rPr lang="zh-CN" altLang="en-US" sz="3200" dirty="0" smtClean="0"/>
              <a:t>功能组</a:t>
            </a:r>
            <a:r>
              <a:rPr lang="zh-CN" altLang="en-US" sz="3200" dirty="0" smtClean="0"/>
              <a:t>成</a:t>
            </a:r>
            <a:endParaRPr lang="zh-CN" altLang="en-US" sz="3200" dirty="0"/>
          </a:p>
        </p:txBody>
      </p:sp>
      <p:sp>
        <p:nvSpPr>
          <p:cNvPr id="3" name="内容占位符 2"/>
          <p:cNvSpPr>
            <a:spLocks noGrp="1"/>
          </p:cNvSpPr>
          <p:nvPr>
            <p:ph idx="1"/>
          </p:nvPr>
        </p:nvSpPr>
        <p:spPr>
          <a:xfrm>
            <a:off x="179512" y="1797236"/>
            <a:ext cx="8784976" cy="4648200"/>
          </a:xfrm>
        </p:spPr>
        <p:txBody>
          <a:bodyPr/>
          <a:lstStyle/>
          <a:p>
            <a:pPr>
              <a:buNone/>
            </a:pPr>
            <a:r>
              <a:rPr lang="en-US" altLang="zh-CN" sz="1600" dirty="0" smtClean="0"/>
              <a:t>      </a:t>
            </a:r>
            <a:endParaRPr lang="zh-CN" altLang="zh-CN" sz="1600" dirty="0" smtClean="0"/>
          </a:p>
        </p:txBody>
      </p:sp>
      <p:pic>
        <p:nvPicPr>
          <p:cNvPr id="7" name="图片 6" descr="全向增益.jpg"/>
          <p:cNvPicPr>
            <a:picLocks noChangeAspect="1"/>
          </p:cNvPicPr>
          <p:nvPr/>
        </p:nvPicPr>
        <p:blipFill>
          <a:blip r:embed="rId3" cstate="print"/>
          <a:stretch>
            <a:fillRect/>
          </a:stretch>
        </p:blipFill>
        <p:spPr>
          <a:xfrm>
            <a:off x="0" y="4213188"/>
            <a:ext cx="4644008" cy="2456172"/>
          </a:xfrm>
          <a:prstGeom prst="rect">
            <a:avLst/>
          </a:prstGeom>
        </p:spPr>
      </p:pic>
      <p:pic>
        <p:nvPicPr>
          <p:cNvPr id="8" name="图片 7" descr="全向室内天线2.jpg"/>
          <p:cNvPicPr>
            <a:picLocks noChangeAspect="1"/>
          </p:cNvPicPr>
          <p:nvPr/>
        </p:nvPicPr>
        <p:blipFill>
          <a:blip r:embed="rId4" cstate="print"/>
          <a:stretch>
            <a:fillRect/>
          </a:stretch>
        </p:blipFill>
        <p:spPr>
          <a:xfrm>
            <a:off x="-5984" y="1404876"/>
            <a:ext cx="3569872" cy="2808312"/>
          </a:xfrm>
          <a:prstGeom prst="rect">
            <a:avLst/>
          </a:prstGeom>
        </p:spPr>
      </p:pic>
      <p:pic>
        <p:nvPicPr>
          <p:cNvPr id="9" name="图片 8" descr="定向天线3.jpg"/>
          <p:cNvPicPr>
            <a:picLocks noChangeAspect="1"/>
          </p:cNvPicPr>
          <p:nvPr/>
        </p:nvPicPr>
        <p:blipFill>
          <a:blip r:embed="rId5" cstate="print"/>
          <a:stretch>
            <a:fillRect/>
          </a:stretch>
        </p:blipFill>
        <p:spPr>
          <a:xfrm>
            <a:off x="6300192" y="1404876"/>
            <a:ext cx="2857500" cy="2857500"/>
          </a:xfrm>
          <a:prstGeom prst="rect">
            <a:avLst/>
          </a:prstGeom>
        </p:spPr>
      </p:pic>
      <p:pic>
        <p:nvPicPr>
          <p:cNvPr id="11" name="图片 10" descr="室分.gif"/>
          <p:cNvPicPr>
            <a:picLocks noChangeAspect="1"/>
          </p:cNvPicPr>
          <p:nvPr/>
        </p:nvPicPr>
        <p:blipFill>
          <a:blip r:embed="rId6" cstate="print"/>
          <a:stretch>
            <a:fillRect/>
          </a:stretch>
        </p:blipFill>
        <p:spPr>
          <a:xfrm>
            <a:off x="3203848" y="1404876"/>
            <a:ext cx="3440182" cy="280831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9211" y="685800"/>
            <a:ext cx="8673309" cy="457200"/>
          </a:xfrm>
        </p:spPr>
        <p:txBody>
          <a:bodyPr/>
          <a:lstStyle/>
          <a:p>
            <a:r>
              <a:rPr lang="zh-CN" altLang="en-US" dirty="0" smtClean="0"/>
              <a:t>数字分布式天线（</a:t>
            </a:r>
            <a:r>
              <a:rPr lang="en-US" altLang="zh-CN" dirty="0" err="1" smtClean="0"/>
              <a:t>iDAS</a:t>
            </a:r>
            <a:r>
              <a:rPr lang="zh-CN" altLang="en-US" dirty="0" smtClean="0"/>
              <a:t>）系统（选配）</a:t>
            </a:r>
            <a:endParaRPr lang="zh-CN" altLang="en-US" dirty="0"/>
          </a:p>
        </p:txBody>
      </p:sp>
      <p:pic>
        <p:nvPicPr>
          <p:cNvPr id="80898" name="Picture 2"/>
          <p:cNvPicPr>
            <a:picLocks noChangeAspect="1" noChangeArrowheads="1"/>
          </p:cNvPicPr>
          <p:nvPr/>
        </p:nvPicPr>
        <p:blipFill>
          <a:blip r:embed="rId2" cstate="print"/>
          <a:srcRect/>
          <a:stretch>
            <a:fillRect/>
          </a:stretch>
        </p:blipFill>
        <p:spPr bwMode="auto">
          <a:xfrm>
            <a:off x="971600" y="1484784"/>
            <a:ext cx="6768752" cy="5110865"/>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t>物联网</a:t>
            </a:r>
            <a:r>
              <a:rPr lang="zh-CN" altLang="en-US" sz="3200" dirty="0" smtClean="0"/>
              <a:t>功能组</a:t>
            </a:r>
            <a:r>
              <a:rPr lang="zh-CN" altLang="en-US" sz="3200" dirty="0" smtClean="0"/>
              <a:t>成</a:t>
            </a:r>
            <a:endParaRPr lang="zh-CN" altLang="en-US" sz="3200" dirty="0"/>
          </a:p>
        </p:txBody>
      </p:sp>
      <p:sp>
        <p:nvSpPr>
          <p:cNvPr id="3" name="内容占位符 2"/>
          <p:cNvSpPr>
            <a:spLocks noGrp="1"/>
          </p:cNvSpPr>
          <p:nvPr>
            <p:ph idx="1"/>
          </p:nvPr>
        </p:nvSpPr>
        <p:spPr>
          <a:xfrm>
            <a:off x="107504" y="1916832"/>
            <a:ext cx="8784976" cy="4176464"/>
          </a:xfrm>
        </p:spPr>
        <p:txBody>
          <a:bodyPr/>
          <a:lstStyle/>
          <a:p>
            <a:pPr lvl="0"/>
            <a:r>
              <a:rPr lang="en-US" altLang="zh-CN" b="1" dirty="0" smtClean="0">
                <a:solidFill>
                  <a:srgbClr val="FF0000"/>
                </a:solidFill>
              </a:rPr>
              <a:t>RFID</a:t>
            </a:r>
            <a:r>
              <a:rPr lang="zh-CN" altLang="zh-CN" b="1" dirty="0" smtClean="0">
                <a:solidFill>
                  <a:srgbClr val="FF0000"/>
                </a:solidFill>
              </a:rPr>
              <a:t>门禁系统</a:t>
            </a:r>
          </a:p>
          <a:p>
            <a:pPr>
              <a:buNone/>
            </a:pPr>
            <a:r>
              <a:rPr lang="en-US" altLang="zh-CN" sz="1600" dirty="0" smtClean="0"/>
              <a:t>	RFID</a:t>
            </a:r>
            <a:r>
              <a:rPr lang="zh-CN" altLang="zh-CN" sz="1600" dirty="0" smtClean="0"/>
              <a:t>门禁系统融入</a:t>
            </a:r>
            <a:r>
              <a:rPr lang="en-US" altLang="zh-CN" sz="1600" dirty="0" err="1" smtClean="0"/>
              <a:t>ZigBee</a:t>
            </a:r>
            <a:r>
              <a:rPr lang="zh-CN" altLang="zh-CN" sz="1600" dirty="0" smtClean="0"/>
              <a:t>网络中，可远程平台实时观测是否有人进出楼宇、刷卡信息是否授权，并可以远程控制</a:t>
            </a:r>
            <a:r>
              <a:rPr lang="en-US" altLang="zh-CN" sz="1600" dirty="0" smtClean="0"/>
              <a:t>RFID</a:t>
            </a:r>
            <a:r>
              <a:rPr lang="zh-CN" altLang="zh-CN" sz="1600" dirty="0" smtClean="0"/>
              <a:t>门禁电磁门锁的开关，防止非授权人员的意外入侵。</a:t>
            </a:r>
          </a:p>
          <a:p>
            <a:pPr lvl="0"/>
            <a:r>
              <a:rPr lang="zh-CN" altLang="zh-CN" b="1" dirty="0" smtClean="0">
                <a:solidFill>
                  <a:srgbClr val="FF0000"/>
                </a:solidFill>
              </a:rPr>
              <a:t>环境监测系统</a:t>
            </a:r>
          </a:p>
          <a:p>
            <a:pPr>
              <a:buNone/>
            </a:pPr>
            <a:r>
              <a:rPr lang="en-US" altLang="zh-CN" sz="1600" dirty="0" smtClean="0"/>
              <a:t>	</a:t>
            </a:r>
            <a:r>
              <a:rPr lang="zh-CN" altLang="zh-CN" sz="1600" dirty="0" smtClean="0"/>
              <a:t>实时采集楼内的温度、湿度、</a:t>
            </a:r>
            <a:r>
              <a:rPr lang="en-US" altLang="zh-CN" sz="1600" dirty="0" smtClean="0"/>
              <a:t>CO2</a:t>
            </a:r>
            <a:r>
              <a:rPr lang="zh-CN" altLang="zh-CN" sz="1600" dirty="0" smtClean="0"/>
              <a:t>气体、烟感、光照等环境数值，远程可以实时观察楼宇内环境信息。该环境监测信息可以实现自动报警功能，当烟感或者</a:t>
            </a:r>
            <a:r>
              <a:rPr lang="en-US" altLang="zh-CN" sz="1600" dirty="0" smtClean="0"/>
              <a:t>CO2</a:t>
            </a:r>
            <a:r>
              <a:rPr lang="zh-CN" altLang="zh-CN" sz="1600" dirty="0" smtClean="0"/>
              <a:t>数值超标，会自动启动报警装置。</a:t>
            </a:r>
          </a:p>
          <a:p>
            <a:pPr lvl="0"/>
            <a:r>
              <a:rPr lang="zh-CN" altLang="zh-CN" b="1" dirty="0" smtClean="0">
                <a:solidFill>
                  <a:srgbClr val="FF0000"/>
                </a:solidFill>
              </a:rPr>
              <a:t>人体感测系统</a:t>
            </a:r>
            <a:endParaRPr lang="en-US" altLang="zh-CN" b="1" dirty="0" smtClean="0">
              <a:solidFill>
                <a:srgbClr val="FF0000"/>
              </a:solidFill>
            </a:endParaRPr>
          </a:p>
          <a:p>
            <a:pPr lvl="0">
              <a:buNone/>
            </a:pPr>
            <a:r>
              <a:rPr lang="en-US" altLang="zh-CN" sz="1600" dirty="0" smtClean="0">
                <a:cs typeface="+mn-cs"/>
              </a:rPr>
              <a:t>	</a:t>
            </a:r>
            <a:r>
              <a:rPr lang="zh-CN" altLang="zh-CN" sz="1600" dirty="0" smtClean="0">
                <a:cs typeface="+mn-cs"/>
              </a:rPr>
              <a:t>一般楼道中灯光需要手动开关或者是声控开关式，当灯光灭了之后就需要再用声音来使灯光点亮。此系统中运用人体感测系统来对灯光进行控制。当前有人的情况下灯会自动亮起，在人离开时未感测到人存在灯光会自动关闭，实现智能化控制，不再是传统声控或者是手动开关的方式来对灯光进行控制。</a:t>
            </a:r>
          </a:p>
          <a:p>
            <a:pPr lvl="0">
              <a:buNone/>
            </a:pP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t>物联网</a:t>
            </a:r>
            <a:r>
              <a:rPr lang="zh-CN" altLang="en-US" sz="3200" dirty="0" smtClean="0"/>
              <a:t>功能组</a:t>
            </a:r>
            <a:r>
              <a:rPr lang="zh-CN" altLang="en-US" sz="3200" dirty="0" smtClean="0"/>
              <a:t>成</a:t>
            </a:r>
            <a:endParaRPr lang="zh-CN" altLang="en-US" sz="3200" dirty="0"/>
          </a:p>
        </p:txBody>
      </p:sp>
      <p:sp>
        <p:nvSpPr>
          <p:cNvPr id="3" name="内容占位符 2"/>
          <p:cNvSpPr>
            <a:spLocks noGrp="1"/>
          </p:cNvSpPr>
          <p:nvPr>
            <p:ph idx="1"/>
          </p:nvPr>
        </p:nvSpPr>
        <p:spPr>
          <a:xfrm>
            <a:off x="179512" y="2204864"/>
            <a:ext cx="8784976" cy="3528392"/>
          </a:xfrm>
        </p:spPr>
        <p:txBody>
          <a:bodyPr/>
          <a:lstStyle/>
          <a:p>
            <a:pPr lvl="0"/>
            <a:r>
              <a:rPr lang="zh-CN" altLang="zh-CN" b="1" dirty="0" smtClean="0">
                <a:solidFill>
                  <a:srgbClr val="FF0000"/>
                </a:solidFill>
              </a:rPr>
              <a:t>数据采集监测系统</a:t>
            </a:r>
          </a:p>
          <a:p>
            <a:pPr>
              <a:buNone/>
            </a:pPr>
            <a:r>
              <a:rPr lang="en-US" altLang="zh-CN" dirty="0" smtClean="0"/>
              <a:t>	</a:t>
            </a:r>
            <a:r>
              <a:rPr lang="zh-CN" altLang="zh-CN" sz="1600" dirty="0" smtClean="0"/>
              <a:t>数据采集监测系统主要是</a:t>
            </a:r>
            <a:r>
              <a:rPr lang="zh-CN" altLang="zh-CN" sz="1600" dirty="0" smtClean="0"/>
              <a:t>对二氧化碳</a:t>
            </a:r>
            <a:r>
              <a:rPr lang="zh-CN" altLang="zh-CN" sz="1600" dirty="0" smtClean="0"/>
              <a:t>、氧气、光照度、温湿度</a:t>
            </a:r>
            <a:r>
              <a:rPr lang="zh-CN" altLang="zh-CN" sz="1600" dirty="0" smtClean="0"/>
              <a:t>、电表</a:t>
            </a:r>
            <a:r>
              <a:rPr lang="zh-CN" altLang="zh-CN" sz="1600" dirty="0" smtClean="0"/>
              <a:t>数据进行采集监测。数据采集分析之后就能对相应的设备做出相应的控制，实现真正的智能化。</a:t>
            </a:r>
          </a:p>
          <a:p>
            <a:pPr lvl="0"/>
            <a:r>
              <a:rPr lang="zh-CN" altLang="zh-CN" b="1" dirty="0" smtClean="0">
                <a:solidFill>
                  <a:srgbClr val="FF0000"/>
                </a:solidFill>
              </a:rPr>
              <a:t>智能</a:t>
            </a:r>
            <a:r>
              <a:rPr lang="zh-CN" altLang="zh-CN" b="1" dirty="0" smtClean="0">
                <a:solidFill>
                  <a:srgbClr val="FF0000"/>
                </a:solidFill>
              </a:rPr>
              <a:t>灯光联控系统</a:t>
            </a:r>
            <a:endParaRPr lang="en-US" altLang="zh-CN" b="1" dirty="0" smtClean="0">
              <a:solidFill>
                <a:srgbClr val="FF0000"/>
              </a:solidFill>
            </a:endParaRPr>
          </a:p>
          <a:p>
            <a:pPr lvl="0">
              <a:buNone/>
            </a:pPr>
            <a:r>
              <a:rPr lang="en-US" altLang="zh-CN" sz="1600" dirty="0" smtClean="0"/>
              <a:t>	</a:t>
            </a:r>
            <a:r>
              <a:rPr lang="zh-CN" altLang="zh-CN" sz="1600" dirty="0" smtClean="0"/>
              <a:t>实现物联网智能实训展示中心智能化功能部分，能够让环境监测系统、灯光控制系统、报警系统等完成智能化的联控，包括：</a:t>
            </a:r>
          </a:p>
          <a:p>
            <a:pPr lvl="1"/>
            <a:r>
              <a:rPr lang="zh-CN" altLang="zh-CN" sz="1200" dirty="0" smtClean="0"/>
              <a:t>光照度控制灯光的开关；</a:t>
            </a:r>
          </a:p>
          <a:p>
            <a:pPr lvl="1"/>
            <a:r>
              <a:rPr lang="en-US" altLang="zh-CN" sz="1200" dirty="0" smtClean="0"/>
              <a:t>CO2</a:t>
            </a:r>
            <a:r>
              <a:rPr lang="zh-CN" altLang="zh-CN" sz="1200" dirty="0" smtClean="0"/>
              <a:t>或者烟感数值异常触动报警系统的启动；</a:t>
            </a:r>
          </a:p>
          <a:p>
            <a:pPr lvl="1"/>
            <a:r>
              <a:rPr lang="zh-CN" altLang="zh-CN" sz="1200" dirty="0" smtClean="0"/>
              <a:t>人员走动由红外感知联控环境灯光的随行开启功能；</a:t>
            </a:r>
          </a:p>
          <a:p>
            <a:pPr lvl="1"/>
            <a:r>
              <a:rPr lang="zh-CN" altLang="zh-CN" sz="1200" dirty="0" smtClean="0"/>
              <a:t>门禁系统控制报警设备的启动；</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物联网实训设备</a:t>
            </a:r>
            <a:endParaRPr lang="zh-CN" altLang="en-US" dirty="0"/>
          </a:p>
        </p:txBody>
      </p:sp>
      <p:pic>
        <p:nvPicPr>
          <p:cNvPr id="81922" name="图片 1" descr="D:\vinno work\教学部\最近工作\VBX\平面实物图.jpg"/>
          <p:cNvPicPr>
            <a:picLocks noChangeAspect="1" noChangeArrowheads="1"/>
          </p:cNvPicPr>
          <p:nvPr/>
        </p:nvPicPr>
        <p:blipFill>
          <a:blip r:embed="rId2" cstate="print"/>
          <a:srcRect/>
          <a:stretch>
            <a:fillRect/>
          </a:stretch>
        </p:blipFill>
        <p:spPr bwMode="auto">
          <a:xfrm>
            <a:off x="755575" y="1700808"/>
            <a:ext cx="7131973" cy="4248472"/>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txBox="1">
            <a:spLocks noGrp="1" noChangeArrowheads="1"/>
          </p:cNvSpPr>
          <p:nvPr/>
        </p:nvSpPr>
        <p:spPr bwMode="auto">
          <a:xfrm>
            <a:off x="6553200" y="6400800"/>
            <a:ext cx="2133600" cy="320675"/>
          </a:xfrm>
          <a:prstGeom prst="rect">
            <a:avLst/>
          </a:prstGeom>
          <a:noFill/>
          <a:ln w="9525">
            <a:noFill/>
            <a:miter lim="800000"/>
            <a:headEnd/>
            <a:tailEnd/>
          </a:ln>
        </p:spPr>
        <p:txBody>
          <a:bodyPr/>
          <a:lstStyle/>
          <a:p>
            <a:pPr algn="r"/>
            <a:fld id="{7D9A14D0-D3C2-4AEA-8A53-9C999607180D}" type="slidenum">
              <a:rPr lang="zh-CN" altLang="en-US">
                <a:latin typeface="Arial" pitchFamily="34" charset="0"/>
              </a:rPr>
              <a:pPr algn="r"/>
              <a:t>27</a:t>
            </a:fld>
            <a:endParaRPr lang="en-US" altLang="zh-CN">
              <a:latin typeface="Arial" pitchFamily="34" charset="0"/>
            </a:endParaRPr>
          </a:p>
        </p:txBody>
      </p:sp>
      <p:grpSp>
        <p:nvGrpSpPr>
          <p:cNvPr id="2" name="Group 4"/>
          <p:cNvGrpSpPr>
            <a:grpSpLocks/>
          </p:cNvGrpSpPr>
          <p:nvPr/>
        </p:nvGrpSpPr>
        <p:grpSpPr bwMode="auto">
          <a:xfrm>
            <a:off x="1643063" y="2751138"/>
            <a:ext cx="609600" cy="609600"/>
            <a:chOff x="816" y="1872"/>
            <a:chExt cx="384" cy="384"/>
          </a:xfrm>
        </p:grpSpPr>
        <p:sp>
          <p:nvSpPr>
            <p:cNvPr id="47"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48"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49"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50"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6202" name="Oval 9"/>
            <p:cNvSpPr>
              <a:spLocks noChangeArrowheads="1"/>
            </p:cNvSpPr>
            <p:nvPr/>
          </p:nvSpPr>
          <p:spPr bwMode="gray">
            <a:xfrm>
              <a:off x="859" y="1914"/>
              <a:ext cx="300" cy="300"/>
            </a:xfrm>
            <a:prstGeom prst="ellipse">
              <a:avLst/>
            </a:prstGeom>
            <a:solidFill>
              <a:srgbClr val="333333"/>
            </a:solidFill>
            <a:ln w="9525">
              <a:noFill/>
              <a:round/>
              <a:headEnd/>
              <a:tailEnd/>
            </a:ln>
          </p:spPr>
          <p:txBody>
            <a:bodyPr anchor="ctr">
              <a:spAutoFit/>
            </a:bodyPr>
            <a:lstStyle/>
            <a:p>
              <a:endParaRPr lang="zh-CN" altLang="en-US"/>
            </a:p>
          </p:txBody>
        </p:sp>
        <p:sp>
          <p:nvSpPr>
            <p:cNvPr id="6203"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6204"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6205"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6206"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grpSp>
      <p:sp>
        <p:nvSpPr>
          <p:cNvPr id="6148" name="Line 14"/>
          <p:cNvSpPr>
            <a:spLocks noChangeShapeType="1"/>
          </p:cNvSpPr>
          <p:nvPr/>
        </p:nvSpPr>
        <p:spPr bwMode="auto">
          <a:xfrm>
            <a:off x="2152650" y="3287713"/>
            <a:ext cx="4800600" cy="1587"/>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6149" name="Text Box 16"/>
          <p:cNvSpPr txBox="1">
            <a:spLocks noChangeArrowheads="1"/>
          </p:cNvSpPr>
          <p:nvPr/>
        </p:nvSpPr>
        <p:spPr bwMode="gray">
          <a:xfrm>
            <a:off x="1771650" y="2835275"/>
            <a:ext cx="354013" cy="457200"/>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2</a:t>
            </a:r>
          </a:p>
        </p:txBody>
      </p:sp>
      <p:grpSp>
        <p:nvGrpSpPr>
          <p:cNvPr id="3" name="Group 76"/>
          <p:cNvGrpSpPr>
            <a:grpSpLocks/>
          </p:cNvGrpSpPr>
          <p:nvPr/>
        </p:nvGrpSpPr>
        <p:grpSpPr bwMode="auto">
          <a:xfrm>
            <a:off x="1619250" y="1871663"/>
            <a:ext cx="5334000" cy="609600"/>
            <a:chOff x="1248" y="1200"/>
            <a:chExt cx="3360" cy="384"/>
          </a:xfrm>
        </p:grpSpPr>
        <p:sp>
          <p:nvSpPr>
            <p:cNvPr id="6183" name="Line 47"/>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6184" name="Text Box 48"/>
            <p:cNvSpPr txBox="1">
              <a:spLocks noChangeArrowheads="1"/>
            </p:cNvSpPr>
            <p:nvPr/>
          </p:nvSpPr>
          <p:spPr bwMode="auto">
            <a:xfrm>
              <a:off x="1728" y="1208"/>
              <a:ext cx="2736" cy="291"/>
            </a:xfrm>
            <a:prstGeom prst="rect">
              <a:avLst/>
            </a:prstGeom>
            <a:noFill/>
            <a:ln w="9525">
              <a:noFill/>
              <a:miter lim="800000"/>
              <a:headEnd/>
              <a:tailEnd/>
            </a:ln>
          </p:spPr>
          <p:txBody>
            <a:bodyPr>
              <a:spAutoFit/>
            </a:bodyPr>
            <a:lstStyle/>
            <a:p>
              <a:pPr algn="ctr" eaLnBrk="0" hangingPunct="0"/>
              <a:r>
                <a:rPr lang="en-US" altLang="zh-CN" sz="2400" b="1" dirty="0" smtClean="0">
                  <a:latin typeface="微软雅黑" pitchFamily="34" charset="-122"/>
                  <a:ea typeface="微软雅黑" pitchFamily="34" charset="-122"/>
                </a:rPr>
                <a:t>4G LTE</a:t>
              </a:r>
              <a:r>
                <a:rPr lang="zh-CN" altLang="en-US" sz="2400" b="1" dirty="0" smtClean="0">
                  <a:latin typeface="微软雅黑" pitchFamily="34" charset="-122"/>
                  <a:ea typeface="微软雅黑" pitchFamily="34" charset="-122"/>
                </a:rPr>
                <a:t>移动物联网</a:t>
              </a:r>
              <a:endParaRPr lang="en-US" altLang="zh-CN" sz="2400" b="1" dirty="0">
                <a:latin typeface="微软雅黑" pitchFamily="34" charset="-122"/>
                <a:ea typeface="微软雅黑" pitchFamily="34" charset="-122"/>
              </a:endParaRPr>
            </a:p>
          </p:txBody>
        </p:sp>
        <p:grpSp>
          <p:nvGrpSpPr>
            <p:cNvPr id="4" name="Group 62"/>
            <p:cNvGrpSpPr>
              <a:grpSpLocks/>
            </p:cNvGrpSpPr>
            <p:nvPr/>
          </p:nvGrpSpPr>
          <p:grpSpPr bwMode="auto">
            <a:xfrm>
              <a:off x="1248" y="1200"/>
              <a:ext cx="384" cy="384"/>
              <a:chOff x="1248" y="1200"/>
              <a:chExt cx="384" cy="384"/>
            </a:xfrm>
          </p:grpSpPr>
          <p:grpSp>
            <p:nvGrpSpPr>
              <p:cNvPr id="5" name="Group 61"/>
              <p:cNvGrpSpPr>
                <a:grpSpLocks/>
              </p:cNvGrpSpPr>
              <p:nvPr/>
            </p:nvGrpSpPr>
            <p:grpSpPr bwMode="auto">
              <a:xfrm>
                <a:off x="1248" y="1200"/>
                <a:ext cx="384" cy="384"/>
                <a:chOff x="2016" y="912"/>
                <a:chExt cx="384" cy="384"/>
              </a:xfrm>
            </p:grpSpPr>
            <p:sp>
              <p:nvSpPr>
                <p:cNvPr id="6188" name="Text Box 50"/>
                <p:cNvSpPr txBox="1">
                  <a:spLocks noChangeArrowheads="1"/>
                </p:cNvSpPr>
                <p:nvPr/>
              </p:nvSpPr>
              <p:spPr bwMode="gray">
                <a:xfrm>
                  <a:off x="2094" y="960"/>
                  <a:ext cx="223" cy="288"/>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3</a:t>
                  </a:r>
                </a:p>
              </p:txBody>
            </p:sp>
            <p:sp>
              <p:nvSpPr>
                <p:cNvPr id="66" name="Oval 51"/>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67" name="Oval 52"/>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68" name="Oval 53"/>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69" name="Oval 54"/>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6193" name="Oval 55"/>
                <p:cNvSpPr>
                  <a:spLocks noChangeArrowheads="1"/>
                </p:cNvSpPr>
                <p:nvPr/>
              </p:nvSpPr>
              <p:spPr bwMode="gray">
                <a:xfrm>
                  <a:off x="2052" y="948"/>
                  <a:ext cx="300" cy="300"/>
                </a:xfrm>
                <a:prstGeom prst="ellipse">
                  <a:avLst/>
                </a:prstGeom>
                <a:solidFill>
                  <a:srgbClr val="333333"/>
                </a:solidFill>
                <a:ln w="9525">
                  <a:noFill/>
                  <a:round/>
                  <a:headEnd/>
                  <a:tailEnd/>
                </a:ln>
              </p:spPr>
              <p:txBody>
                <a:bodyPr anchor="ctr">
                  <a:spAutoFit/>
                </a:bodyPr>
                <a:lstStyle/>
                <a:p>
                  <a:endParaRPr lang="zh-CN" altLang="en-US"/>
                </a:p>
              </p:txBody>
            </p:sp>
            <p:sp>
              <p:nvSpPr>
                <p:cNvPr id="6194" name="Oval 56"/>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6195" name="Oval 57"/>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6196" name="Oval 58"/>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6197" name="Oval 59"/>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grpSp>
          <p:sp>
            <p:nvSpPr>
              <p:cNvPr id="6187" name="Text Box 60"/>
              <p:cNvSpPr txBox="1">
                <a:spLocks noChangeArrowheads="1"/>
              </p:cNvSpPr>
              <p:nvPr/>
            </p:nvSpPr>
            <p:spPr bwMode="gray">
              <a:xfrm>
                <a:off x="1326" y="1248"/>
                <a:ext cx="223" cy="288"/>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1</a:t>
                </a:r>
              </a:p>
            </p:txBody>
          </p:sp>
        </p:grpSp>
      </p:grpSp>
      <p:sp>
        <p:nvSpPr>
          <p:cNvPr id="6151" name="Line 32"/>
          <p:cNvSpPr>
            <a:spLocks noChangeShapeType="1"/>
          </p:cNvSpPr>
          <p:nvPr/>
        </p:nvSpPr>
        <p:spPr bwMode="auto">
          <a:xfrm>
            <a:off x="2133600" y="4206875"/>
            <a:ext cx="4800600" cy="1588"/>
          </a:xfrm>
          <a:prstGeom prst="line">
            <a:avLst/>
          </a:prstGeom>
          <a:noFill/>
          <a:ln w="25400">
            <a:solidFill>
              <a:schemeClr val="tx2"/>
            </a:solidFill>
            <a:prstDash val="sysDot"/>
            <a:round/>
            <a:headEnd/>
            <a:tailEnd type="oval" w="med" len="med"/>
          </a:ln>
        </p:spPr>
        <p:txBody>
          <a:bodyPr wrap="none" anchor="ctr"/>
          <a:lstStyle/>
          <a:p>
            <a:endParaRPr lang="zh-CN" altLang="en-US"/>
          </a:p>
        </p:txBody>
      </p:sp>
      <p:grpSp>
        <p:nvGrpSpPr>
          <p:cNvPr id="6" name="Group 63"/>
          <p:cNvGrpSpPr>
            <a:grpSpLocks/>
          </p:cNvGrpSpPr>
          <p:nvPr/>
        </p:nvGrpSpPr>
        <p:grpSpPr bwMode="auto">
          <a:xfrm>
            <a:off x="1643063" y="3656013"/>
            <a:ext cx="609600" cy="609600"/>
            <a:chOff x="1248" y="1200"/>
            <a:chExt cx="384" cy="384"/>
          </a:xfrm>
        </p:grpSpPr>
        <p:grpSp>
          <p:nvGrpSpPr>
            <p:cNvPr id="7" name="Group 64"/>
            <p:cNvGrpSpPr>
              <a:grpSpLocks/>
            </p:cNvGrpSpPr>
            <p:nvPr/>
          </p:nvGrpSpPr>
          <p:grpSpPr bwMode="auto">
            <a:xfrm>
              <a:off x="1248" y="1200"/>
              <a:ext cx="384" cy="384"/>
              <a:chOff x="2016" y="912"/>
              <a:chExt cx="384" cy="384"/>
            </a:xfrm>
          </p:grpSpPr>
          <p:sp>
            <p:nvSpPr>
              <p:cNvPr id="6173" name="Text Box 65"/>
              <p:cNvSpPr txBox="1">
                <a:spLocks noChangeArrowheads="1"/>
              </p:cNvSpPr>
              <p:nvPr/>
            </p:nvSpPr>
            <p:spPr bwMode="gray">
              <a:xfrm>
                <a:off x="2094" y="960"/>
                <a:ext cx="223" cy="288"/>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3</a:t>
                </a:r>
              </a:p>
            </p:txBody>
          </p:sp>
          <p:sp>
            <p:nvSpPr>
              <p:cNvPr id="81" name="Oval 66"/>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82" name="Oval 67"/>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83" name="Oval 68"/>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84" name="Oval 69"/>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6178" name="Oval 70"/>
              <p:cNvSpPr>
                <a:spLocks noChangeArrowheads="1"/>
              </p:cNvSpPr>
              <p:nvPr/>
            </p:nvSpPr>
            <p:spPr bwMode="gray">
              <a:xfrm>
                <a:off x="2052" y="948"/>
                <a:ext cx="300" cy="300"/>
              </a:xfrm>
              <a:prstGeom prst="ellipse">
                <a:avLst/>
              </a:prstGeom>
              <a:solidFill>
                <a:srgbClr val="333333"/>
              </a:solidFill>
              <a:ln w="9525">
                <a:noFill/>
                <a:round/>
                <a:headEnd/>
                <a:tailEnd/>
              </a:ln>
            </p:spPr>
            <p:txBody>
              <a:bodyPr anchor="ctr">
                <a:spAutoFit/>
              </a:bodyPr>
              <a:lstStyle/>
              <a:p>
                <a:endParaRPr lang="zh-CN" altLang="en-US"/>
              </a:p>
            </p:txBody>
          </p:sp>
          <p:sp>
            <p:nvSpPr>
              <p:cNvPr id="6179" name="Oval 71"/>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6180" name="Oval 72"/>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6181" name="Oval 73"/>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6182" name="Oval 74"/>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grpSp>
        <p:sp>
          <p:nvSpPr>
            <p:cNvPr id="6172" name="Text Box 75"/>
            <p:cNvSpPr txBox="1">
              <a:spLocks noChangeArrowheads="1"/>
            </p:cNvSpPr>
            <p:nvPr/>
          </p:nvSpPr>
          <p:spPr bwMode="gray">
            <a:xfrm>
              <a:off x="1326" y="1248"/>
              <a:ext cx="223" cy="288"/>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3</a:t>
              </a:r>
            </a:p>
          </p:txBody>
        </p:sp>
      </p:grpSp>
      <p:sp>
        <p:nvSpPr>
          <p:cNvPr id="6153" name="Text Box 15"/>
          <p:cNvSpPr txBox="1">
            <a:spLocks noChangeArrowheads="1"/>
          </p:cNvSpPr>
          <p:nvPr/>
        </p:nvSpPr>
        <p:spPr bwMode="auto">
          <a:xfrm>
            <a:off x="2209800" y="2779713"/>
            <a:ext cx="4648200" cy="460375"/>
          </a:xfrm>
          <a:prstGeom prst="rect">
            <a:avLst/>
          </a:prstGeom>
          <a:noFill/>
          <a:ln w="9525">
            <a:noFill/>
            <a:miter lim="800000"/>
            <a:headEnd/>
            <a:tailEnd/>
          </a:ln>
        </p:spPr>
        <p:txBody>
          <a:bodyPr>
            <a:spAutoFit/>
          </a:bodyPr>
          <a:lstStyle/>
          <a:p>
            <a:pPr algn="ctr" eaLnBrk="0" hangingPunct="0"/>
            <a:r>
              <a:rPr lang="zh-CN" altLang="en-US" sz="2400" b="1" dirty="0" smtClean="0">
                <a:latin typeface="微软雅黑" pitchFamily="34" charset="-122"/>
                <a:ea typeface="微软雅黑" pitchFamily="34" charset="-122"/>
              </a:rPr>
              <a:t>实验室方案</a:t>
            </a:r>
            <a:endParaRPr lang="en-US" altLang="zh-CN" sz="2400" b="1" dirty="0">
              <a:latin typeface="微软雅黑" pitchFamily="34" charset="-122"/>
              <a:ea typeface="微软雅黑" pitchFamily="34" charset="-122"/>
            </a:endParaRPr>
          </a:p>
        </p:txBody>
      </p:sp>
      <p:sp>
        <p:nvSpPr>
          <p:cNvPr id="6154" name="Text Box 15"/>
          <p:cNvSpPr txBox="1">
            <a:spLocks noChangeArrowheads="1"/>
          </p:cNvSpPr>
          <p:nvPr/>
        </p:nvSpPr>
        <p:spPr bwMode="auto">
          <a:xfrm>
            <a:off x="2209800" y="3671888"/>
            <a:ext cx="4648200" cy="461962"/>
          </a:xfrm>
          <a:prstGeom prst="rect">
            <a:avLst/>
          </a:prstGeom>
          <a:noFill/>
          <a:ln w="9525">
            <a:noFill/>
            <a:miter lim="800000"/>
            <a:headEnd/>
            <a:tailEnd/>
          </a:ln>
        </p:spPr>
        <p:txBody>
          <a:bodyPr>
            <a:spAutoFit/>
          </a:bodyPr>
          <a:lstStyle/>
          <a:p>
            <a:pPr algn="ctr" eaLnBrk="0" hangingPunct="0"/>
            <a:r>
              <a:rPr lang="zh-CN" altLang="en-US" sz="2400" b="1" dirty="0" smtClean="0">
                <a:solidFill>
                  <a:srgbClr val="FFC000"/>
                </a:solidFill>
                <a:latin typeface="微软雅黑" pitchFamily="34" charset="-122"/>
                <a:ea typeface="微软雅黑" pitchFamily="34" charset="-122"/>
              </a:rPr>
              <a:t>实训教学服务</a:t>
            </a:r>
            <a:endParaRPr lang="en-US" altLang="zh-CN" sz="2400" b="1" dirty="0">
              <a:solidFill>
                <a:srgbClr val="FFC000"/>
              </a:solidFill>
              <a:latin typeface="微软雅黑" pitchFamily="34" charset="-122"/>
              <a:ea typeface="微软雅黑" pitchFamily="34" charset="-122"/>
            </a:endParaRPr>
          </a:p>
        </p:txBody>
      </p:sp>
      <p:sp>
        <p:nvSpPr>
          <p:cNvPr id="63" name="Rectangle 2"/>
          <p:cNvSpPr txBox="1">
            <a:spLocks noChangeArrowheads="1"/>
          </p:cNvSpPr>
          <p:nvPr/>
        </p:nvSpPr>
        <p:spPr bwMode="auto">
          <a:xfrm>
            <a:off x="2699792" y="620688"/>
            <a:ext cx="6184900" cy="584200"/>
          </a:xfrm>
          <a:prstGeom prst="rect">
            <a:avLst/>
          </a:prstGeom>
          <a:noFill/>
          <a:ln w="9525" algn="ctr">
            <a:noFill/>
            <a:miter lim="800000"/>
            <a:headEnd/>
            <a:tailEnd/>
          </a:ln>
        </p:spPr>
        <p:txBody>
          <a:bodyPr anchor="ctr">
            <a:spAutoFit/>
          </a:bodyPr>
          <a:lstStyle>
            <a:lvl1pPr algn="l" rtl="0" eaLnBrk="0" fontAlgn="base" hangingPunct="0">
              <a:spcBef>
                <a:spcPct val="0"/>
              </a:spcBef>
              <a:spcAft>
                <a:spcPct val="0"/>
              </a:spcAft>
              <a:defRPr sz="3200">
                <a:solidFill>
                  <a:schemeClr val="bg1"/>
                </a:solidFill>
                <a:latin typeface="微软雅黑" pitchFamily="34" charset="-122"/>
                <a:ea typeface="微软雅黑" pitchFamily="34" charset="-122"/>
                <a:cs typeface="+mj-cs"/>
              </a:defRPr>
            </a:lvl1pPr>
            <a:lvl2pPr algn="l" rtl="0" eaLnBrk="0" fontAlgn="base" hangingPunct="0">
              <a:spcBef>
                <a:spcPct val="0"/>
              </a:spcBef>
              <a:spcAft>
                <a:spcPct val="0"/>
              </a:spcAft>
              <a:defRPr sz="3200">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3200">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3200">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3200">
                <a:solidFill>
                  <a:schemeClr val="bg1"/>
                </a:solidFill>
                <a:latin typeface="微软雅黑" pitchFamily="34" charset="-122"/>
                <a:ea typeface="微软雅黑" pitchFamily="34" charset="-122"/>
              </a:defRPr>
            </a:lvl5pPr>
            <a:lvl6pPr marL="457200" algn="l" rtl="0" eaLnBrk="0" fontAlgn="base" hangingPunct="0">
              <a:spcBef>
                <a:spcPct val="0"/>
              </a:spcBef>
              <a:spcAft>
                <a:spcPct val="0"/>
              </a:spcAft>
              <a:defRPr sz="2800" b="1">
                <a:solidFill>
                  <a:schemeClr val="bg1"/>
                </a:solidFill>
                <a:latin typeface="Trebuchet MS" pitchFamily="34" charset="0"/>
                <a:ea typeface="ヒラギノ角ゴ Pro W3" pitchFamily="1" charset="-128"/>
              </a:defRPr>
            </a:lvl6pPr>
            <a:lvl7pPr marL="914400" algn="l" rtl="0" eaLnBrk="0" fontAlgn="base" hangingPunct="0">
              <a:spcBef>
                <a:spcPct val="0"/>
              </a:spcBef>
              <a:spcAft>
                <a:spcPct val="0"/>
              </a:spcAft>
              <a:defRPr sz="2800" b="1">
                <a:solidFill>
                  <a:schemeClr val="bg1"/>
                </a:solidFill>
                <a:latin typeface="Trebuchet MS" pitchFamily="34" charset="0"/>
                <a:ea typeface="ヒラギノ角ゴ Pro W3" pitchFamily="1" charset="-128"/>
              </a:defRPr>
            </a:lvl7pPr>
            <a:lvl8pPr marL="1371600" algn="l" rtl="0" eaLnBrk="0" fontAlgn="base" hangingPunct="0">
              <a:spcBef>
                <a:spcPct val="0"/>
              </a:spcBef>
              <a:spcAft>
                <a:spcPct val="0"/>
              </a:spcAft>
              <a:defRPr sz="2800" b="1">
                <a:solidFill>
                  <a:schemeClr val="bg1"/>
                </a:solidFill>
                <a:latin typeface="Trebuchet MS" pitchFamily="34" charset="0"/>
                <a:ea typeface="ヒラギノ角ゴ Pro W3" pitchFamily="1" charset="-128"/>
              </a:defRPr>
            </a:lvl8pPr>
            <a:lvl9pPr marL="1828800" algn="l" rtl="0" eaLnBrk="0" fontAlgn="base" hangingPunct="0">
              <a:spcBef>
                <a:spcPct val="0"/>
              </a:spcBef>
              <a:spcAft>
                <a:spcPct val="0"/>
              </a:spcAft>
              <a:defRPr sz="2800" b="1">
                <a:solidFill>
                  <a:schemeClr val="bg1"/>
                </a:solidFill>
                <a:latin typeface="Trebuchet MS" pitchFamily="34" charset="0"/>
                <a:ea typeface="ヒラギノ角ゴ Pro W3" pitchFamily="1" charset="-128"/>
              </a:defRPr>
            </a:lvl9pPr>
          </a:lstStyle>
          <a:p>
            <a:pPr>
              <a:defRPr/>
            </a:pPr>
            <a:r>
              <a:rPr lang="zh-CN" altLang="en-US" b="1" dirty="0" smtClean="0">
                <a:solidFill>
                  <a:srgbClr val="FFC000"/>
                </a:solidFill>
                <a:effectLst>
                  <a:outerShdw blurRad="38100" dist="38100" dir="2700000" algn="tl">
                    <a:srgbClr val="000000">
                      <a:alpha val="43137"/>
                    </a:srgbClr>
                  </a:outerShdw>
                </a:effectLst>
              </a:rPr>
              <a:t>目  录</a:t>
            </a:r>
            <a:endParaRPr lang="en-US" altLang="zh-CN" b="1" dirty="0">
              <a:solidFill>
                <a:srgbClr val="FFC000"/>
              </a:solidFill>
              <a:effectLst>
                <a:outerShdw blurRad="38100" dist="38100" dir="2700000" algn="tl">
                  <a:srgbClr val="000000">
                    <a:alpha val="43137"/>
                  </a:srgbClr>
                </a:outerShdw>
              </a:effectLst>
            </a:endParaRPr>
          </a:p>
        </p:txBody>
      </p:sp>
      <p:sp>
        <p:nvSpPr>
          <p:cNvPr id="6156" name="Line 32"/>
          <p:cNvSpPr>
            <a:spLocks noChangeShapeType="1"/>
          </p:cNvSpPr>
          <p:nvPr/>
        </p:nvSpPr>
        <p:spPr bwMode="auto">
          <a:xfrm>
            <a:off x="2138363" y="5100042"/>
            <a:ext cx="4800600" cy="1588"/>
          </a:xfrm>
          <a:prstGeom prst="line">
            <a:avLst/>
          </a:prstGeom>
          <a:noFill/>
          <a:ln w="25400">
            <a:solidFill>
              <a:schemeClr val="tx2"/>
            </a:solidFill>
            <a:prstDash val="sysDot"/>
            <a:round/>
            <a:headEnd/>
            <a:tailEnd type="oval" w="med" len="med"/>
          </a:ln>
        </p:spPr>
        <p:txBody>
          <a:bodyPr wrap="none" anchor="ctr"/>
          <a:lstStyle/>
          <a:p>
            <a:endParaRPr lang="zh-CN" altLang="en-US"/>
          </a:p>
        </p:txBody>
      </p:sp>
      <p:grpSp>
        <p:nvGrpSpPr>
          <p:cNvPr id="8" name="Group 63"/>
          <p:cNvGrpSpPr>
            <a:grpSpLocks/>
          </p:cNvGrpSpPr>
          <p:nvPr/>
        </p:nvGrpSpPr>
        <p:grpSpPr bwMode="auto">
          <a:xfrm>
            <a:off x="1647825" y="4547592"/>
            <a:ext cx="609600" cy="609600"/>
            <a:chOff x="1248" y="1200"/>
            <a:chExt cx="384" cy="384"/>
          </a:xfrm>
        </p:grpSpPr>
        <p:grpSp>
          <p:nvGrpSpPr>
            <p:cNvPr id="9" name="Group 64"/>
            <p:cNvGrpSpPr>
              <a:grpSpLocks/>
            </p:cNvGrpSpPr>
            <p:nvPr/>
          </p:nvGrpSpPr>
          <p:grpSpPr bwMode="auto">
            <a:xfrm>
              <a:off x="1248" y="1200"/>
              <a:ext cx="384" cy="384"/>
              <a:chOff x="2016" y="912"/>
              <a:chExt cx="384" cy="384"/>
            </a:xfrm>
          </p:grpSpPr>
          <p:sp>
            <p:nvSpPr>
              <p:cNvPr id="6161" name="Text Box 65"/>
              <p:cNvSpPr txBox="1">
                <a:spLocks noChangeArrowheads="1"/>
              </p:cNvSpPr>
              <p:nvPr/>
            </p:nvSpPr>
            <p:spPr bwMode="gray">
              <a:xfrm>
                <a:off x="2094" y="960"/>
                <a:ext cx="223" cy="288"/>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3</a:t>
                </a:r>
              </a:p>
            </p:txBody>
          </p:sp>
          <p:sp>
            <p:nvSpPr>
              <p:cNvPr id="56" name="Oval 66"/>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57" name="Oval 67"/>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58" name="Oval 68"/>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59" name="Oval 69"/>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6166" name="Oval 70"/>
              <p:cNvSpPr>
                <a:spLocks noChangeArrowheads="1"/>
              </p:cNvSpPr>
              <p:nvPr/>
            </p:nvSpPr>
            <p:spPr bwMode="gray">
              <a:xfrm>
                <a:off x="2052" y="948"/>
                <a:ext cx="300" cy="300"/>
              </a:xfrm>
              <a:prstGeom prst="ellipse">
                <a:avLst/>
              </a:prstGeom>
              <a:solidFill>
                <a:srgbClr val="333333"/>
              </a:solidFill>
              <a:ln w="9525">
                <a:noFill/>
                <a:round/>
                <a:headEnd/>
                <a:tailEnd/>
              </a:ln>
            </p:spPr>
            <p:txBody>
              <a:bodyPr anchor="ctr">
                <a:spAutoFit/>
              </a:bodyPr>
              <a:lstStyle/>
              <a:p>
                <a:endParaRPr lang="zh-CN" altLang="en-US"/>
              </a:p>
            </p:txBody>
          </p:sp>
          <p:sp>
            <p:nvSpPr>
              <p:cNvPr id="6167" name="Oval 71"/>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6168" name="Oval 72"/>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6169" name="Oval 73"/>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6170" name="Oval 74"/>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grpSp>
        <p:sp>
          <p:nvSpPr>
            <p:cNvPr id="6160" name="Text Box 75"/>
            <p:cNvSpPr txBox="1">
              <a:spLocks noChangeArrowheads="1"/>
            </p:cNvSpPr>
            <p:nvPr/>
          </p:nvSpPr>
          <p:spPr bwMode="gray">
            <a:xfrm>
              <a:off x="1325" y="1248"/>
              <a:ext cx="224" cy="291"/>
            </a:xfrm>
            <a:prstGeom prst="rect">
              <a:avLst/>
            </a:prstGeom>
            <a:noFill/>
            <a:ln w="9525">
              <a:noFill/>
              <a:miter lim="800000"/>
              <a:headEnd/>
              <a:tailEnd/>
            </a:ln>
          </p:spPr>
          <p:txBody>
            <a:bodyPr wrap="none">
              <a:spAutoFit/>
            </a:bodyPr>
            <a:lstStyle/>
            <a:p>
              <a:pPr algn="ctr" eaLnBrk="0" hangingPunct="0"/>
              <a:r>
                <a:rPr lang="en-US" altLang="zh-CN" sz="2400" b="1" dirty="0" smtClean="0">
                  <a:solidFill>
                    <a:srgbClr val="000000"/>
                  </a:solidFill>
                  <a:latin typeface="Arial" pitchFamily="34" charset="0"/>
                </a:rPr>
                <a:t>4</a:t>
              </a:r>
              <a:endParaRPr lang="en-US" altLang="zh-CN" sz="2400" b="1" dirty="0">
                <a:solidFill>
                  <a:srgbClr val="000000"/>
                </a:solidFill>
                <a:latin typeface="Arial" pitchFamily="34" charset="0"/>
              </a:endParaRPr>
            </a:p>
          </p:txBody>
        </p:sp>
      </p:grpSp>
      <p:sp>
        <p:nvSpPr>
          <p:cNvPr id="6158" name="Text Box 15"/>
          <p:cNvSpPr txBox="1">
            <a:spLocks noChangeArrowheads="1"/>
          </p:cNvSpPr>
          <p:nvPr/>
        </p:nvSpPr>
        <p:spPr bwMode="auto">
          <a:xfrm>
            <a:off x="2214563" y="4565055"/>
            <a:ext cx="4648200" cy="461962"/>
          </a:xfrm>
          <a:prstGeom prst="rect">
            <a:avLst/>
          </a:prstGeom>
          <a:noFill/>
          <a:ln w="9525">
            <a:noFill/>
            <a:miter lim="800000"/>
            <a:headEnd/>
            <a:tailEnd/>
          </a:ln>
        </p:spPr>
        <p:txBody>
          <a:bodyPr>
            <a:spAutoFit/>
          </a:bodyPr>
          <a:lstStyle/>
          <a:p>
            <a:pPr algn="ctr" eaLnBrk="0" hangingPunct="0"/>
            <a:r>
              <a:rPr lang="zh-CN" altLang="en-US" sz="2400" b="1" dirty="0" smtClean="0">
                <a:latin typeface="微软雅黑" pitchFamily="34" charset="-122"/>
                <a:ea typeface="微软雅黑" pitchFamily="34" charset="-122"/>
              </a:rPr>
              <a:t>设备组成</a:t>
            </a:r>
            <a:endParaRPr lang="en-US" altLang="zh-CN" sz="2400" b="1" dirty="0">
              <a:latin typeface="微软雅黑" pitchFamily="34" charset="-122"/>
              <a:ea typeface="微软雅黑" pitchFamily="34" charset="-122"/>
            </a:endParaRPr>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gray">
          <a:xfrm>
            <a:off x="1763688" y="548680"/>
            <a:ext cx="5599177" cy="801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5pPr>
            <a:lvl6pPr marL="457200" algn="ctr" rtl="0" fontAlgn="base">
              <a:spcBef>
                <a:spcPct val="0"/>
              </a:spcBef>
              <a:spcAft>
                <a:spcPct val="0"/>
              </a:spcAft>
              <a:defRPr sz="3600" b="1">
                <a:solidFill>
                  <a:schemeClr val="bg1"/>
                </a:solidFill>
                <a:latin typeface="Arial" pitchFamily="34" charset="0"/>
              </a:defRPr>
            </a:lvl6pPr>
            <a:lvl7pPr marL="914400" algn="ctr" rtl="0" fontAlgn="base">
              <a:spcBef>
                <a:spcPct val="0"/>
              </a:spcBef>
              <a:spcAft>
                <a:spcPct val="0"/>
              </a:spcAft>
              <a:defRPr sz="3600" b="1">
                <a:solidFill>
                  <a:schemeClr val="bg1"/>
                </a:solidFill>
                <a:latin typeface="Arial" pitchFamily="34" charset="0"/>
              </a:defRPr>
            </a:lvl7pPr>
            <a:lvl8pPr marL="1371600" algn="ctr" rtl="0" fontAlgn="base">
              <a:spcBef>
                <a:spcPct val="0"/>
              </a:spcBef>
              <a:spcAft>
                <a:spcPct val="0"/>
              </a:spcAft>
              <a:defRPr sz="3600" b="1">
                <a:solidFill>
                  <a:schemeClr val="bg1"/>
                </a:solidFill>
                <a:latin typeface="Arial" pitchFamily="34" charset="0"/>
              </a:defRPr>
            </a:lvl8pPr>
            <a:lvl9pPr marL="1828800" algn="ctr" rtl="0" fontAlgn="base">
              <a:spcBef>
                <a:spcPct val="0"/>
              </a:spcBef>
              <a:spcAft>
                <a:spcPct val="0"/>
              </a:spcAft>
              <a:defRPr sz="3600" b="1">
                <a:solidFill>
                  <a:schemeClr val="bg1"/>
                </a:solidFill>
                <a:latin typeface="Arial" pitchFamily="34" charset="0"/>
              </a:defRPr>
            </a:lvl9pPr>
          </a:lstStyle>
          <a:p>
            <a:r>
              <a:rPr lang="zh-CN" altLang="en-US" sz="2800" dirty="0" smtClean="0"/>
              <a:t>移动物联网专业体系及课程建设</a:t>
            </a:r>
            <a:endParaRPr lang="zh-CN" altLang="en-US" sz="2800" dirty="0"/>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073" name="Object 1"/>
          <p:cNvGraphicFramePr>
            <a:graphicFrameLocks noChangeAspect="1"/>
          </p:cNvGraphicFramePr>
          <p:nvPr/>
        </p:nvGraphicFramePr>
        <p:xfrm>
          <a:off x="4355976" y="1772816"/>
          <a:ext cx="4431035" cy="4608512"/>
        </p:xfrm>
        <a:graphic>
          <a:graphicData uri="http://schemas.openxmlformats.org/presentationml/2006/ole">
            <p:oleObj spid="_x0000_s3073" name="Visio" r:id="rId3" imgW="7234549" imgH="6757211" progId="Visio.Drawing.11">
              <p:embed/>
            </p:oleObj>
          </a:graphicData>
        </a:graphic>
      </p:graphicFrame>
      <p:sp>
        <p:nvSpPr>
          <p:cNvPr id="3075" name="Rectangle 3"/>
          <p:cNvSpPr>
            <a:spLocks noChangeArrowheads="1"/>
          </p:cNvSpPr>
          <p:nvPr/>
        </p:nvSpPr>
        <p:spPr bwMode="auto">
          <a:xfrm>
            <a:off x="-36512" y="1525135"/>
            <a:ext cx="4427984" cy="523220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ts val="600"/>
              </a:spcAft>
              <a:buClrTx/>
              <a:buSzTx/>
              <a:buFontTx/>
              <a:buNone/>
              <a:tabLst/>
            </a:pPr>
            <a:r>
              <a:rPr kumimoji="0" lang="zh-CN" altLang="zh-CN" b="0" i="0" u="none" strike="noStrike" cap="none" normalizeH="0" baseline="0" dirty="0" smtClean="0">
                <a:ln>
                  <a:noFill/>
                </a:ln>
                <a:solidFill>
                  <a:schemeClr val="tx1"/>
                </a:solidFill>
                <a:effectLst/>
                <a:latin typeface="Arial" pitchFamily="34" charset="0"/>
                <a:ea typeface="宋体" pitchFamily="2" charset="-122"/>
                <a:cs typeface="Arial" pitchFamily="34" charset="0"/>
              </a:rPr>
              <a:t>“</a:t>
            </a:r>
            <a:r>
              <a:rPr kumimoji="0" lang="zh-CN" b="1" i="0" u="none" strike="noStrike" cap="none" normalizeH="0" baseline="0" dirty="0" smtClean="0">
                <a:ln>
                  <a:noFill/>
                </a:ln>
                <a:solidFill>
                  <a:srgbClr val="FFC000"/>
                </a:solidFill>
                <a:effectLst/>
                <a:latin typeface="Arial" pitchFamily="34" charset="0"/>
                <a:ea typeface="宋体" pitchFamily="2" charset="-122"/>
                <a:cs typeface="Arial" pitchFamily="34" charset="0"/>
              </a:rPr>
              <a:t>感知层技术学习</a:t>
            </a:r>
            <a:r>
              <a:rPr kumimoji="0" lang="zh-CN" b="0" i="0" u="none" strike="noStrike" cap="none" normalizeH="0" baseline="0" dirty="0" smtClean="0">
                <a:ln>
                  <a:noFill/>
                </a:ln>
                <a:solidFill>
                  <a:schemeClr val="tx1"/>
                </a:solidFill>
                <a:effectLst/>
                <a:latin typeface="Arial" pitchFamily="34" charset="0"/>
                <a:ea typeface="宋体" pitchFamily="2" charset="-122"/>
                <a:cs typeface="Arial" pitchFamily="34" charset="0"/>
              </a:rPr>
              <a:t>” 培养学生学习和掌握现有的和未来可能发展的各种传感数据感知方式以及传感数据采集设备、传感及控制设备的设计和开发，学生完成课程后能够根据实际应用环境设计、开发、使用、维护不同的物联网节点、数控设备等。</a:t>
            </a:r>
            <a:endParaRPr kumimoji="0" lang="zh-CN" b="0" i="0" u="none" strike="noStrike" cap="none" normalizeH="0" baseline="0" dirty="0" smtClean="0">
              <a:ln>
                <a:noFill/>
              </a:ln>
              <a:solidFill>
                <a:schemeClr val="tx1"/>
              </a:solidFill>
              <a:effectLst/>
              <a:latin typeface="Arial" pitchFamily="34" charset="0"/>
              <a:ea typeface="宋体" pitchFamily="2" charset="-122"/>
            </a:endParaRPr>
          </a:p>
          <a:p>
            <a:pPr marL="0" marR="0" lvl="0" indent="266700" algn="l" defTabSz="914400" rtl="0" eaLnBrk="0" fontAlgn="base" latinLnBrk="0" hangingPunct="0">
              <a:lnSpc>
                <a:spcPct val="100000"/>
              </a:lnSpc>
              <a:spcBef>
                <a:spcPct val="0"/>
              </a:spcBef>
              <a:spcAft>
                <a:spcPts val="600"/>
              </a:spcAft>
              <a:buClrTx/>
              <a:buSzTx/>
              <a:buFontTx/>
              <a:buNone/>
              <a:tabLst/>
            </a:pPr>
            <a:r>
              <a:rPr kumimoji="0" lang="zh-CN" b="0" i="0" u="none" strike="noStrike" cap="none" normalizeH="0" baseline="0" dirty="0" smtClean="0">
                <a:ln>
                  <a:noFill/>
                </a:ln>
                <a:solidFill>
                  <a:schemeClr val="tx1"/>
                </a:solidFill>
                <a:effectLst/>
                <a:latin typeface="Arial" pitchFamily="34" charset="0"/>
                <a:ea typeface="宋体" pitchFamily="2" charset="-122"/>
                <a:cs typeface="Arial" pitchFamily="34" charset="0"/>
              </a:rPr>
              <a:t>“</a:t>
            </a:r>
            <a:r>
              <a:rPr lang="zh-CN" b="1" dirty="0" smtClean="0">
                <a:solidFill>
                  <a:srgbClr val="FFC000"/>
                </a:solidFill>
                <a:latin typeface="Arial" pitchFamily="34" charset="0"/>
                <a:ea typeface="宋体" pitchFamily="2" charset="-122"/>
                <a:cs typeface="Arial" pitchFamily="34" charset="0"/>
              </a:rPr>
              <a:t>通信网络层学习</a:t>
            </a:r>
            <a:r>
              <a:rPr kumimoji="0" lang="zh-CN" b="0" i="0" u="none" strike="noStrike" cap="none" normalizeH="0" baseline="0" dirty="0" smtClean="0">
                <a:ln>
                  <a:noFill/>
                </a:ln>
                <a:solidFill>
                  <a:schemeClr val="tx1"/>
                </a:solidFill>
                <a:effectLst/>
                <a:latin typeface="Arial" pitchFamily="34" charset="0"/>
                <a:ea typeface="宋体" pitchFamily="2" charset="-122"/>
                <a:cs typeface="Arial" pitchFamily="34" charset="0"/>
              </a:rPr>
              <a:t>” 培养学生学习和掌握数据和设备的通信、核心网网络传输、数据接入等方面的内容，学生完成课程后能够根据实际应用环境设计、开发、使用、维护在各类通信系统中组织传感和控制信号的应用设备等。</a:t>
            </a:r>
            <a:endParaRPr kumimoji="0" lang="zh-CN" altLang="en-US" b="0" i="0" u="none" strike="noStrike" cap="none" normalizeH="0" baseline="0" dirty="0" smtClean="0">
              <a:ln>
                <a:noFill/>
              </a:ln>
              <a:solidFill>
                <a:schemeClr val="tx1"/>
              </a:solidFill>
              <a:effectLst/>
              <a:latin typeface="Arial" pitchFamily="34" charset="0"/>
              <a:ea typeface="宋体" pitchFamily="2" charset="-122"/>
              <a:cs typeface="Arial" pitchFamily="34" charset="0"/>
            </a:endParaRPr>
          </a:p>
          <a:p>
            <a:pPr marL="0" marR="0" lvl="0" indent="266700" algn="l" defTabSz="914400" rtl="0" eaLnBrk="0" fontAlgn="base" latinLnBrk="0" hangingPunct="0">
              <a:lnSpc>
                <a:spcPct val="100000"/>
              </a:lnSpc>
              <a:spcBef>
                <a:spcPct val="0"/>
              </a:spcBef>
              <a:spcAft>
                <a:spcPts val="600"/>
              </a:spcAft>
              <a:buClrTx/>
              <a:buSzTx/>
              <a:buFontTx/>
              <a:buNone/>
              <a:tabLst/>
            </a:pPr>
            <a:r>
              <a:rPr kumimoji="0" lang="zh-CN" altLang="en-US" b="0" i="0" u="none" strike="noStrike" cap="none" normalizeH="0" baseline="0" dirty="0" smtClean="0">
                <a:ln>
                  <a:noFill/>
                </a:ln>
                <a:solidFill>
                  <a:schemeClr val="tx1"/>
                </a:solidFill>
                <a:effectLst/>
                <a:latin typeface="Arial" pitchFamily="34" charset="0"/>
                <a:ea typeface="宋体" pitchFamily="2" charset="-122"/>
                <a:cs typeface="Arial" pitchFamily="34" charset="0"/>
              </a:rPr>
              <a:t>“</a:t>
            </a:r>
            <a:r>
              <a:rPr lang="zh-CN" altLang="en-US" b="1" dirty="0" smtClean="0">
                <a:solidFill>
                  <a:srgbClr val="FFC000"/>
                </a:solidFill>
                <a:latin typeface="Arial" pitchFamily="34" charset="0"/>
                <a:ea typeface="宋体" pitchFamily="2" charset="-122"/>
                <a:cs typeface="Arial" pitchFamily="34" charset="0"/>
              </a:rPr>
              <a:t>系统应用层学习</a:t>
            </a:r>
            <a:r>
              <a:rPr kumimoji="0" lang="zh-CN" altLang="en-US" b="0" i="0" u="none" strike="noStrike" cap="none" normalizeH="0" baseline="0" dirty="0" smtClean="0">
                <a:ln>
                  <a:noFill/>
                </a:ln>
                <a:solidFill>
                  <a:schemeClr val="tx1"/>
                </a:solidFill>
                <a:effectLst/>
                <a:latin typeface="Arial" pitchFamily="34" charset="0"/>
                <a:ea typeface="宋体" pitchFamily="2" charset="-122"/>
                <a:cs typeface="Arial" pitchFamily="34" charset="0"/>
              </a:rPr>
              <a:t>” 培养学生学习和掌握物联网技术在不同应用领域的上层应用设计、数据安全、系统集成、数据使用等能力，学生完成课程后能够根据实际应用领域和应用实例设计、开发、使用、维护全面的物联网行业应用系统等。</a:t>
            </a:r>
            <a:r>
              <a:rPr kumimoji="0" lang="zh-CN" altLang="en-US" b="0" i="0" u="none" strike="noStrike" cap="none" normalizeH="0" baseline="0" dirty="0" smtClean="0">
                <a:ln>
                  <a:noFill/>
                </a:ln>
                <a:solidFill>
                  <a:schemeClr val="tx1"/>
                </a:solidFill>
                <a:effectLst/>
                <a:latin typeface="Arial" pitchFamily="34" charset="0"/>
                <a:ea typeface="宋体" pitchFamily="2" charset="-122"/>
              </a:rPr>
              <a:t> </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gray">
          <a:xfrm>
            <a:off x="1763688" y="548680"/>
            <a:ext cx="5599177" cy="801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5pPr>
            <a:lvl6pPr marL="457200" algn="ctr" rtl="0" fontAlgn="base">
              <a:spcBef>
                <a:spcPct val="0"/>
              </a:spcBef>
              <a:spcAft>
                <a:spcPct val="0"/>
              </a:spcAft>
              <a:defRPr sz="3600" b="1">
                <a:solidFill>
                  <a:schemeClr val="bg1"/>
                </a:solidFill>
                <a:latin typeface="Arial" pitchFamily="34" charset="0"/>
              </a:defRPr>
            </a:lvl6pPr>
            <a:lvl7pPr marL="914400" algn="ctr" rtl="0" fontAlgn="base">
              <a:spcBef>
                <a:spcPct val="0"/>
              </a:spcBef>
              <a:spcAft>
                <a:spcPct val="0"/>
              </a:spcAft>
              <a:defRPr sz="3600" b="1">
                <a:solidFill>
                  <a:schemeClr val="bg1"/>
                </a:solidFill>
                <a:latin typeface="Arial" pitchFamily="34" charset="0"/>
              </a:defRPr>
            </a:lvl7pPr>
            <a:lvl8pPr marL="1371600" algn="ctr" rtl="0" fontAlgn="base">
              <a:spcBef>
                <a:spcPct val="0"/>
              </a:spcBef>
              <a:spcAft>
                <a:spcPct val="0"/>
              </a:spcAft>
              <a:defRPr sz="3600" b="1">
                <a:solidFill>
                  <a:schemeClr val="bg1"/>
                </a:solidFill>
                <a:latin typeface="Arial" pitchFamily="34" charset="0"/>
              </a:defRPr>
            </a:lvl8pPr>
            <a:lvl9pPr marL="1828800" algn="ctr" rtl="0" fontAlgn="base">
              <a:spcBef>
                <a:spcPct val="0"/>
              </a:spcBef>
              <a:spcAft>
                <a:spcPct val="0"/>
              </a:spcAft>
              <a:defRPr sz="3600" b="1">
                <a:solidFill>
                  <a:schemeClr val="bg1"/>
                </a:solidFill>
                <a:latin typeface="Arial" pitchFamily="34" charset="0"/>
              </a:defRPr>
            </a:lvl9pPr>
          </a:lstStyle>
          <a:p>
            <a:r>
              <a:rPr lang="zh-CN" altLang="en-US" sz="2800" dirty="0" smtClean="0"/>
              <a:t>移动物联网专业体系及课程建设</a:t>
            </a:r>
            <a:endParaRPr lang="zh-CN" altLang="en-US" sz="2800" dirty="0"/>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表格 5"/>
          <p:cNvGraphicFramePr>
            <a:graphicFrameLocks noGrp="1"/>
          </p:cNvGraphicFramePr>
          <p:nvPr/>
        </p:nvGraphicFramePr>
        <p:xfrm>
          <a:off x="755578" y="1396870"/>
          <a:ext cx="7776860" cy="5461125"/>
        </p:xfrm>
        <a:graphic>
          <a:graphicData uri="http://schemas.openxmlformats.org/drawingml/2006/table">
            <a:tbl>
              <a:tblPr/>
              <a:tblGrid>
                <a:gridCol w="802572"/>
                <a:gridCol w="2005738"/>
                <a:gridCol w="720080"/>
                <a:gridCol w="658675"/>
                <a:gridCol w="586374"/>
                <a:gridCol w="586374"/>
                <a:gridCol w="586374"/>
                <a:gridCol w="586374"/>
                <a:gridCol w="1244299"/>
              </a:tblGrid>
              <a:tr h="319235">
                <a:tc rowSpan="2">
                  <a:txBody>
                    <a:bodyPr/>
                    <a:lstStyle/>
                    <a:p>
                      <a:pPr algn="ctr">
                        <a:lnSpc>
                          <a:spcPct val="150000"/>
                        </a:lnSpc>
                        <a:spcAft>
                          <a:spcPts val="0"/>
                        </a:spcAft>
                      </a:pPr>
                      <a:r>
                        <a:rPr lang="zh-CN" sz="1200" kern="0" dirty="0">
                          <a:latin typeface="Times New Roman"/>
                          <a:ea typeface="宋体"/>
                          <a:cs typeface="宋体"/>
                        </a:rPr>
                        <a:t>序号</a:t>
                      </a:r>
                      <a:endParaRPr lang="zh-CN" sz="1200" kern="100" dirty="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50000"/>
                        </a:lnSpc>
                        <a:spcAft>
                          <a:spcPts val="0"/>
                        </a:spcAft>
                      </a:pPr>
                      <a:r>
                        <a:rPr lang="zh-CN" sz="1200" kern="0">
                          <a:latin typeface="Times New Roman"/>
                          <a:ea typeface="宋体"/>
                          <a:cs typeface="宋体"/>
                        </a:rPr>
                        <a:t>课程名称</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50000"/>
                        </a:lnSpc>
                        <a:spcAft>
                          <a:spcPts val="0"/>
                        </a:spcAft>
                      </a:pPr>
                      <a:r>
                        <a:rPr lang="zh-CN" sz="1200" kern="0">
                          <a:latin typeface="Times New Roman"/>
                          <a:ea typeface="宋体"/>
                          <a:cs typeface="宋体"/>
                        </a:rPr>
                        <a:t>开设学期</a:t>
                      </a:r>
                      <a:endParaRPr lang="zh-CN" sz="1200" kern="100">
                        <a:latin typeface="Times New Roman"/>
                        <a:ea typeface="宋体"/>
                      </a:endParaRPr>
                    </a:p>
                  </a:txBody>
                  <a:tcPr marL="67880" marR="678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50000"/>
                        </a:lnSpc>
                        <a:spcAft>
                          <a:spcPts val="0"/>
                        </a:spcAft>
                      </a:pPr>
                      <a:r>
                        <a:rPr lang="zh-CN" sz="1200" kern="0" dirty="0" smtClean="0">
                          <a:latin typeface="Times New Roman"/>
                          <a:ea typeface="宋体"/>
                          <a:cs typeface="宋体"/>
                        </a:rPr>
                        <a:t>学分</a:t>
                      </a:r>
                      <a:endParaRPr lang="zh-CN" sz="1200" kern="100" dirty="0">
                        <a:latin typeface="Times New Roman"/>
                        <a:ea typeface="宋体"/>
                      </a:endParaRPr>
                    </a:p>
                  </a:txBody>
                  <a:tcPr marL="67880" marR="678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lnSpc>
                          <a:spcPct val="150000"/>
                        </a:lnSpc>
                        <a:spcAft>
                          <a:spcPts val="0"/>
                        </a:spcAft>
                      </a:pPr>
                      <a:r>
                        <a:rPr lang="zh-CN" sz="1200" kern="0">
                          <a:latin typeface="Times New Roman"/>
                          <a:ea typeface="宋体"/>
                          <a:cs typeface="宋体"/>
                        </a:rPr>
                        <a:t>学时数</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a:lnSpc>
                          <a:spcPct val="150000"/>
                        </a:lnSpc>
                        <a:spcAft>
                          <a:spcPts val="0"/>
                        </a:spcAft>
                      </a:pPr>
                      <a:r>
                        <a:rPr lang="zh-CN" sz="1200" kern="0">
                          <a:latin typeface="Times New Roman"/>
                          <a:ea typeface="宋体"/>
                          <a:cs typeface="宋体"/>
                        </a:rPr>
                        <a:t>考核方式</a:t>
                      </a:r>
                      <a:endParaRPr lang="zh-CN" sz="1200" kern="100">
                        <a:latin typeface="Times New Roman"/>
                        <a:ea typeface="宋体"/>
                      </a:endParaRPr>
                    </a:p>
                  </a:txBody>
                  <a:tcPr marL="67880" marR="678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13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lnSpc>
                          <a:spcPct val="150000"/>
                        </a:lnSpc>
                        <a:spcAft>
                          <a:spcPts val="0"/>
                        </a:spcAft>
                      </a:pPr>
                      <a:r>
                        <a:rPr lang="zh-CN" sz="1200" kern="0">
                          <a:latin typeface="Times New Roman"/>
                          <a:ea typeface="宋体"/>
                          <a:cs typeface="宋体"/>
                        </a:rPr>
                        <a:t>总学时数</a:t>
                      </a:r>
                      <a:endParaRPr lang="zh-CN" sz="1200" kern="100">
                        <a:latin typeface="Times New Roman"/>
                        <a:ea typeface="宋体"/>
                      </a:endParaRPr>
                    </a:p>
                  </a:txBody>
                  <a:tcPr marL="67880" marR="678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0">
                          <a:latin typeface="Times New Roman"/>
                          <a:ea typeface="宋体"/>
                          <a:cs typeface="宋体"/>
                        </a:rPr>
                        <a:t>课堂讲授</a:t>
                      </a:r>
                      <a:endParaRPr lang="zh-CN" sz="1200" kern="100">
                        <a:latin typeface="Times New Roman"/>
                        <a:ea typeface="宋体"/>
                      </a:endParaRPr>
                    </a:p>
                  </a:txBody>
                  <a:tcPr marL="67880" marR="678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0">
                          <a:latin typeface="Times New Roman"/>
                          <a:ea typeface="宋体"/>
                          <a:cs typeface="宋体"/>
                        </a:rPr>
                        <a:t>实验实践</a:t>
                      </a:r>
                      <a:endParaRPr lang="zh-CN" sz="1200" kern="100">
                        <a:latin typeface="Times New Roman"/>
                        <a:ea typeface="宋体"/>
                      </a:endParaRPr>
                    </a:p>
                  </a:txBody>
                  <a:tcPr marL="67880" marR="678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0">
                          <a:latin typeface="Times New Roman"/>
                          <a:ea typeface="宋体"/>
                          <a:cs typeface="宋体"/>
                        </a:rPr>
                        <a:t>上机时数</a:t>
                      </a:r>
                      <a:endParaRPr lang="zh-CN" sz="1200" kern="100">
                        <a:latin typeface="Times New Roman"/>
                        <a:ea typeface="宋体"/>
                      </a:endParaRPr>
                    </a:p>
                  </a:txBody>
                  <a:tcPr marL="67880" marR="6788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319235">
                <a:tc>
                  <a:txBody>
                    <a:bodyPr/>
                    <a:lstStyle/>
                    <a:p>
                      <a:pPr algn="ctr">
                        <a:lnSpc>
                          <a:spcPct val="150000"/>
                        </a:lnSpc>
                        <a:spcAft>
                          <a:spcPts val="0"/>
                        </a:spcAft>
                      </a:pPr>
                      <a:r>
                        <a:rPr lang="en-US" sz="1200" kern="0">
                          <a:latin typeface="Times New Roman"/>
                          <a:ea typeface="宋体"/>
                        </a:rPr>
                        <a:t>1</a:t>
                      </a:r>
                      <a:endParaRPr lang="zh-CN" sz="1200" kern="100">
                        <a:latin typeface="Times New Roman"/>
                        <a:ea typeface="宋体"/>
                      </a:endParaRPr>
                    </a:p>
                  </a:txBody>
                  <a:tcPr marL="67880" marR="678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dirty="0">
                          <a:latin typeface="Times New Roman"/>
                          <a:ea typeface="宋体"/>
                        </a:rPr>
                        <a:t>物联网技术导论</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0">
                          <a:latin typeface="Times New Roman"/>
                          <a:ea typeface="宋体"/>
                        </a:rPr>
                        <a:t>1</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3.0</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56</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40</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16</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60</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a:latin typeface="Times New Roman"/>
                          <a:ea typeface="宋体"/>
                        </a:rPr>
                        <a:t>考试</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235">
                <a:tc>
                  <a:txBody>
                    <a:bodyPr/>
                    <a:lstStyle/>
                    <a:p>
                      <a:pPr algn="ctr">
                        <a:lnSpc>
                          <a:spcPct val="150000"/>
                        </a:lnSpc>
                        <a:spcAft>
                          <a:spcPts val="0"/>
                        </a:spcAft>
                      </a:pPr>
                      <a:r>
                        <a:rPr lang="en-US" sz="1200" kern="0">
                          <a:latin typeface="Times New Roman"/>
                          <a:ea typeface="宋体"/>
                        </a:rPr>
                        <a:t>2</a:t>
                      </a:r>
                      <a:endParaRPr lang="zh-CN" sz="1200" kern="100">
                        <a:latin typeface="Times New Roman"/>
                        <a:ea typeface="宋体"/>
                      </a:endParaRPr>
                    </a:p>
                  </a:txBody>
                  <a:tcPr marL="67880" marR="678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dirty="0">
                          <a:latin typeface="Times New Roman"/>
                          <a:ea typeface="宋体"/>
                        </a:rPr>
                        <a:t>工程数学</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0">
                          <a:latin typeface="Times New Roman"/>
                          <a:ea typeface="宋体"/>
                        </a:rPr>
                        <a:t>3</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3.5</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56</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56</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a:latin typeface="Times New Roman"/>
                          <a:ea typeface="宋体"/>
                        </a:rPr>
                        <a:t>　</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a:latin typeface="Times New Roman"/>
                          <a:ea typeface="宋体"/>
                        </a:rPr>
                        <a:t>　</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a:latin typeface="Times New Roman"/>
                          <a:ea typeface="宋体"/>
                        </a:rPr>
                        <a:t>考试</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235">
                <a:tc>
                  <a:txBody>
                    <a:bodyPr/>
                    <a:lstStyle/>
                    <a:p>
                      <a:pPr algn="ctr">
                        <a:lnSpc>
                          <a:spcPct val="150000"/>
                        </a:lnSpc>
                        <a:spcAft>
                          <a:spcPts val="0"/>
                        </a:spcAft>
                      </a:pPr>
                      <a:r>
                        <a:rPr lang="en-US" sz="1200" kern="0">
                          <a:latin typeface="Times New Roman"/>
                          <a:ea typeface="宋体"/>
                        </a:rPr>
                        <a:t>3</a:t>
                      </a:r>
                      <a:endParaRPr lang="zh-CN" sz="1200" kern="100">
                        <a:latin typeface="Times New Roman"/>
                        <a:ea typeface="宋体"/>
                      </a:endParaRPr>
                    </a:p>
                  </a:txBody>
                  <a:tcPr marL="67880" marR="678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dirty="0">
                          <a:latin typeface="Times New Roman"/>
                          <a:ea typeface="宋体"/>
                        </a:rPr>
                        <a:t>电路分析</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0">
                          <a:latin typeface="Times New Roman"/>
                          <a:ea typeface="宋体"/>
                        </a:rPr>
                        <a:t>3</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3.5</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56</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56</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a:latin typeface="Times New Roman"/>
                          <a:ea typeface="宋体"/>
                        </a:rPr>
                        <a:t>　</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a:latin typeface="Times New Roman"/>
                          <a:ea typeface="宋体"/>
                        </a:rPr>
                        <a:t>　</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a:latin typeface="Times New Roman"/>
                          <a:ea typeface="宋体"/>
                        </a:rPr>
                        <a:t>考试</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235">
                <a:tc>
                  <a:txBody>
                    <a:bodyPr/>
                    <a:lstStyle/>
                    <a:p>
                      <a:pPr algn="ctr">
                        <a:lnSpc>
                          <a:spcPct val="150000"/>
                        </a:lnSpc>
                        <a:spcAft>
                          <a:spcPts val="0"/>
                        </a:spcAft>
                      </a:pPr>
                      <a:r>
                        <a:rPr lang="en-US" sz="1200" kern="0">
                          <a:latin typeface="Times New Roman"/>
                          <a:ea typeface="宋体"/>
                        </a:rPr>
                        <a:t>4</a:t>
                      </a:r>
                      <a:endParaRPr lang="zh-CN" sz="1200" kern="100">
                        <a:latin typeface="Times New Roman"/>
                        <a:ea typeface="宋体"/>
                      </a:endParaRPr>
                    </a:p>
                  </a:txBody>
                  <a:tcPr marL="67880" marR="678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rPr>
                        <a:t>电路分析实验</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0" dirty="0">
                          <a:latin typeface="Times New Roman"/>
                          <a:ea typeface="宋体"/>
                        </a:rPr>
                        <a:t>3</a:t>
                      </a:r>
                      <a:endParaRPr lang="zh-CN" sz="1200" kern="100" dirty="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dirty="0">
                          <a:latin typeface="Times New Roman"/>
                          <a:ea typeface="宋体"/>
                        </a:rPr>
                        <a:t>1.0</a:t>
                      </a:r>
                      <a:endParaRPr lang="zh-CN" sz="1200" kern="100" dirty="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32</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32</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a:latin typeface="Times New Roman"/>
                          <a:ea typeface="宋体"/>
                        </a:rPr>
                        <a:t>考查</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235">
                <a:tc>
                  <a:txBody>
                    <a:bodyPr/>
                    <a:lstStyle/>
                    <a:p>
                      <a:pPr algn="ctr">
                        <a:lnSpc>
                          <a:spcPct val="150000"/>
                        </a:lnSpc>
                        <a:spcAft>
                          <a:spcPts val="0"/>
                        </a:spcAft>
                      </a:pPr>
                      <a:r>
                        <a:rPr lang="en-US" sz="1200" kern="0">
                          <a:latin typeface="Times New Roman"/>
                          <a:ea typeface="宋体"/>
                        </a:rPr>
                        <a:t>5</a:t>
                      </a:r>
                      <a:endParaRPr lang="zh-CN" sz="1200" kern="100">
                        <a:latin typeface="Times New Roman"/>
                        <a:ea typeface="宋体"/>
                      </a:endParaRPr>
                    </a:p>
                  </a:txBody>
                  <a:tcPr marL="67880" marR="678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rPr>
                        <a:t>数据结构</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0">
                          <a:latin typeface="Times New Roman"/>
                          <a:ea typeface="宋体"/>
                        </a:rPr>
                        <a:t>3</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dirty="0">
                          <a:latin typeface="Times New Roman"/>
                          <a:ea typeface="宋体"/>
                        </a:rPr>
                        <a:t>3.5</a:t>
                      </a:r>
                      <a:endParaRPr lang="zh-CN" sz="1200" kern="100" dirty="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dirty="0">
                          <a:latin typeface="Times New Roman"/>
                          <a:ea typeface="宋体"/>
                        </a:rPr>
                        <a:t>56</a:t>
                      </a:r>
                      <a:endParaRPr lang="zh-CN" sz="1200" kern="100" dirty="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200" kern="100">
                          <a:latin typeface="Times New Roman"/>
                          <a:ea typeface="宋体"/>
                        </a:rPr>
                        <a:t> 56</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40</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a:latin typeface="Times New Roman"/>
                          <a:ea typeface="宋体"/>
                        </a:rPr>
                        <a:t>考试</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235">
                <a:tc>
                  <a:txBody>
                    <a:bodyPr/>
                    <a:lstStyle/>
                    <a:p>
                      <a:pPr algn="ctr">
                        <a:lnSpc>
                          <a:spcPct val="150000"/>
                        </a:lnSpc>
                        <a:spcAft>
                          <a:spcPts val="0"/>
                        </a:spcAft>
                      </a:pPr>
                      <a:r>
                        <a:rPr lang="en-US" sz="1200" kern="0">
                          <a:latin typeface="Times New Roman"/>
                          <a:ea typeface="宋体"/>
                        </a:rPr>
                        <a:t>6</a:t>
                      </a:r>
                      <a:endParaRPr lang="zh-CN" sz="1200" kern="100">
                        <a:latin typeface="Times New Roman"/>
                        <a:ea typeface="宋体"/>
                      </a:endParaRPr>
                    </a:p>
                  </a:txBody>
                  <a:tcPr marL="67880" marR="678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rPr>
                        <a:t>数据结构课程设计</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0">
                          <a:latin typeface="Times New Roman"/>
                          <a:ea typeface="宋体"/>
                        </a:rPr>
                        <a:t>3</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1.0</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dirty="0">
                          <a:latin typeface="Times New Roman"/>
                          <a:ea typeface="宋体"/>
                        </a:rPr>
                        <a:t>1</a:t>
                      </a:r>
                      <a:r>
                        <a:rPr lang="zh-CN" sz="1200" kern="100" dirty="0">
                          <a:latin typeface="Times New Roman"/>
                          <a:ea typeface="宋体"/>
                        </a:rPr>
                        <a:t>周</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a:latin typeface="Times New Roman"/>
                          <a:ea typeface="宋体"/>
                        </a:rPr>
                        <a:t>考查</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235">
                <a:tc>
                  <a:txBody>
                    <a:bodyPr/>
                    <a:lstStyle/>
                    <a:p>
                      <a:pPr algn="ctr">
                        <a:lnSpc>
                          <a:spcPct val="150000"/>
                        </a:lnSpc>
                        <a:spcAft>
                          <a:spcPts val="0"/>
                        </a:spcAft>
                      </a:pPr>
                      <a:r>
                        <a:rPr lang="en-US" sz="1200" kern="0">
                          <a:latin typeface="Times New Roman"/>
                          <a:ea typeface="宋体"/>
                        </a:rPr>
                        <a:t>7</a:t>
                      </a:r>
                      <a:endParaRPr lang="zh-CN" sz="1200" kern="100">
                        <a:latin typeface="Times New Roman"/>
                        <a:ea typeface="宋体"/>
                      </a:endParaRPr>
                    </a:p>
                  </a:txBody>
                  <a:tcPr marL="67880" marR="678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0"/>
                        </a:spcAft>
                      </a:pPr>
                      <a:r>
                        <a:rPr lang="zh-CN" sz="1200" kern="100">
                          <a:latin typeface="Times New Roman"/>
                          <a:ea typeface="宋体"/>
                        </a:rPr>
                        <a:t>数字电路与逻辑设计</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200" kern="0">
                          <a:latin typeface="Times New Roman"/>
                          <a:ea typeface="宋体"/>
                        </a:rPr>
                        <a:t>3</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200" kern="100">
                          <a:latin typeface="Times New Roman"/>
                          <a:ea typeface="宋体"/>
                        </a:rPr>
                        <a:t>4.0</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200" kern="100">
                          <a:latin typeface="Times New Roman"/>
                          <a:ea typeface="宋体"/>
                        </a:rPr>
                        <a:t>64</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200" kern="100" dirty="0">
                          <a:latin typeface="Times New Roman"/>
                          <a:ea typeface="宋体"/>
                        </a:rPr>
                        <a:t>48</a:t>
                      </a:r>
                      <a:endParaRPr lang="zh-CN" sz="1200" kern="100" dirty="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200" kern="100">
                          <a:latin typeface="Times New Roman"/>
                          <a:ea typeface="宋体"/>
                        </a:rPr>
                        <a:t>16</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zh-CN" sz="1200" kern="100">
                          <a:latin typeface="Times New Roman"/>
                          <a:ea typeface="宋体"/>
                        </a:rPr>
                        <a:t>　</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zh-CN" sz="1200" kern="100">
                          <a:latin typeface="Times New Roman"/>
                          <a:ea typeface="宋体"/>
                        </a:rPr>
                        <a:t>考试</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319235">
                <a:tc>
                  <a:txBody>
                    <a:bodyPr/>
                    <a:lstStyle/>
                    <a:p>
                      <a:pPr algn="ctr">
                        <a:lnSpc>
                          <a:spcPct val="150000"/>
                        </a:lnSpc>
                        <a:spcAft>
                          <a:spcPts val="0"/>
                        </a:spcAft>
                      </a:pPr>
                      <a:r>
                        <a:rPr lang="en-US" sz="1200" kern="100">
                          <a:latin typeface="Times New Roman"/>
                          <a:ea typeface="宋体"/>
                        </a:rPr>
                        <a:t>8</a:t>
                      </a:r>
                      <a:endParaRPr lang="zh-CN" sz="1200" kern="100">
                        <a:latin typeface="Times New Roman"/>
                        <a:ea typeface="宋体"/>
                      </a:endParaRPr>
                    </a:p>
                  </a:txBody>
                  <a:tcPr marL="67880" marR="678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rPr>
                        <a:t>数字电路课程设计</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0">
                          <a:latin typeface="Times New Roman"/>
                          <a:ea typeface="宋体"/>
                        </a:rPr>
                        <a:t>3</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1.0</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1</a:t>
                      </a:r>
                      <a:r>
                        <a:rPr lang="zh-CN" sz="1200" kern="100">
                          <a:latin typeface="Times New Roman"/>
                          <a:ea typeface="宋体"/>
                        </a:rPr>
                        <a:t>周</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a:latin typeface="Times New Roman"/>
                          <a:ea typeface="宋体"/>
                        </a:rPr>
                        <a:t>　</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dirty="0">
                          <a:latin typeface="Times New Roman"/>
                          <a:ea typeface="宋体"/>
                        </a:rPr>
                        <a:t>　</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a:latin typeface="Times New Roman"/>
                          <a:ea typeface="宋体"/>
                        </a:rPr>
                        <a:t>　</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a:latin typeface="Times New Roman"/>
                          <a:ea typeface="宋体"/>
                        </a:rPr>
                        <a:t>考查</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319235">
                <a:tc>
                  <a:txBody>
                    <a:bodyPr/>
                    <a:lstStyle/>
                    <a:p>
                      <a:pPr algn="ctr">
                        <a:lnSpc>
                          <a:spcPct val="150000"/>
                        </a:lnSpc>
                        <a:spcAft>
                          <a:spcPts val="0"/>
                        </a:spcAft>
                      </a:pPr>
                      <a:r>
                        <a:rPr lang="en-US" sz="1200" kern="100">
                          <a:latin typeface="Times New Roman"/>
                          <a:ea typeface="宋体"/>
                        </a:rPr>
                        <a:t>9</a:t>
                      </a:r>
                      <a:endParaRPr lang="zh-CN" sz="1200" kern="100">
                        <a:latin typeface="Times New Roman"/>
                        <a:ea typeface="宋体"/>
                      </a:endParaRPr>
                    </a:p>
                  </a:txBody>
                  <a:tcPr marL="67880" marR="678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rPr>
                        <a:t>计算机组成原理</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0">
                          <a:latin typeface="Times New Roman"/>
                          <a:ea typeface="宋体"/>
                        </a:rPr>
                        <a:t>4</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3.5</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56</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56</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a:latin typeface="Times New Roman"/>
                          <a:ea typeface="宋体"/>
                        </a:rPr>
                        <a:t>　</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dirty="0">
                          <a:latin typeface="Times New Roman"/>
                          <a:ea typeface="宋体"/>
                        </a:rPr>
                        <a:t>　</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a:latin typeface="Times New Roman"/>
                          <a:ea typeface="宋体"/>
                        </a:rPr>
                        <a:t>考试</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235">
                <a:tc>
                  <a:txBody>
                    <a:bodyPr/>
                    <a:lstStyle/>
                    <a:p>
                      <a:pPr algn="ctr">
                        <a:lnSpc>
                          <a:spcPct val="150000"/>
                        </a:lnSpc>
                        <a:spcAft>
                          <a:spcPts val="0"/>
                        </a:spcAft>
                      </a:pPr>
                      <a:r>
                        <a:rPr lang="en-US" sz="1200" kern="100">
                          <a:latin typeface="Times New Roman"/>
                          <a:ea typeface="宋体"/>
                        </a:rPr>
                        <a:t>10</a:t>
                      </a:r>
                      <a:endParaRPr lang="zh-CN" sz="1200" kern="100">
                        <a:latin typeface="Times New Roman"/>
                        <a:ea typeface="宋体"/>
                      </a:endParaRPr>
                    </a:p>
                  </a:txBody>
                  <a:tcPr marL="67880" marR="678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rPr>
                        <a:t>计算机组成原理实验</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0">
                          <a:latin typeface="Times New Roman"/>
                          <a:ea typeface="宋体"/>
                        </a:rPr>
                        <a:t>4</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1.0</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32</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a:latin typeface="Times New Roman"/>
                          <a:ea typeface="宋体"/>
                        </a:rPr>
                        <a:t>　</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32</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32</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a:latin typeface="Times New Roman"/>
                          <a:ea typeface="宋体"/>
                        </a:rPr>
                        <a:t>考查</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235">
                <a:tc>
                  <a:txBody>
                    <a:bodyPr/>
                    <a:lstStyle/>
                    <a:p>
                      <a:pPr algn="ctr">
                        <a:lnSpc>
                          <a:spcPct val="150000"/>
                        </a:lnSpc>
                        <a:spcAft>
                          <a:spcPts val="0"/>
                        </a:spcAft>
                      </a:pPr>
                      <a:r>
                        <a:rPr lang="en-US" sz="1200" kern="100">
                          <a:latin typeface="Times New Roman"/>
                          <a:ea typeface="宋体"/>
                        </a:rPr>
                        <a:t>11</a:t>
                      </a:r>
                      <a:endParaRPr lang="zh-CN" sz="1200" kern="100">
                        <a:latin typeface="Times New Roman"/>
                        <a:ea typeface="宋体"/>
                      </a:endParaRPr>
                    </a:p>
                  </a:txBody>
                  <a:tcPr marL="67880" marR="678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rPr>
                        <a:t>计算机组成原理课程</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0">
                          <a:latin typeface="Times New Roman"/>
                          <a:ea typeface="宋体"/>
                        </a:rPr>
                        <a:t>4</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1.0</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1</a:t>
                      </a:r>
                      <a:r>
                        <a:rPr lang="zh-CN" sz="1200" kern="100">
                          <a:latin typeface="Times New Roman"/>
                          <a:ea typeface="宋体"/>
                        </a:rPr>
                        <a:t>周</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a:latin typeface="Times New Roman"/>
                          <a:ea typeface="宋体"/>
                        </a:rPr>
                        <a:t>　</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a:latin typeface="Times New Roman"/>
                          <a:ea typeface="宋体"/>
                        </a:rPr>
                        <a:t>　</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dirty="0">
                          <a:latin typeface="Times New Roman"/>
                          <a:ea typeface="宋体"/>
                        </a:rPr>
                        <a:t>　</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dirty="0">
                          <a:latin typeface="Times New Roman"/>
                          <a:ea typeface="宋体"/>
                        </a:rPr>
                        <a:t>考查</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235">
                <a:tc>
                  <a:txBody>
                    <a:bodyPr/>
                    <a:lstStyle/>
                    <a:p>
                      <a:pPr algn="ctr">
                        <a:lnSpc>
                          <a:spcPct val="150000"/>
                        </a:lnSpc>
                        <a:spcAft>
                          <a:spcPts val="0"/>
                        </a:spcAft>
                      </a:pPr>
                      <a:r>
                        <a:rPr lang="en-US" sz="1200" kern="100">
                          <a:latin typeface="Times New Roman"/>
                          <a:ea typeface="宋体"/>
                        </a:rPr>
                        <a:t>12</a:t>
                      </a:r>
                      <a:endParaRPr lang="zh-CN" sz="1200" kern="100">
                        <a:latin typeface="Times New Roman"/>
                        <a:ea typeface="宋体"/>
                      </a:endParaRPr>
                    </a:p>
                  </a:txBody>
                  <a:tcPr marL="67880" marR="678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rPr>
                        <a:t>模拟电子线路</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0">
                          <a:latin typeface="Times New Roman"/>
                          <a:ea typeface="宋体"/>
                        </a:rPr>
                        <a:t>4</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2.5</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40</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24</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16</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32</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dirty="0">
                          <a:latin typeface="Times New Roman"/>
                          <a:ea typeface="宋体"/>
                        </a:rPr>
                        <a:t>考试</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235">
                <a:tc>
                  <a:txBody>
                    <a:bodyPr/>
                    <a:lstStyle/>
                    <a:p>
                      <a:pPr algn="ctr">
                        <a:lnSpc>
                          <a:spcPct val="150000"/>
                        </a:lnSpc>
                        <a:spcAft>
                          <a:spcPts val="0"/>
                        </a:spcAft>
                      </a:pPr>
                      <a:r>
                        <a:rPr lang="en-US" sz="1200" kern="100">
                          <a:latin typeface="Times New Roman"/>
                          <a:ea typeface="宋体"/>
                        </a:rPr>
                        <a:t>13</a:t>
                      </a:r>
                      <a:endParaRPr lang="zh-CN" sz="1200" kern="100">
                        <a:latin typeface="Times New Roman"/>
                        <a:ea typeface="宋体"/>
                      </a:endParaRPr>
                    </a:p>
                  </a:txBody>
                  <a:tcPr marL="67880" marR="678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rPr>
                        <a:t>嵌入式原理与开发</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0">
                          <a:latin typeface="Times New Roman"/>
                          <a:ea typeface="宋体"/>
                        </a:rPr>
                        <a:t>5</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3.5</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56</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48</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8</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16</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a:latin typeface="Times New Roman"/>
                          <a:ea typeface="宋体"/>
                        </a:rPr>
                        <a:t>考试</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235">
                <a:tc>
                  <a:txBody>
                    <a:bodyPr/>
                    <a:lstStyle/>
                    <a:p>
                      <a:pPr algn="ctr">
                        <a:lnSpc>
                          <a:spcPct val="150000"/>
                        </a:lnSpc>
                        <a:spcAft>
                          <a:spcPts val="0"/>
                        </a:spcAft>
                      </a:pPr>
                      <a:r>
                        <a:rPr lang="en-US" sz="1200" kern="100">
                          <a:latin typeface="Times New Roman"/>
                          <a:ea typeface="宋体"/>
                        </a:rPr>
                        <a:t>14</a:t>
                      </a:r>
                      <a:endParaRPr lang="zh-CN" sz="1200" kern="100">
                        <a:latin typeface="Times New Roman"/>
                        <a:ea typeface="宋体"/>
                      </a:endParaRPr>
                    </a:p>
                  </a:txBody>
                  <a:tcPr marL="67880" marR="678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200" kern="100">
                          <a:latin typeface="Times New Roman"/>
                          <a:ea typeface="宋体"/>
                        </a:rPr>
                        <a:t>嵌入式原理与开发课程设计</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0">
                          <a:latin typeface="Times New Roman"/>
                          <a:ea typeface="宋体"/>
                        </a:rPr>
                        <a:t>5</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1.0</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1</a:t>
                      </a:r>
                      <a:r>
                        <a:rPr lang="zh-CN" sz="1200" kern="100">
                          <a:latin typeface="Times New Roman"/>
                          <a:ea typeface="宋体"/>
                        </a:rPr>
                        <a:t>周</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a:latin typeface="Times New Roman"/>
                          <a:ea typeface="宋体"/>
                        </a:rPr>
                        <a:t>　</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a:latin typeface="Times New Roman"/>
                          <a:ea typeface="宋体"/>
                        </a:rPr>
                        <a:t>　</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40</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dirty="0">
                          <a:latin typeface="Times New Roman"/>
                          <a:ea typeface="宋体"/>
                        </a:rPr>
                        <a:t>考查</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235">
                <a:tc>
                  <a:txBody>
                    <a:bodyPr/>
                    <a:lstStyle/>
                    <a:p>
                      <a:pPr algn="ctr">
                        <a:lnSpc>
                          <a:spcPct val="150000"/>
                        </a:lnSpc>
                        <a:spcAft>
                          <a:spcPts val="0"/>
                        </a:spcAft>
                      </a:pPr>
                      <a:r>
                        <a:rPr lang="en-US" sz="1200" kern="100">
                          <a:latin typeface="Times New Roman"/>
                          <a:ea typeface="宋体"/>
                        </a:rPr>
                        <a:t>15</a:t>
                      </a:r>
                      <a:endParaRPr lang="zh-CN" sz="1200" kern="100">
                        <a:latin typeface="Times New Roman"/>
                        <a:ea typeface="宋体"/>
                      </a:endParaRPr>
                    </a:p>
                  </a:txBody>
                  <a:tcPr marL="67880" marR="678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0"/>
                        </a:spcAft>
                      </a:pPr>
                      <a:r>
                        <a:rPr lang="zh-CN" sz="1200" kern="100">
                          <a:latin typeface="Times New Roman"/>
                          <a:ea typeface="宋体"/>
                        </a:rPr>
                        <a:t>微机原理与应用</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0">
                          <a:latin typeface="Times New Roman"/>
                          <a:ea typeface="宋体"/>
                        </a:rPr>
                        <a:t>6</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4.0</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64</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48</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16</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dirty="0">
                          <a:latin typeface="Times New Roman"/>
                          <a:ea typeface="宋体"/>
                        </a:rPr>
                        <a:t>考试</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235">
                <a:tc>
                  <a:txBody>
                    <a:bodyPr/>
                    <a:lstStyle/>
                    <a:p>
                      <a:pPr algn="ctr">
                        <a:lnSpc>
                          <a:spcPct val="150000"/>
                        </a:lnSpc>
                        <a:spcAft>
                          <a:spcPts val="0"/>
                        </a:spcAft>
                      </a:pPr>
                      <a:r>
                        <a:rPr lang="en-US" sz="1200" kern="100">
                          <a:latin typeface="Times New Roman"/>
                          <a:ea typeface="宋体"/>
                        </a:rPr>
                        <a:t>16</a:t>
                      </a:r>
                      <a:endParaRPr lang="zh-CN" sz="1200" kern="100">
                        <a:latin typeface="Times New Roman"/>
                        <a:ea typeface="宋体"/>
                      </a:endParaRPr>
                    </a:p>
                  </a:txBody>
                  <a:tcPr marL="67880" marR="678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just">
                        <a:lnSpc>
                          <a:spcPct val="150000"/>
                        </a:lnSpc>
                        <a:spcAft>
                          <a:spcPts val="0"/>
                        </a:spcAft>
                      </a:pPr>
                      <a:r>
                        <a:rPr lang="zh-CN" sz="1200" kern="100">
                          <a:latin typeface="Times New Roman"/>
                          <a:ea typeface="宋体"/>
                        </a:rPr>
                        <a:t>微机原理与应用课设</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0">
                          <a:latin typeface="Times New Roman"/>
                          <a:ea typeface="宋体"/>
                        </a:rPr>
                        <a:t>6</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1.0</a:t>
                      </a:r>
                      <a:endParaRPr lang="zh-CN"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latin typeface="Times New Roman"/>
                          <a:ea typeface="宋体"/>
                        </a:rPr>
                        <a:t>1</a:t>
                      </a:r>
                      <a:r>
                        <a:rPr lang="zh-CN" sz="1200" kern="100">
                          <a:latin typeface="Times New Roman"/>
                          <a:ea typeface="宋体"/>
                        </a:rPr>
                        <a:t>周</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1200" kern="100">
                        <a:latin typeface="Times New Roman"/>
                        <a:ea typeface="宋体"/>
                      </a:endParaRP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kern="100" dirty="0">
                          <a:latin typeface="Times New Roman"/>
                          <a:ea typeface="宋体"/>
                        </a:rPr>
                        <a:t>考查</a:t>
                      </a:r>
                    </a:p>
                  </a:txBody>
                  <a:tcPr marL="67880" marR="678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4294967295"/>
          </p:nvPr>
        </p:nvSpPr>
        <p:spPr>
          <a:xfrm>
            <a:off x="5943600" y="6486525"/>
            <a:ext cx="2895600" cy="298450"/>
          </a:xfrm>
          <a:prstGeom prst="rect">
            <a:avLst/>
          </a:prstGeom>
        </p:spPr>
        <p:txBody>
          <a:bodyPr/>
          <a:lstStyle/>
          <a:p>
            <a:pPr>
              <a:defRPr/>
            </a:pPr>
            <a:r>
              <a:rPr lang="en-US" altLang="zh-CN" dirty="0" smtClean="0"/>
              <a:t> </a:t>
            </a:r>
            <a:endParaRPr lang="en-US" altLang="zh-CN" dirty="0"/>
          </a:p>
        </p:txBody>
      </p:sp>
      <p:sp>
        <p:nvSpPr>
          <p:cNvPr id="12292" name="Rectangle 2"/>
          <p:cNvSpPr>
            <a:spLocks noGrp="1" noChangeArrowheads="1"/>
          </p:cNvSpPr>
          <p:nvPr>
            <p:ph type="title"/>
          </p:nvPr>
        </p:nvSpPr>
        <p:spPr/>
        <p:txBody>
          <a:bodyPr/>
          <a:lstStyle/>
          <a:p>
            <a:pPr algn="ctr" eaLnBrk="1" hangingPunct="1"/>
            <a:r>
              <a:rPr lang="zh-CN" altLang="en-US" sz="4400" b="1" smtClean="0">
                <a:ea typeface="宋体" pitchFamily="2" charset="-122"/>
              </a:rPr>
              <a:t>物联网概念</a:t>
            </a:r>
            <a:endParaRPr lang="en-US" altLang="zh-CN" sz="4400" b="1" smtClean="0">
              <a:ea typeface="宋体" pitchFamily="2" charset="-122"/>
            </a:endParaRPr>
          </a:p>
        </p:txBody>
      </p:sp>
      <p:sp>
        <p:nvSpPr>
          <p:cNvPr id="6149" name="Rectangle 3"/>
          <p:cNvSpPr>
            <a:spLocks noGrp="1" noChangeArrowheads="1"/>
          </p:cNvSpPr>
          <p:nvPr>
            <p:ph type="body" idx="1"/>
          </p:nvPr>
        </p:nvSpPr>
        <p:spPr>
          <a:xfrm>
            <a:off x="763588" y="1741488"/>
            <a:ext cx="7843837" cy="4583112"/>
          </a:xfrm>
          <a:ln>
            <a:solidFill>
              <a:schemeClr val="bg1"/>
            </a:solidFill>
          </a:ln>
        </p:spPr>
        <p:txBody>
          <a:bodyPr/>
          <a:lstStyle/>
          <a:p>
            <a:pPr lvl="1" eaLnBrk="1" hangingPunct="1">
              <a:buFont typeface="Wingdings" pitchFamily="2" charset="2"/>
              <a:buNone/>
              <a:defRPr/>
            </a:pPr>
            <a:r>
              <a:rPr lang="zh-CN" altLang="en-US" sz="3200" b="1" dirty="0" smtClean="0">
                <a:solidFill>
                  <a:schemeClr val="accent5">
                    <a:lumMod val="20000"/>
                    <a:lumOff val="80000"/>
                  </a:schemeClr>
                </a:solidFill>
                <a:ea typeface="宋体" charset="-122"/>
              </a:rPr>
              <a:t>什么是物联网？</a:t>
            </a:r>
            <a:endParaRPr lang="en-US" altLang="zh-CN" sz="3200" b="1" dirty="0" smtClean="0">
              <a:solidFill>
                <a:schemeClr val="accent5">
                  <a:lumMod val="20000"/>
                  <a:lumOff val="80000"/>
                </a:schemeClr>
              </a:solidFill>
              <a:ea typeface="宋体" charset="-122"/>
            </a:endParaRPr>
          </a:p>
          <a:p>
            <a:pPr lvl="1" eaLnBrk="1" hangingPunct="1">
              <a:buFont typeface="Wingdings" pitchFamily="2" charset="2"/>
              <a:buNone/>
              <a:defRPr/>
            </a:pPr>
            <a:endParaRPr lang="en-US" altLang="zh-CN" sz="3200" b="1" dirty="0" smtClean="0">
              <a:solidFill>
                <a:schemeClr val="tx2"/>
              </a:solidFill>
              <a:ea typeface="宋体" charset="-122"/>
            </a:endParaRPr>
          </a:p>
          <a:p>
            <a:pPr marL="914400" lvl="1" indent="-457200" eaLnBrk="1" hangingPunct="1">
              <a:buClr>
                <a:srgbClr val="002060"/>
              </a:buClr>
              <a:buFont typeface="Wingdings" pitchFamily="2" charset="2"/>
              <a:buChar char="Ø"/>
              <a:defRPr/>
            </a:pPr>
            <a:r>
              <a:rPr lang="zh-CN" altLang="en-US" sz="2000" b="1" dirty="0" smtClean="0">
                <a:ea typeface="宋体" charset="-122"/>
              </a:rPr>
              <a:t>   “通过射频识别（</a:t>
            </a:r>
            <a:r>
              <a:rPr lang="en-US" altLang="zh-CN" sz="2000" b="1" dirty="0" smtClean="0">
                <a:ea typeface="宋体" charset="-122"/>
              </a:rPr>
              <a:t>RFID</a:t>
            </a:r>
            <a:r>
              <a:rPr lang="zh-CN" altLang="en-US" sz="2000" b="1" dirty="0" smtClean="0">
                <a:ea typeface="宋体" charset="-122"/>
              </a:rPr>
              <a:t>）、红外感应器、全球定位系统、激光扫描器等信息传感设备，按约定的协议，把任何物品与互联网连接起来，进行信息交换和通讯，以实现智能化识别、定位、跟踪、监控和管理的一种网络。”</a:t>
            </a:r>
            <a:r>
              <a:rPr lang="zh-CN" altLang="en-US" sz="2000" dirty="0" smtClean="0">
                <a:ea typeface="宋体" charset="-122"/>
              </a:rPr>
              <a:t> </a:t>
            </a:r>
            <a:endParaRPr lang="en-US" altLang="zh-CN" sz="2000" dirty="0" smtClean="0">
              <a:ea typeface="宋体" charset="-122"/>
            </a:endParaRPr>
          </a:p>
          <a:p>
            <a:pPr marL="914400" lvl="1" indent="-457200" eaLnBrk="1" hangingPunct="1">
              <a:buClr>
                <a:srgbClr val="002060"/>
              </a:buClr>
              <a:buFont typeface="Wingdings" pitchFamily="2" charset="2"/>
              <a:buChar char="Ø"/>
              <a:defRPr/>
            </a:pPr>
            <a:endParaRPr lang="en-US" altLang="zh-CN" sz="2000" dirty="0" smtClean="0">
              <a:ea typeface="宋体" charset="-122"/>
            </a:endParaRPr>
          </a:p>
          <a:p>
            <a:pPr marL="914400" lvl="1" indent="-457200" eaLnBrk="1" hangingPunct="1">
              <a:buClr>
                <a:srgbClr val="002060"/>
              </a:buClr>
              <a:buFont typeface="Wingdings" pitchFamily="2" charset="2"/>
              <a:buChar char="Ø"/>
              <a:defRPr/>
            </a:pPr>
            <a:r>
              <a:rPr lang="zh-CN" altLang="en-US" sz="2000" b="1" dirty="0" smtClean="0">
                <a:ea typeface="宋体" charset="-122"/>
              </a:rPr>
              <a:t> “物理世界与信息世界的无缝连接”</a:t>
            </a:r>
            <a:endParaRPr lang="en-US" altLang="zh-CN" sz="2000" b="1" dirty="0" smtClean="0">
              <a:ea typeface="宋体" charset="-122"/>
            </a:endParaRPr>
          </a:p>
          <a:p>
            <a:pPr marL="914400" lvl="1" indent="-457200" eaLnBrk="1" hangingPunct="1">
              <a:buClr>
                <a:srgbClr val="002060"/>
              </a:buClr>
              <a:buFont typeface="Wingdings" pitchFamily="2" charset="2"/>
              <a:buNone/>
              <a:defRPr/>
            </a:pPr>
            <a:r>
              <a:rPr lang="en-US" altLang="zh-CN" sz="2000" b="1" dirty="0" smtClean="0">
                <a:ea typeface="宋体" charset="-122"/>
              </a:rPr>
              <a:t>                                                 ——————</a:t>
            </a:r>
            <a:r>
              <a:rPr lang="zh-CN" altLang="en-US" sz="2000" b="1" dirty="0" smtClean="0">
                <a:ea typeface="宋体" charset="-122"/>
              </a:rPr>
              <a:t>欧盟委员会</a:t>
            </a:r>
            <a:endParaRPr lang="en-US" altLang="zh-CN" sz="2000" dirty="0" smtClean="0">
              <a:ea typeface="宋体" charset="-122"/>
            </a:endParaRPr>
          </a:p>
          <a:p>
            <a:pPr marL="914400" lvl="1" indent="-457200" eaLnBrk="1" hangingPunct="1">
              <a:buClr>
                <a:srgbClr val="002060"/>
              </a:buClr>
              <a:buFont typeface="Wingdings" pitchFamily="2" charset="2"/>
              <a:buChar char="Ø"/>
              <a:defRPr/>
            </a:pPr>
            <a:endParaRPr lang="zh-CN" altLang="en-US" sz="2000" dirty="0" smtClean="0">
              <a:ea typeface="宋体" charset="-122"/>
            </a:endParaRPr>
          </a:p>
          <a:p>
            <a:pPr lvl="1" eaLnBrk="1" hangingPunct="1">
              <a:buFont typeface="Wingdings" pitchFamily="2" charset="2"/>
              <a:buNone/>
              <a:defRPr/>
            </a:pPr>
            <a:endParaRPr lang="en-US" altLang="zh-CN" sz="3200" b="1" dirty="0" smtClean="0">
              <a:solidFill>
                <a:schemeClr val="tx2"/>
              </a:solidFill>
              <a:ea typeface="宋体" charset="-122"/>
            </a:endParaRPr>
          </a:p>
          <a:p>
            <a:pPr lvl="1" eaLnBrk="1" hangingPunct="1">
              <a:buFont typeface="Wingdings" pitchFamily="2" charset="2"/>
              <a:buNone/>
              <a:defRPr/>
            </a:pPr>
            <a:endParaRPr lang="en-US" altLang="zh-CN" sz="3200" b="1" dirty="0" smtClean="0">
              <a:solidFill>
                <a:schemeClr val="tx2"/>
              </a:solidFill>
              <a:ea typeface="宋体" charset="-122"/>
            </a:endParaRPr>
          </a:p>
          <a:p>
            <a:pPr lvl="1" eaLnBrk="1" hangingPunct="1">
              <a:buFont typeface="Wingdings" pitchFamily="2" charset="2"/>
              <a:buNone/>
              <a:defRPr/>
            </a:pPr>
            <a:r>
              <a:rPr lang="en-US" altLang="zh-CN" dirty="0" smtClean="0">
                <a:solidFill>
                  <a:schemeClr val="tx2"/>
                </a:solidFill>
                <a:ea typeface="宋体" charset="-122"/>
              </a:rPr>
              <a:t/>
            </a:r>
            <a:br>
              <a:rPr lang="en-US" altLang="zh-CN" dirty="0" smtClean="0">
                <a:solidFill>
                  <a:schemeClr val="tx2"/>
                </a:solidFill>
                <a:ea typeface="宋体" charset="-122"/>
              </a:rPr>
            </a:br>
            <a:endParaRPr lang="en-US" altLang="zh-CN" dirty="0" smtClean="0">
              <a:solidFill>
                <a:schemeClr val="tx2"/>
              </a:solidFill>
              <a:ea typeface="宋体"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gray">
          <a:xfrm>
            <a:off x="1763688" y="548680"/>
            <a:ext cx="5599177" cy="801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5pPr>
            <a:lvl6pPr marL="457200" algn="ctr" rtl="0" fontAlgn="base">
              <a:spcBef>
                <a:spcPct val="0"/>
              </a:spcBef>
              <a:spcAft>
                <a:spcPct val="0"/>
              </a:spcAft>
              <a:defRPr sz="3600" b="1">
                <a:solidFill>
                  <a:schemeClr val="bg1"/>
                </a:solidFill>
                <a:latin typeface="Arial" pitchFamily="34" charset="0"/>
              </a:defRPr>
            </a:lvl6pPr>
            <a:lvl7pPr marL="914400" algn="ctr" rtl="0" fontAlgn="base">
              <a:spcBef>
                <a:spcPct val="0"/>
              </a:spcBef>
              <a:spcAft>
                <a:spcPct val="0"/>
              </a:spcAft>
              <a:defRPr sz="3600" b="1">
                <a:solidFill>
                  <a:schemeClr val="bg1"/>
                </a:solidFill>
                <a:latin typeface="Arial" pitchFamily="34" charset="0"/>
              </a:defRPr>
            </a:lvl7pPr>
            <a:lvl8pPr marL="1371600" algn="ctr" rtl="0" fontAlgn="base">
              <a:spcBef>
                <a:spcPct val="0"/>
              </a:spcBef>
              <a:spcAft>
                <a:spcPct val="0"/>
              </a:spcAft>
              <a:defRPr sz="3600" b="1">
                <a:solidFill>
                  <a:schemeClr val="bg1"/>
                </a:solidFill>
                <a:latin typeface="Arial" pitchFamily="34" charset="0"/>
              </a:defRPr>
            </a:lvl8pPr>
            <a:lvl9pPr marL="1828800" algn="ctr" rtl="0" fontAlgn="base">
              <a:spcBef>
                <a:spcPct val="0"/>
              </a:spcBef>
              <a:spcAft>
                <a:spcPct val="0"/>
              </a:spcAft>
              <a:defRPr sz="3600" b="1">
                <a:solidFill>
                  <a:schemeClr val="bg1"/>
                </a:solidFill>
                <a:latin typeface="Arial" pitchFamily="34" charset="0"/>
              </a:defRPr>
            </a:lvl9pPr>
          </a:lstStyle>
          <a:p>
            <a:r>
              <a:rPr lang="zh-CN" altLang="en-US" sz="2800" dirty="0" smtClean="0"/>
              <a:t>移动物联网专业体系及课程建设</a:t>
            </a:r>
            <a:endParaRPr lang="zh-CN" altLang="en-US" sz="2800" dirty="0"/>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p:cNvGraphicFramePr>
            <a:graphicFrameLocks noGrp="1"/>
          </p:cNvGraphicFramePr>
          <p:nvPr/>
        </p:nvGraphicFramePr>
        <p:xfrm>
          <a:off x="179514" y="1268760"/>
          <a:ext cx="8784973" cy="5826814"/>
        </p:xfrm>
        <a:graphic>
          <a:graphicData uri="http://schemas.openxmlformats.org/drawingml/2006/table">
            <a:tbl>
              <a:tblPr/>
              <a:tblGrid>
                <a:gridCol w="718579"/>
                <a:gridCol w="2502637"/>
                <a:gridCol w="736276"/>
                <a:gridCol w="188007"/>
                <a:gridCol w="661942"/>
                <a:gridCol w="661942"/>
                <a:gridCol w="661942"/>
                <a:gridCol w="661942"/>
                <a:gridCol w="473135"/>
                <a:gridCol w="1518571"/>
              </a:tblGrid>
              <a:tr h="124591">
                <a:tc rowSpan="2">
                  <a:txBody>
                    <a:bodyPr/>
                    <a:lstStyle/>
                    <a:p>
                      <a:pPr algn="ctr">
                        <a:lnSpc>
                          <a:spcPct val="150000"/>
                        </a:lnSpc>
                        <a:spcAft>
                          <a:spcPts val="0"/>
                        </a:spcAft>
                      </a:pPr>
                      <a:r>
                        <a:rPr lang="zh-CN" sz="1400" kern="0" dirty="0">
                          <a:latin typeface="Times New Roman"/>
                          <a:ea typeface="宋体"/>
                          <a:cs typeface="宋体"/>
                        </a:rPr>
                        <a:t>序号</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50000"/>
                        </a:lnSpc>
                        <a:spcAft>
                          <a:spcPts val="0"/>
                        </a:spcAft>
                      </a:pPr>
                      <a:r>
                        <a:rPr lang="zh-CN" sz="1400" kern="0" dirty="0">
                          <a:latin typeface="Times New Roman"/>
                          <a:ea typeface="宋体"/>
                          <a:cs typeface="宋体"/>
                        </a:rPr>
                        <a:t>课程名称</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gridSpan="2">
                  <a:txBody>
                    <a:bodyPr/>
                    <a:lstStyle/>
                    <a:p>
                      <a:pPr algn="ctr">
                        <a:lnSpc>
                          <a:spcPct val="150000"/>
                        </a:lnSpc>
                        <a:spcAft>
                          <a:spcPts val="0"/>
                        </a:spcAft>
                      </a:pPr>
                      <a:r>
                        <a:rPr lang="zh-CN" sz="1400" kern="0">
                          <a:latin typeface="Times New Roman"/>
                          <a:ea typeface="宋体"/>
                          <a:cs typeface="宋体"/>
                        </a:rPr>
                        <a:t>开课学期</a:t>
                      </a:r>
                      <a:endParaRPr lang="zh-CN" sz="1400" kern="100">
                        <a:latin typeface="Times New Roman"/>
                        <a:ea typeface="宋体"/>
                      </a:endParaRPr>
                    </a:p>
                  </a:txBody>
                  <a:tcPr marL="27140" marR="2714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a:txBody>
                    <a:bodyPr/>
                    <a:lstStyle/>
                    <a:p>
                      <a:pPr algn="ctr">
                        <a:lnSpc>
                          <a:spcPct val="150000"/>
                        </a:lnSpc>
                        <a:spcAft>
                          <a:spcPts val="0"/>
                        </a:spcAft>
                      </a:pPr>
                      <a:r>
                        <a:rPr lang="zh-CN" sz="1400" kern="0">
                          <a:latin typeface="Times New Roman"/>
                          <a:ea typeface="宋体"/>
                          <a:cs typeface="宋体"/>
                        </a:rPr>
                        <a:t>学分数</a:t>
                      </a:r>
                      <a:endParaRPr lang="zh-CN" sz="1400" kern="100">
                        <a:latin typeface="Times New Roman"/>
                        <a:ea typeface="宋体"/>
                      </a:endParaRPr>
                    </a:p>
                  </a:txBody>
                  <a:tcPr marL="27140" marR="2714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lnSpc>
                          <a:spcPct val="150000"/>
                        </a:lnSpc>
                        <a:spcAft>
                          <a:spcPts val="0"/>
                        </a:spcAft>
                      </a:pPr>
                      <a:r>
                        <a:rPr lang="zh-CN" sz="400" kern="0">
                          <a:latin typeface="Times New Roman"/>
                          <a:ea typeface="宋体"/>
                          <a:cs typeface="宋体"/>
                        </a:rPr>
                        <a:t>学时数</a:t>
                      </a:r>
                      <a:endParaRPr lang="zh-CN" sz="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a:lnSpc>
                          <a:spcPct val="150000"/>
                        </a:lnSpc>
                        <a:spcAft>
                          <a:spcPts val="0"/>
                        </a:spcAft>
                      </a:pPr>
                      <a:r>
                        <a:rPr lang="zh-CN" sz="1400" kern="0">
                          <a:latin typeface="Times New Roman"/>
                          <a:ea typeface="宋体"/>
                          <a:cs typeface="宋体"/>
                        </a:rPr>
                        <a:t>考核方式</a:t>
                      </a:r>
                      <a:endParaRPr lang="zh-CN" sz="1400" kern="100">
                        <a:latin typeface="Times New Roman"/>
                        <a:ea typeface="宋体"/>
                      </a:endParaRPr>
                    </a:p>
                  </a:txBody>
                  <a:tcPr marL="27140" marR="2714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3877">
                <a:tc vMerge="1">
                  <a:txBody>
                    <a:bodyPr/>
                    <a:lstStyle/>
                    <a:p>
                      <a:endParaRPr lang="zh-CN" altLang="en-US"/>
                    </a:p>
                  </a:txBody>
                  <a:tcPr/>
                </a:tc>
                <a:tc vMerge="1">
                  <a:txBody>
                    <a:bodyPr/>
                    <a:lstStyle/>
                    <a:p>
                      <a:endParaRPr lang="zh-CN" altLang="en-US"/>
                    </a:p>
                  </a:txBody>
                  <a:tcPr/>
                </a:tc>
                <a:tc gridSpan="2" vMerge="1">
                  <a:txBody>
                    <a:bodyPr/>
                    <a:lstStyle/>
                    <a:p>
                      <a:endParaRPr lang="zh-CN" altLang="en-US"/>
                    </a:p>
                  </a:txBody>
                  <a:tcPr/>
                </a:tc>
                <a:tc hMerge="1" vMerge="1">
                  <a:txBody>
                    <a:bodyPr/>
                    <a:lstStyle/>
                    <a:p>
                      <a:endParaRPr lang="zh-CN" altLang="en-US"/>
                    </a:p>
                  </a:txBody>
                  <a:tcPr/>
                </a:tc>
                <a:tc vMerge="1">
                  <a:txBody>
                    <a:bodyPr/>
                    <a:lstStyle/>
                    <a:p>
                      <a:endParaRPr lang="zh-CN" altLang="en-US"/>
                    </a:p>
                  </a:txBody>
                  <a:tcPr/>
                </a:tc>
                <a:tc>
                  <a:txBody>
                    <a:bodyPr/>
                    <a:lstStyle/>
                    <a:p>
                      <a:pPr algn="ctr">
                        <a:lnSpc>
                          <a:spcPct val="150000"/>
                        </a:lnSpc>
                        <a:spcAft>
                          <a:spcPts val="0"/>
                        </a:spcAft>
                      </a:pPr>
                      <a:r>
                        <a:rPr lang="zh-CN" sz="1400" kern="0">
                          <a:latin typeface="Times New Roman"/>
                          <a:ea typeface="宋体"/>
                          <a:cs typeface="宋体"/>
                        </a:rPr>
                        <a:t>总学时数</a:t>
                      </a:r>
                      <a:endParaRPr lang="zh-CN" sz="1400" kern="100">
                        <a:latin typeface="Times New Roman"/>
                        <a:ea typeface="宋体"/>
                      </a:endParaRPr>
                    </a:p>
                  </a:txBody>
                  <a:tcPr marL="27140" marR="2714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0">
                          <a:latin typeface="Times New Roman"/>
                          <a:ea typeface="宋体"/>
                          <a:cs typeface="宋体"/>
                        </a:rPr>
                        <a:t>课堂讲授</a:t>
                      </a:r>
                      <a:endParaRPr lang="zh-CN" sz="1400" kern="100">
                        <a:latin typeface="Times New Roman"/>
                        <a:ea typeface="宋体"/>
                      </a:endParaRPr>
                    </a:p>
                  </a:txBody>
                  <a:tcPr marL="27140" marR="2714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0">
                          <a:latin typeface="Times New Roman"/>
                          <a:ea typeface="宋体"/>
                          <a:cs typeface="宋体"/>
                        </a:rPr>
                        <a:t>实验实践</a:t>
                      </a:r>
                      <a:endParaRPr lang="zh-CN" sz="1400" kern="100">
                        <a:latin typeface="Times New Roman"/>
                        <a:ea typeface="宋体"/>
                      </a:endParaRPr>
                    </a:p>
                  </a:txBody>
                  <a:tcPr marL="27140" marR="2714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0">
                          <a:latin typeface="Times New Roman"/>
                          <a:ea typeface="宋体"/>
                          <a:cs typeface="宋体"/>
                        </a:rPr>
                        <a:t>上机时数</a:t>
                      </a:r>
                      <a:endParaRPr lang="zh-CN" sz="1400" kern="100">
                        <a:latin typeface="Times New Roman"/>
                        <a:ea typeface="宋体"/>
                      </a:endParaRPr>
                    </a:p>
                  </a:txBody>
                  <a:tcPr marL="27140" marR="2714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301375">
                <a:tc gridSpan="10">
                  <a:txBody>
                    <a:bodyPr/>
                    <a:lstStyle/>
                    <a:p>
                      <a:pPr algn="ctr">
                        <a:lnSpc>
                          <a:spcPct val="150000"/>
                        </a:lnSpc>
                        <a:spcAft>
                          <a:spcPts val="0"/>
                        </a:spcAft>
                      </a:pPr>
                      <a:r>
                        <a:rPr lang="zh-CN" sz="1400" kern="0" dirty="0">
                          <a:latin typeface="Times New Roman"/>
                          <a:ea typeface="宋体"/>
                          <a:cs typeface="宋体"/>
                        </a:rPr>
                        <a:t>专业选修课</a:t>
                      </a:r>
                      <a:r>
                        <a:rPr lang="en-US" sz="1400" kern="0" dirty="0">
                          <a:latin typeface="Times New Roman"/>
                          <a:ea typeface="宋体"/>
                          <a:cs typeface="宋体"/>
                        </a:rPr>
                        <a:t>(</a:t>
                      </a:r>
                      <a:r>
                        <a:rPr lang="zh-CN" sz="1400" kern="0" dirty="0">
                          <a:latin typeface="Times New Roman"/>
                          <a:ea typeface="宋体"/>
                          <a:cs typeface="宋体"/>
                        </a:rPr>
                        <a:t>感知层</a:t>
                      </a:r>
                      <a:r>
                        <a:rPr lang="zh-CN" sz="1400" kern="0" dirty="0">
                          <a:latin typeface="Times New Roman"/>
                          <a:ea typeface="宋体"/>
                        </a:rPr>
                        <a:t>方向</a:t>
                      </a:r>
                      <a:r>
                        <a:rPr lang="en-US" sz="1400" kern="0" dirty="0">
                          <a:latin typeface="宋体"/>
                          <a:ea typeface="宋体"/>
                          <a:cs typeface="宋体"/>
                        </a:rPr>
                        <a:t>)   </a:t>
                      </a:r>
                      <a:r>
                        <a:rPr lang="zh-CN" sz="1400" kern="0" dirty="0">
                          <a:latin typeface="Times New Roman"/>
                          <a:ea typeface="宋体"/>
                          <a:cs typeface="宋体"/>
                        </a:rPr>
                        <a:t>至少选</a:t>
                      </a:r>
                      <a:r>
                        <a:rPr lang="en-US" sz="1400" kern="0" dirty="0">
                          <a:latin typeface="Times New Roman"/>
                          <a:ea typeface="宋体"/>
                          <a:cs typeface="宋体"/>
                        </a:rPr>
                        <a:t> 9 </a:t>
                      </a:r>
                      <a:r>
                        <a:rPr lang="zh-CN" sz="1400" kern="0" dirty="0">
                          <a:latin typeface="Times New Roman"/>
                          <a:ea typeface="宋体"/>
                          <a:cs typeface="宋体"/>
                        </a:rPr>
                        <a:t>学分</a:t>
                      </a:r>
                      <a:endParaRPr lang="zh-CN" sz="1400" kern="100" dirty="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01375">
                <a:tc>
                  <a:txBody>
                    <a:bodyPr/>
                    <a:lstStyle/>
                    <a:p>
                      <a:pPr algn="ctr">
                        <a:lnSpc>
                          <a:spcPct val="150000"/>
                        </a:lnSpc>
                        <a:spcAft>
                          <a:spcPts val="0"/>
                        </a:spcAft>
                      </a:pPr>
                      <a:r>
                        <a:rPr lang="en-US" sz="1400" kern="0">
                          <a:latin typeface="宋体"/>
                          <a:ea typeface="宋体"/>
                          <a:cs typeface="宋体"/>
                        </a:rPr>
                        <a:t>1</a:t>
                      </a:r>
                      <a:endParaRPr lang="zh-CN" sz="1400" kern="10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9000"/>
                        </a:lnSpc>
                        <a:spcBef>
                          <a:spcPts val="600"/>
                        </a:spcBef>
                        <a:spcAft>
                          <a:spcPts val="0"/>
                        </a:spcAft>
                      </a:pPr>
                      <a:r>
                        <a:rPr lang="zh-CN" sz="1400" kern="0" dirty="0">
                          <a:solidFill>
                            <a:srgbClr val="FFFFFF"/>
                          </a:solidFill>
                          <a:latin typeface="Times New Roman"/>
                          <a:ea typeface="宋体"/>
                          <a:cs typeface="宋体"/>
                        </a:rPr>
                        <a:t>传感器原理</a:t>
                      </a:r>
                      <a:endParaRPr lang="zh-CN" sz="1400" kern="100" dirty="0">
                        <a:solidFill>
                          <a:srgbClr val="FFFFFF"/>
                        </a:solidFill>
                        <a:latin typeface="Times New Roman"/>
                        <a:ea typeface="宋体"/>
                      </a:endParaRP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dirty="0">
                          <a:latin typeface="Times New Roman"/>
                          <a:ea typeface="宋体"/>
                        </a:rPr>
                        <a:t>4</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a:latin typeface="Times New Roman"/>
                          <a:ea typeface="宋体"/>
                        </a:rPr>
                        <a:t>3.0</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a:latin typeface="Times New Roman"/>
                          <a:ea typeface="宋体"/>
                        </a:rPr>
                        <a:t>48</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40</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8</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20</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a:latin typeface="Times New Roman"/>
                          <a:ea typeface="宋体"/>
                        </a:rPr>
                        <a:t>考查</a:t>
                      </a: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375">
                <a:tc>
                  <a:txBody>
                    <a:bodyPr/>
                    <a:lstStyle/>
                    <a:p>
                      <a:pPr algn="ctr">
                        <a:lnSpc>
                          <a:spcPct val="150000"/>
                        </a:lnSpc>
                        <a:spcAft>
                          <a:spcPts val="0"/>
                        </a:spcAft>
                      </a:pPr>
                      <a:r>
                        <a:rPr lang="en-US" sz="1400" kern="0">
                          <a:latin typeface="宋体"/>
                          <a:ea typeface="宋体"/>
                          <a:cs typeface="宋体"/>
                        </a:rPr>
                        <a:t>2</a:t>
                      </a:r>
                      <a:endParaRPr lang="zh-CN" sz="1400" kern="10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9000"/>
                        </a:lnSpc>
                        <a:spcBef>
                          <a:spcPts val="600"/>
                        </a:spcBef>
                        <a:spcAft>
                          <a:spcPts val="0"/>
                        </a:spcAft>
                      </a:pPr>
                      <a:r>
                        <a:rPr lang="zh-CN" sz="1400" kern="0">
                          <a:solidFill>
                            <a:srgbClr val="FFFFFF"/>
                          </a:solidFill>
                          <a:latin typeface="Times New Roman"/>
                          <a:ea typeface="宋体"/>
                          <a:cs typeface="宋体"/>
                        </a:rPr>
                        <a:t>C语言程序设计</a:t>
                      </a:r>
                      <a:endParaRPr lang="zh-CN" sz="1400" kern="100">
                        <a:solidFill>
                          <a:srgbClr val="FFFFFF"/>
                        </a:solidFill>
                        <a:latin typeface="Times New Roman"/>
                        <a:ea typeface="宋体"/>
                      </a:endParaRP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dirty="0">
                          <a:latin typeface="Times New Roman"/>
                          <a:ea typeface="宋体"/>
                        </a:rPr>
                        <a:t>4</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dirty="0">
                          <a:latin typeface="Times New Roman"/>
                          <a:ea typeface="宋体"/>
                        </a:rPr>
                        <a:t>3.0</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a:latin typeface="Times New Roman"/>
                          <a:ea typeface="宋体"/>
                        </a:rPr>
                        <a:t>48</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40</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8</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20</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a:latin typeface="Times New Roman"/>
                          <a:ea typeface="宋体"/>
                        </a:rPr>
                        <a:t>考试</a:t>
                      </a: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375">
                <a:tc>
                  <a:txBody>
                    <a:bodyPr/>
                    <a:lstStyle/>
                    <a:p>
                      <a:pPr algn="ctr">
                        <a:lnSpc>
                          <a:spcPct val="150000"/>
                        </a:lnSpc>
                        <a:spcAft>
                          <a:spcPts val="0"/>
                        </a:spcAft>
                      </a:pPr>
                      <a:r>
                        <a:rPr lang="en-US" sz="1400" kern="0">
                          <a:latin typeface="宋体"/>
                          <a:ea typeface="宋体"/>
                          <a:cs typeface="宋体"/>
                        </a:rPr>
                        <a:t>3</a:t>
                      </a:r>
                      <a:endParaRPr lang="zh-CN" sz="1400" kern="10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9000"/>
                        </a:lnSpc>
                        <a:spcBef>
                          <a:spcPts val="600"/>
                        </a:spcBef>
                        <a:spcAft>
                          <a:spcPts val="0"/>
                        </a:spcAft>
                      </a:pPr>
                      <a:r>
                        <a:rPr lang="zh-CN" sz="1400" kern="0" dirty="0">
                          <a:solidFill>
                            <a:srgbClr val="FFFFFF"/>
                          </a:solidFill>
                          <a:latin typeface="Times New Roman"/>
                          <a:ea typeface="宋体"/>
                          <a:cs typeface="宋体"/>
                        </a:rPr>
                        <a:t>单片机原理与应用</a:t>
                      </a:r>
                      <a:endParaRPr lang="zh-CN" sz="1400" kern="100" dirty="0">
                        <a:solidFill>
                          <a:srgbClr val="FFFFFF"/>
                        </a:solidFill>
                        <a:latin typeface="Times New Roman"/>
                        <a:ea typeface="宋体"/>
                      </a:endParaRP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dirty="0">
                          <a:latin typeface="Times New Roman"/>
                          <a:ea typeface="宋体"/>
                        </a:rPr>
                        <a:t>5</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dirty="0">
                          <a:latin typeface="Times New Roman"/>
                          <a:ea typeface="宋体"/>
                        </a:rPr>
                        <a:t>2.5</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dirty="0">
                          <a:latin typeface="Times New Roman"/>
                          <a:ea typeface="宋体"/>
                        </a:rPr>
                        <a:t>40</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24</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16</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16</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a:latin typeface="Times New Roman"/>
                          <a:ea typeface="宋体"/>
                        </a:rPr>
                        <a:t>考试</a:t>
                      </a: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2751">
                <a:tc>
                  <a:txBody>
                    <a:bodyPr/>
                    <a:lstStyle/>
                    <a:p>
                      <a:pPr algn="ctr">
                        <a:lnSpc>
                          <a:spcPct val="150000"/>
                        </a:lnSpc>
                        <a:spcAft>
                          <a:spcPts val="0"/>
                        </a:spcAft>
                      </a:pPr>
                      <a:r>
                        <a:rPr lang="en-US" sz="1400" kern="0">
                          <a:latin typeface="宋体"/>
                          <a:ea typeface="宋体"/>
                          <a:cs typeface="宋体"/>
                        </a:rPr>
                        <a:t>4</a:t>
                      </a:r>
                      <a:endParaRPr lang="zh-CN" sz="1400" kern="10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400" kern="100" dirty="0">
                          <a:solidFill>
                            <a:srgbClr val="FFFFFF"/>
                          </a:solidFill>
                          <a:latin typeface="Times New Roman"/>
                          <a:ea typeface="宋体"/>
                        </a:rPr>
                        <a:t>短距离无线通讯和无线网络基础</a:t>
                      </a: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dirty="0">
                          <a:latin typeface="Times New Roman"/>
                          <a:ea typeface="宋体"/>
                        </a:rPr>
                        <a:t>4</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a:latin typeface="Times New Roman"/>
                          <a:ea typeface="宋体"/>
                        </a:rPr>
                        <a:t>2.0</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dirty="0">
                          <a:latin typeface="Times New Roman"/>
                          <a:ea typeface="宋体"/>
                        </a:rPr>
                        <a:t>30</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22</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8</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10</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a:latin typeface="Times New Roman"/>
                          <a:ea typeface="宋体"/>
                        </a:rPr>
                        <a:t>考查</a:t>
                      </a: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375">
                <a:tc>
                  <a:txBody>
                    <a:bodyPr/>
                    <a:lstStyle/>
                    <a:p>
                      <a:pPr algn="ctr">
                        <a:lnSpc>
                          <a:spcPct val="150000"/>
                        </a:lnSpc>
                        <a:spcAft>
                          <a:spcPts val="0"/>
                        </a:spcAft>
                      </a:pPr>
                      <a:r>
                        <a:rPr lang="en-US" sz="1400" kern="0">
                          <a:latin typeface="宋体"/>
                          <a:ea typeface="宋体"/>
                          <a:cs typeface="宋体"/>
                        </a:rPr>
                        <a:t>5</a:t>
                      </a:r>
                      <a:endParaRPr lang="zh-CN" sz="1400" kern="10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9000"/>
                        </a:lnSpc>
                        <a:spcBef>
                          <a:spcPts val="600"/>
                        </a:spcBef>
                        <a:spcAft>
                          <a:spcPts val="0"/>
                        </a:spcAft>
                      </a:pPr>
                      <a:r>
                        <a:rPr lang="zh-CN" sz="1400" kern="0" dirty="0">
                          <a:solidFill>
                            <a:srgbClr val="FFFFFF"/>
                          </a:solidFill>
                          <a:latin typeface="Times New Roman"/>
                          <a:ea typeface="宋体"/>
                          <a:cs typeface="宋体"/>
                        </a:rPr>
                        <a:t>无线传感</a:t>
                      </a:r>
                      <a:r>
                        <a:rPr lang="zh-CN" sz="1400" kern="0" dirty="0" smtClean="0">
                          <a:solidFill>
                            <a:srgbClr val="FFFFFF"/>
                          </a:solidFill>
                          <a:latin typeface="Times New Roman"/>
                          <a:ea typeface="宋体"/>
                          <a:cs typeface="宋体"/>
                        </a:rPr>
                        <a:t>网</a:t>
                      </a:r>
                      <a:r>
                        <a:rPr lang="en-US" altLang="zh-CN" sz="1400" kern="0" dirty="0" err="1" smtClean="0">
                          <a:solidFill>
                            <a:srgbClr val="FFFFFF"/>
                          </a:solidFill>
                          <a:latin typeface="Times New Roman"/>
                          <a:ea typeface="宋体"/>
                          <a:cs typeface="宋体"/>
                        </a:rPr>
                        <a:t>ZigBee</a:t>
                      </a:r>
                      <a:r>
                        <a:rPr lang="zh-CN" sz="1400" kern="0" dirty="0" smtClean="0">
                          <a:solidFill>
                            <a:srgbClr val="FFFFFF"/>
                          </a:solidFill>
                          <a:latin typeface="Times New Roman"/>
                          <a:ea typeface="宋体"/>
                          <a:cs typeface="宋体"/>
                        </a:rPr>
                        <a:t>原理</a:t>
                      </a:r>
                      <a:r>
                        <a:rPr lang="zh-CN" sz="1400" kern="0" dirty="0">
                          <a:solidFill>
                            <a:srgbClr val="FFFFFF"/>
                          </a:solidFill>
                          <a:latin typeface="Times New Roman"/>
                          <a:ea typeface="宋体"/>
                          <a:cs typeface="宋体"/>
                        </a:rPr>
                        <a:t>及应用</a:t>
                      </a:r>
                      <a:endParaRPr lang="zh-CN" sz="1400" kern="100" dirty="0">
                        <a:solidFill>
                          <a:srgbClr val="FFFFFF"/>
                        </a:solidFill>
                        <a:latin typeface="Times New Roman"/>
                        <a:ea typeface="宋体"/>
                      </a:endParaRP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dirty="0">
                          <a:latin typeface="Times New Roman"/>
                          <a:ea typeface="宋体"/>
                        </a:rPr>
                        <a:t>5</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dirty="0">
                          <a:latin typeface="Times New Roman"/>
                          <a:ea typeface="宋体"/>
                        </a:rPr>
                        <a:t>2.5</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dirty="0">
                          <a:latin typeface="Times New Roman"/>
                          <a:ea typeface="宋体"/>
                        </a:rPr>
                        <a:t>40</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32</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8</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20</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dirty="0">
                          <a:latin typeface="Times New Roman"/>
                          <a:ea typeface="宋体"/>
                        </a:rPr>
                        <a:t>考试</a:t>
                      </a: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375">
                <a:tc>
                  <a:txBody>
                    <a:bodyPr/>
                    <a:lstStyle/>
                    <a:p>
                      <a:pPr algn="ctr">
                        <a:lnSpc>
                          <a:spcPct val="150000"/>
                        </a:lnSpc>
                        <a:spcAft>
                          <a:spcPts val="0"/>
                        </a:spcAft>
                      </a:pPr>
                      <a:r>
                        <a:rPr lang="en-US" sz="1400" kern="0">
                          <a:latin typeface="宋体"/>
                          <a:ea typeface="宋体"/>
                          <a:cs typeface="宋体"/>
                        </a:rPr>
                        <a:t>6</a:t>
                      </a:r>
                      <a:endParaRPr lang="zh-CN" sz="1400" kern="10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9000"/>
                        </a:lnSpc>
                        <a:spcBef>
                          <a:spcPts val="600"/>
                        </a:spcBef>
                        <a:spcAft>
                          <a:spcPts val="0"/>
                        </a:spcAft>
                      </a:pPr>
                      <a:r>
                        <a:rPr lang="zh-CN" sz="1400" kern="0" dirty="0">
                          <a:solidFill>
                            <a:srgbClr val="FFFFFF"/>
                          </a:solidFill>
                          <a:latin typeface="Times New Roman"/>
                          <a:ea typeface="宋体"/>
                        </a:rPr>
                        <a:t>RFID</a:t>
                      </a:r>
                      <a:r>
                        <a:rPr lang="zh-CN" sz="1400" kern="0" dirty="0">
                          <a:solidFill>
                            <a:srgbClr val="FFFFFF"/>
                          </a:solidFill>
                          <a:latin typeface="Times New Roman"/>
                          <a:ea typeface="宋体"/>
                          <a:cs typeface="宋体"/>
                        </a:rPr>
                        <a:t>原理及应用</a:t>
                      </a:r>
                      <a:endParaRPr lang="zh-CN" sz="1400" kern="100" dirty="0">
                        <a:solidFill>
                          <a:srgbClr val="FFFFFF"/>
                        </a:solidFill>
                        <a:latin typeface="Times New Roman"/>
                        <a:ea typeface="宋体"/>
                      </a:endParaRP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dirty="0">
                          <a:latin typeface="Times New Roman"/>
                          <a:ea typeface="宋体"/>
                        </a:rPr>
                        <a:t>5</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dirty="0">
                          <a:latin typeface="Times New Roman"/>
                          <a:ea typeface="宋体"/>
                        </a:rPr>
                        <a:t>2.5</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dirty="0">
                          <a:latin typeface="Times New Roman"/>
                          <a:ea typeface="宋体"/>
                        </a:rPr>
                        <a:t>40</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32</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8</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dirty="0">
                          <a:latin typeface="Times New Roman"/>
                          <a:ea typeface="宋体"/>
                        </a:rPr>
                        <a:t>考查</a:t>
                      </a: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375">
                <a:tc gridSpan="10">
                  <a:txBody>
                    <a:bodyPr/>
                    <a:lstStyle/>
                    <a:p>
                      <a:pPr algn="ctr">
                        <a:lnSpc>
                          <a:spcPct val="150000"/>
                        </a:lnSpc>
                        <a:spcAft>
                          <a:spcPts val="0"/>
                        </a:spcAft>
                      </a:pPr>
                      <a:r>
                        <a:rPr lang="zh-CN" sz="1400" kern="0" dirty="0">
                          <a:solidFill>
                            <a:srgbClr val="FFFFFF"/>
                          </a:solidFill>
                          <a:latin typeface="Times New Roman"/>
                          <a:ea typeface="宋体"/>
                          <a:cs typeface="宋体"/>
                        </a:rPr>
                        <a:t>专业选修课</a:t>
                      </a:r>
                      <a:r>
                        <a:rPr lang="en-US" sz="1400" kern="0" dirty="0">
                          <a:solidFill>
                            <a:srgbClr val="FFFFFF"/>
                          </a:solidFill>
                          <a:latin typeface="Times New Roman"/>
                          <a:ea typeface="宋体"/>
                          <a:cs typeface="宋体"/>
                        </a:rPr>
                        <a:t>(</a:t>
                      </a:r>
                      <a:r>
                        <a:rPr lang="zh-CN" sz="1400" kern="0" dirty="0">
                          <a:solidFill>
                            <a:srgbClr val="FFFFFF"/>
                          </a:solidFill>
                          <a:latin typeface="Times New Roman"/>
                          <a:ea typeface="宋体"/>
                          <a:cs typeface="宋体"/>
                        </a:rPr>
                        <a:t>通信网络层</a:t>
                      </a:r>
                      <a:r>
                        <a:rPr lang="zh-CN" sz="1400" kern="0" dirty="0">
                          <a:solidFill>
                            <a:srgbClr val="FFFFFF"/>
                          </a:solidFill>
                          <a:latin typeface="Times New Roman"/>
                          <a:ea typeface="宋体"/>
                        </a:rPr>
                        <a:t>方向</a:t>
                      </a:r>
                      <a:r>
                        <a:rPr lang="en-US" sz="1400" kern="0" dirty="0">
                          <a:solidFill>
                            <a:srgbClr val="FFFFFF"/>
                          </a:solidFill>
                          <a:latin typeface="宋体"/>
                          <a:ea typeface="宋体"/>
                          <a:cs typeface="宋体"/>
                        </a:rPr>
                        <a:t>)   </a:t>
                      </a:r>
                      <a:r>
                        <a:rPr lang="zh-CN" sz="1400" kern="0" dirty="0">
                          <a:solidFill>
                            <a:srgbClr val="FFFFFF"/>
                          </a:solidFill>
                          <a:latin typeface="Times New Roman"/>
                          <a:ea typeface="宋体"/>
                          <a:cs typeface="宋体"/>
                        </a:rPr>
                        <a:t>至少选</a:t>
                      </a:r>
                      <a:r>
                        <a:rPr lang="en-US" sz="1400" kern="0" dirty="0">
                          <a:solidFill>
                            <a:srgbClr val="FFFFFF"/>
                          </a:solidFill>
                          <a:latin typeface="Times New Roman"/>
                          <a:ea typeface="宋体"/>
                          <a:cs typeface="宋体"/>
                        </a:rPr>
                        <a:t> 9 </a:t>
                      </a:r>
                      <a:r>
                        <a:rPr lang="zh-CN" sz="1400" kern="0" dirty="0">
                          <a:solidFill>
                            <a:srgbClr val="FFFFFF"/>
                          </a:solidFill>
                          <a:latin typeface="Times New Roman"/>
                          <a:ea typeface="宋体"/>
                          <a:cs typeface="宋体"/>
                        </a:rPr>
                        <a:t>学分</a:t>
                      </a:r>
                      <a:endParaRPr lang="zh-CN" sz="1400" kern="100" dirty="0">
                        <a:solidFill>
                          <a:srgbClr val="FFFFFF"/>
                        </a:solidFill>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01375">
                <a:tc>
                  <a:txBody>
                    <a:bodyPr/>
                    <a:lstStyle/>
                    <a:p>
                      <a:pPr algn="ctr">
                        <a:lnSpc>
                          <a:spcPct val="150000"/>
                        </a:lnSpc>
                        <a:spcAft>
                          <a:spcPts val="0"/>
                        </a:spcAft>
                      </a:pPr>
                      <a:r>
                        <a:rPr lang="en-US" sz="1400" kern="0">
                          <a:latin typeface="宋体"/>
                          <a:ea typeface="宋体"/>
                          <a:cs typeface="宋体"/>
                        </a:rPr>
                        <a:t>1</a:t>
                      </a:r>
                      <a:endParaRPr lang="zh-CN" sz="1400" kern="10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9000"/>
                        </a:lnSpc>
                        <a:spcBef>
                          <a:spcPts val="600"/>
                        </a:spcBef>
                        <a:spcAft>
                          <a:spcPts val="0"/>
                        </a:spcAft>
                      </a:pPr>
                      <a:r>
                        <a:rPr lang="zh-CN" sz="1400" kern="0" dirty="0">
                          <a:solidFill>
                            <a:srgbClr val="FFFFFF"/>
                          </a:solidFill>
                          <a:latin typeface="Times New Roman"/>
                          <a:ea typeface="宋体"/>
                        </a:rPr>
                        <a:t>RFID应用及开发</a:t>
                      </a:r>
                      <a:endParaRPr lang="zh-CN" sz="1400" kern="100" dirty="0">
                        <a:solidFill>
                          <a:srgbClr val="FFFFFF"/>
                        </a:solidFill>
                        <a:latin typeface="Times New Roman"/>
                        <a:ea typeface="宋体"/>
                      </a:endParaRP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a:latin typeface="Times New Roman"/>
                          <a:ea typeface="宋体"/>
                        </a:rPr>
                        <a:t>6</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a:latin typeface="Times New Roman"/>
                          <a:ea typeface="宋体"/>
                        </a:rPr>
                        <a:t>2.5</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dirty="0">
                          <a:latin typeface="Times New Roman"/>
                          <a:ea typeface="宋体"/>
                        </a:rPr>
                        <a:t>40</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24</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16</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16</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a:latin typeface="Times New Roman"/>
                          <a:ea typeface="宋体"/>
                        </a:rPr>
                        <a:t>考查</a:t>
                      </a: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375">
                <a:tc>
                  <a:txBody>
                    <a:bodyPr/>
                    <a:lstStyle/>
                    <a:p>
                      <a:pPr algn="ctr">
                        <a:lnSpc>
                          <a:spcPct val="150000"/>
                        </a:lnSpc>
                        <a:spcAft>
                          <a:spcPts val="0"/>
                        </a:spcAft>
                      </a:pPr>
                      <a:r>
                        <a:rPr lang="en-US" sz="1400" kern="0">
                          <a:latin typeface="宋体"/>
                          <a:ea typeface="宋体"/>
                          <a:cs typeface="宋体"/>
                        </a:rPr>
                        <a:t>2</a:t>
                      </a:r>
                      <a:endParaRPr lang="zh-CN" sz="1400" kern="10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9000"/>
                        </a:lnSpc>
                        <a:spcBef>
                          <a:spcPts val="600"/>
                        </a:spcBef>
                        <a:spcAft>
                          <a:spcPts val="0"/>
                        </a:spcAft>
                      </a:pPr>
                      <a:r>
                        <a:rPr lang="zh-CN" sz="1400" kern="0" dirty="0">
                          <a:solidFill>
                            <a:srgbClr val="FFFFFF"/>
                          </a:solidFill>
                          <a:latin typeface="Times New Roman"/>
                          <a:ea typeface="宋体"/>
                        </a:rPr>
                        <a:t>ARM微控制器嵌入式设计基础</a:t>
                      </a:r>
                      <a:endParaRPr lang="zh-CN" sz="1400" kern="100" dirty="0">
                        <a:solidFill>
                          <a:srgbClr val="FFFFFF"/>
                        </a:solidFill>
                        <a:latin typeface="Times New Roman"/>
                        <a:ea typeface="宋体"/>
                      </a:endParaRP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a:latin typeface="Times New Roman"/>
                          <a:ea typeface="宋体"/>
                        </a:rPr>
                        <a:t>6</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a:latin typeface="Times New Roman"/>
                          <a:ea typeface="宋体"/>
                        </a:rPr>
                        <a:t>2.5</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a:latin typeface="Times New Roman"/>
                          <a:ea typeface="宋体"/>
                        </a:rPr>
                        <a:t>40</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24</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16</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16</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375">
                <a:tc>
                  <a:txBody>
                    <a:bodyPr/>
                    <a:lstStyle/>
                    <a:p>
                      <a:pPr algn="ctr">
                        <a:lnSpc>
                          <a:spcPct val="150000"/>
                        </a:lnSpc>
                        <a:spcAft>
                          <a:spcPts val="0"/>
                        </a:spcAft>
                      </a:pPr>
                      <a:r>
                        <a:rPr lang="en-US" sz="1400" kern="0">
                          <a:latin typeface="宋体"/>
                          <a:ea typeface="宋体"/>
                          <a:cs typeface="宋体"/>
                        </a:rPr>
                        <a:t>3</a:t>
                      </a:r>
                      <a:endParaRPr lang="zh-CN" sz="1400" kern="10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9000"/>
                        </a:lnSpc>
                        <a:spcBef>
                          <a:spcPts val="600"/>
                        </a:spcBef>
                        <a:spcAft>
                          <a:spcPts val="0"/>
                        </a:spcAft>
                      </a:pPr>
                      <a:r>
                        <a:rPr lang="zh-CN" sz="1400" kern="0" dirty="0">
                          <a:solidFill>
                            <a:srgbClr val="FFFFFF"/>
                          </a:solidFill>
                          <a:latin typeface="Times New Roman"/>
                          <a:ea typeface="宋体"/>
                        </a:rPr>
                        <a:t>ZigBee</a:t>
                      </a:r>
                      <a:r>
                        <a:rPr lang="zh-CN" sz="1400" kern="0" dirty="0">
                          <a:solidFill>
                            <a:srgbClr val="FFFFFF"/>
                          </a:solidFill>
                          <a:latin typeface="Times New Roman"/>
                          <a:ea typeface="宋体"/>
                          <a:cs typeface="宋体"/>
                        </a:rPr>
                        <a:t>协议设计及实践</a:t>
                      </a:r>
                      <a:endParaRPr lang="zh-CN" sz="1400" kern="100" dirty="0">
                        <a:solidFill>
                          <a:srgbClr val="FFFFFF"/>
                        </a:solidFill>
                        <a:latin typeface="Times New Roman"/>
                        <a:ea typeface="宋体"/>
                      </a:endParaRP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dirty="0">
                          <a:latin typeface="Times New Roman"/>
                          <a:ea typeface="宋体"/>
                        </a:rPr>
                        <a:t>6</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dirty="0">
                          <a:latin typeface="Times New Roman"/>
                          <a:ea typeface="宋体"/>
                        </a:rPr>
                        <a:t>2.5</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dirty="0">
                          <a:latin typeface="Times New Roman"/>
                          <a:ea typeface="宋体"/>
                        </a:rPr>
                        <a:t>40</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32</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8</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16</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dirty="0">
                          <a:latin typeface="Times New Roman"/>
                          <a:ea typeface="宋体"/>
                        </a:rPr>
                        <a:t>考查</a:t>
                      </a: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8134">
                <a:tc>
                  <a:txBody>
                    <a:bodyPr/>
                    <a:lstStyle/>
                    <a:p>
                      <a:pPr algn="ctr">
                        <a:lnSpc>
                          <a:spcPct val="150000"/>
                        </a:lnSpc>
                        <a:spcAft>
                          <a:spcPts val="0"/>
                        </a:spcAft>
                      </a:pPr>
                      <a:r>
                        <a:rPr lang="en-US" sz="1400" kern="0">
                          <a:latin typeface="宋体"/>
                          <a:ea typeface="宋体"/>
                          <a:cs typeface="宋体"/>
                        </a:rPr>
                        <a:t>4</a:t>
                      </a:r>
                      <a:endParaRPr lang="zh-CN" sz="1400" kern="10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9000"/>
                        </a:lnSpc>
                        <a:spcBef>
                          <a:spcPts val="600"/>
                        </a:spcBef>
                        <a:spcAft>
                          <a:spcPts val="0"/>
                        </a:spcAft>
                      </a:pPr>
                      <a:r>
                        <a:rPr lang="zh-CN" altLang="en-US" sz="1400" kern="0" dirty="0" smtClean="0">
                          <a:solidFill>
                            <a:srgbClr val="FFFFFF"/>
                          </a:solidFill>
                          <a:latin typeface="Times New Roman"/>
                          <a:ea typeface="宋体"/>
                          <a:cs typeface="宋体"/>
                        </a:rPr>
                        <a:t>移动通信</a:t>
                      </a:r>
                      <a:r>
                        <a:rPr lang="zh-CN" sz="1400" kern="0" dirty="0" smtClean="0">
                          <a:solidFill>
                            <a:srgbClr val="FFFFFF"/>
                          </a:solidFill>
                          <a:latin typeface="Times New Roman"/>
                          <a:ea typeface="宋体"/>
                          <a:cs typeface="宋体"/>
                        </a:rPr>
                        <a:t>数据技术</a:t>
                      </a:r>
                      <a:r>
                        <a:rPr lang="zh-CN" sz="1400" kern="0" dirty="0">
                          <a:solidFill>
                            <a:srgbClr val="FFFFFF"/>
                          </a:solidFill>
                          <a:latin typeface="Times New Roman"/>
                          <a:ea typeface="宋体"/>
                          <a:cs typeface="宋体"/>
                        </a:rPr>
                        <a:t>学习与设计开发</a:t>
                      </a:r>
                      <a:endParaRPr lang="zh-CN" sz="1400" kern="100" dirty="0">
                        <a:solidFill>
                          <a:srgbClr val="FFFFFF"/>
                        </a:solidFill>
                        <a:latin typeface="Times New Roman"/>
                        <a:ea typeface="宋体"/>
                      </a:endParaRP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dirty="0">
                          <a:latin typeface="Times New Roman"/>
                          <a:ea typeface="宋体"/>
                        </a:rPr>
                        <a:t>6</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dirty="0">
                          <a:latin typeface="Times New Roman"/>
                          <a:ea typeface="宋体"/>
                        </a:rPr>
                        <a:t>3.0</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dirty="0">
                          <a:latin typeface="Times New Roman"/>
                          <a:ea typeface="宋体"/>
                        </a:rPr>
                        <a:t>48</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48</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dirty="0">
                          <a:latin typeface="Times New Roman"/>
                          <a:ea typeface="宋体"/>
                        </a:rPr>
                        <a:t>考查</a:t>
                      </a: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375">
                <a:tc>
                  <a:txBody>
                    <a:bodyPr/>
                    <a:lstStyle/>
                    <a:p>
                      <a:pPr algn="ctr">
                        <a:lnSpc>
                          <a:spcPct val="150000"/>
                        </a:lnSpc>
                        <a:spcAft>
                          <a:spcPts val="0"/>
                        </a:spcAft>
                      </a:pPr>
                      <a:r>
                        <a:rPr lang="en-US" sz="1400" kern="0">
                          <a:latin typeface="宋体"/>
                          <a:ea typeface="宋体"/>
                          <a:cs typeface="宋体"/>
                        </a:rPr>
                        <a:t>5</a:t>
                      </a:r>
                      <a:endParaRPr lang="zh-CN" sz="1400" kern="10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9000"/>
                        </a:lnSpc>
                        <a:spcBef>
                          <a:spcPts val="600"/>
                        </a:spcBef>
                        <a:spcAft>
                          <a:spcPts val="0"/>
                        </a:spcAft>
                      </a:pPr>
                      <a:r>
                        <a:rPr lang="zh-CN" sz="1400" kern="0" dirty="0">
                          <a:solidFill>
                            <a:srgbClr val="FFFFFF"/>
                          </a:solidFill>
                          <a:latin typeface="Times New Roman"/>
                          <a:ea typeface="宋体"/>
                          <a:cs typeface="宋体"/>
                        </a:rPr>
                        <a:t>无线网络安全技术</a:t>
                      </a:r>
                      <a:endParaRPr lang="zh-CN" sz="1400" kern="100" dirty="0">
                        <a:solidFill>
                          <a:srgbClr val="FFFFFF"/>
                        </a:solidFill>
                        <a:latin typeface="Times New Roman"/>
                        <a:ea typeface="宋体"/>
                      </a:endParaRP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dirty="0">
                          <a:latin typeface="Times New Roman"/>
                          <a:ea typeface="宋体"/>
                        </a:rPr>
                        <a:t>6</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dirty="0">
                          <a:latin typeface="Times New Roman"/>
                          <a:ea typeface="宋体"/>
                        </a:rPr>
                        <a:t>3.0</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dirty="0">
                          <a:latin typeface="Times New Roman"/>
                          <a:ea typeface="宋体"/>
                        </a:rPr>
                        <a:t>48</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48</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dirty="0">
                          <a:latin typeface="Times New Roman"/>
                          <a:ea typeface="宋体"/>
                        </a:rPr>
                        <a:t>考查</a:t>
                      </a: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375">
                <a:tc>
                  <a:txBody>
                    <a:bodyPr/>
                    <a:lstStyle/>
                    <a:p>
                      <a:pPr algn="ctr">
                        <a:lnSpc>
                          <a:spcPct val="150000"/>
                        </a:lnSpc>
                        <a:spcAft>
                          <a:spcPts val="0"/>
                        </a:spcAft>
                      </a:pPr>
                      <a:r>
                        <a:rPr lang="en-US" sz="1400" kern="0">
                          <a:latin typeface="宋体"/>
                          <a:ea typeface="宋体"/>
                          <a:cs typeface="宋体"/>
                        </a:rPr>
                        <a:t>6</a:t>
                      </a:r>
                      <a:endParaRPr lang="zh-CN" sz="1400" kern="10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9000"/>
                        </a:lnSpc>
                        <a:spcBef>
                          <a:spcPts val="600"/>
                        </a:spcBef>
                        <a:spcAft>
                          <a:spcPts val="0"/>
                        </a:spcAft>
                      </a:pPr>
                      <a:r>
                        <a:rPr lang="zh-CN" sz="1400" kern="0" dirty="0">
                          <a:solidFill>
                            <a:srgbClr val="FFFFFF"/>
                          </a:solidFill>
                          <a:latin typeface="Times New Roman"/>
                          <a:ea typeface="宋体"/>
                          <a:cs typeface="宋体"/>
                        </a:rPr>
                        <a:t>行业应用技术及接口规范</a:t>
                      </a:r>
                      <a:endParaRPr lang="zh-CN" sz="1400" kern="100" dirty="0">
                        <a:solidFill>
                          <a:srgbClr val="FFFFFF"/>
                        </a:solidFill>
                        <a:latin typeface="Times New Roman"/>
                        <a:ea typeface="宋体"/>
                      </a:endParaRP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dirty="0">
                          <a:latin typeface="Times New Roman"/>
                          <a:ea typeface="宋体"/>
                        </a:rPr>
                        <a:t>7</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dirty="0">
                          <a:latin typeface="Times New Roman"/>
                          <a:ea typeface="宋体"/>
                        </a:rPr>
                        <a:t>2.0</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a:latin typeface="Times New Roman"/>
                          <a:ea typeface="宋体"/>
                        </a:rPr>
                        <a:t>32</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32</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dirty="0">
                          <a:latin typeface="Times New Roman"/>
                          <a:ea typeface="宋体"/>
                        </a:rPr>
                        <a:t>考查</a:t>
                      </a: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375">
                <a:tc>
                  <a:txBody>
                    <a:bodyPr/>
                    <a:lstStyle/>
                    <a:p>
                      <a:pPr algn="ctr">
                        <a:lnSpc>
                          <a:spcPct val="150000"/>
                        </a:lnSpc>
                        <a:spcAft>
                          <a:spcPts val="0"/>
                        </a:spcAft>
                      </a:pPr>
                      <a:r>
                        <a:rPr lang="en-US" sz="1400" kern="0">
                          <a:latin typeface="宋体"/>
                          <a:ea typeface="宋体"/>
                          <a:cs typeface="宋体"/>
                        </a:rPr>
                        <a:t>7</a:t>
                      </a:r>
                      <a:endParaRPr lang="zh-CN" sz="1400" kern="10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9000"/>
                        </a:lnSpc>
                        <a:spcBef>
                          <a:spcPts val="600"/>
                        </a:spcBef>
                        <a:spcAft>
                          <a:spcPts val="0"/>
                        </a:spcAft>
                      </a:pPr>
                      <a:r>
                        <a:rPr lang="zh-CN" sz="1400" kern="0" dirty="0">
                          <a:solidFill>
                            <a:srgbClr val="FFFFFF"/>
                          </a:solidFill>
                          <a:latin typeface="Times New Roman"/>
                          <a:ea typeface="宋体"/>
                          <a:cs typeface="宋体"/>
                        </a:rPr>
                        <a:t>物联网综合应用及开发技术</a:t>
                      </a:r>
                      <a:endParaRPr lang="zh-CN" sz="1400" kern="100" dirty="0">
                        <a:solidFill>
                          <a:srgbClr val="FFFFFF"/>
                        </a:solidFill>
                        <a:latin typeface="Times New Roman"/>
                        <a:ea typeface="宋体"/>
                      </a:endParaRP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dirty="0">
                          <a:latin typeface="Times New Roman"/>
                          <a:ea typeface="宋体"/>
                        </a:rPr>
                        <a:t>7</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dirty="0">
                          <a:latin typeface="Times New Roman"/>
                          <a:ea typeface="宋体"/>
                        </a:rPr>
                        <a:t>2.0</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dirty="0">
                          <a:latin typeface="Times New Roman"/>
                          <a:ea typeface="宋体"/>
                        </a:rPr>
                        <a:t>32</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26</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6</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10</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100" dirty="0">
                          <a:latin typeface="Times New Roman"/>
                          <a:ea typeface="宋体"/>
                        </a:rPr>
                        <a:t>考查</a:t>
                      </a: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gray">
          <a:xfrm>
            <a:off x="1763688" y="548680"/>
            <a:ext cx="5599177" cy="801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5pPr>
            <a:lvl6pPr marL="457200" algn="ctr" rtl="0" fontAlgn="base">
              <a:spcBef>
                <a:spcPct val="0"/>
              </a:spcBef>
              <a:spcAft>
                <a:spcPct val="0"/>
              </a:spcAft>
              <a:defRPr sz="3600" b="1">
                <a:solidFill>
                  <a:schemeClr val="bg1"/>
                </a:solidFill>
                <a:latin typeface="Arial" pitchFamily="34" charset="0"/>
              </a:defRPr>
            </a:lvl6pPr>
            <a:lvl7pPr marL="914400" algn="ctr" rtl="0" fontAlgn="base">
              <a:spcBef>
                <a:spcPct val="0"/>
              </a:spcBef>
              <a:spcAft>
                <a:spcPct val="0"/>
              </a:spcAft>
              <a:defRPr sz="3600" b="1">
                <a:solidFill>
                  <a:schemeClr val="bg1"/>
                </a:solidFill>
                <a:latin typeface="Arial" pitchFamily="34" charset="0"/>
              </a:defRPr>
            </a:lvl7pPr>
            <a:lvl8pPr marL="1371600" algn="ctr" rtl="0" fontAlgn="base">
              <a:spcBef>
                <a:spcPct val="0"/>
              </a:spcBef>
              <a:spcAft>
                <a:spcPct val="0"/>
              </a:spcAft>
              <a:defRPr sz="3600" b="1">
                <a:solidFill>
                  <a:schemeClr val="bg1"/>
                </a:solidFill>
                <a:latin typeface="Arial" pitchFamily="34" charset="0"/>
              </a:defRPr>
            </a:lvl8pPr>
            <a:lvl9pPr marL="1828800" algn="ctr" rtl="0" fontAlgn="base">
              <a:spcBef>
                <a:spcPct val="0"/>
              </a:spcBef>
              <a:spcAft>
                <a:spcPct val="0"/>
              </a:spcAft>
              <a:defRPr sz="3600" b="1">
                <a:solidFill>
                  <a:schemeClr val="bg1"/>
                </a:solidFill>
                <a:latin typeface="Arial" pitchFamily="34" charset="0"/>
              </a:defRPr>
            </a:lvl9pPr>
          </a:lstStyle>
          <a:p>
            <a:r>
              <a:rPr lang="zh-CN" altLang="en-US" sz="2800" dirty="0" smtClean="0"/>
              <a:t>移动物联网专业体系及课程建设</a:t>
            </a:r>
            <a:endParaRPr lang="zh-CN" altLang="en-US" sz="2800" dirty="0"/>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p:cNvGraphicFramePr>
            <a:graphicFrameLocks noGrp="1"/>
          </p:cNvGraphicFramePr>
          <p:nvPr/>
        </p:nvGraphicFramePr>
        <p:xfrm>
          <a:off x="323530" y="1484772"/>
          <a:ext cx="8568951" cy="5282420"/>
        </p:xfrm>
        <a:graphic>
          <a:graphicData uri="http://schemas.openxmlformats.org/drawingml/2006/table">
            <a:tbl>
              <a:tblPr/>
              <a:tblGrid>
                <a:gridCol w="700909"/>
                <a:gridCol w="2441096"/>
                <a:gridCol w="718171"/>
                <a:gridCol w="183384"/>
                <a:gridCol w="645666"/>
                <a:gridCol w="645666"/>
                <a:gridCol w="645666"/>
                <a:gridCol w="645666"/>
                <a:gridCol w="183384"/>
                <a:gridCol w="278114"/>
                <a:gridCol w="1481229"/>
              </a:tblGrid>
              <a:tr h="147585">
                <a:tc rowSpan="2">
                  <a:txBody>
                    <a:bodyPr/>
                    <a:lstStyle/>
                    <a:p>
                      <a:pPr algn="ctr">
                        <a:lnSpc>
                          <a:spcPct val="150000"/>
                        </a:lnSpc>
                        <a:spcAft>
                          <a:spcPts val="0"/>
                        </a:spcAft>
                      </a:pPr>
                      <a:r>
                        <a:rPr lang="zh-CN" sz="1400" kern="0" dirty="0">
                          <a:latin typeface="Times New Roman"/>
                          <a:ea typeface="宋体"/>
                          <a:cs typeface="宋体"/>
                        </a:rPr>
                        <a:t>序号</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50000"/>
                        </a:lnSpc>
                        <a:spcAft>
                          <a:spcPts val="0"/>
                        </a:spcAft>
                      </a:pPr>
                      <a:r>
                        <a:rPr lang="zh-CN" sz="1400" kern="0" dirty="0">
                          <a:latin typeface="Times New Roman"/>
                          <a:ea typeface="宋体"/>
                          <a:cs typeface="宋体"/>
                        </a:rPr>
                        <a:t>课程名称</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gridSpan="2">
                  <a:txBody>
                    <a:bodyPr/>
                    <a:lstStyle/>
                    <a:p>
                      <a:pPr algn="ctr">
                        <a:lnSpc>
                          <a:spcPct val="150000"/>
                        </a:lnSpc>
                        <a:spcAft>
                          <a:spcPts val="0"/>
                        </a:spcAft>
                      </a:pPr>
                      <a:r>
                        <a:rPr lang="zh-CN" sz="1400" kern="0">
                          <a:latin typeface="Times New Roman"/>
                          <a:ea typeface="宋体"/>
                          <a:cs typeface="宋体"/>
                        </a:rPr>
                        <a:t>开课学期</a:t>
                      </a:r>
                      <a:endParaRPr lang="zh-CN" sz="1400" kern="100">
                        <a:latin typeface="Times New Roman"/>
                        <a:ea typeface="宋体"/>
                      </a:endParaRPr>
                    </a:p>
                  </a:txBody>
                  <a:tcPr marL="27140" marR="2714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a:txBody>
                    <a:bodyPr/>
                    <a:lstStyle/>
                    <a:p>
                      <a:pPr algn="ctr">
                        <a:lnSpc>
                          <a:spcPct val="150000"/>
                        </a:lnSpc>
                        <a:spcAft>
                          <a:spcPts val="0"/>
                        </a:spcAft>
                      </a:pPr>
                      <a:r>
                        <a:rPr lang="zh-CN" sz="1400" kern="0">
                          <a:latin typeface="Times New Roman"/>
                          <a:ea typeface="宋体"/>
                          <a:cs typeface="宋体"/>
                        </a:rPr>
                        <a:t>学分数</a:t>
                      </a:r>
                      <a:endParaRPr lang="zh-CN" sz="1400" kern="100">
                        <a:latin typeface="Times New Roman"/>
                        <a:ea typeface="宋体"/>
                      </a:endParaRPr>
                    </a:p>
                  </a:txBody>
                  <a:tcPr marL="27140" marR="2714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lgn="ctr">
                        <a:lnSpc>
                          <a:spcPct val="150000"/>
                        </a:lnSpc>
                        <a:spcAft>
                          <a:spcPts val="0"/>
                        </a:spcAft>
                      </a:pPr>
                      <a:r>
                        <a:rPr lang="zh-CN" sz="400" kern="0">
                          <a:latin typeface="Times New Roman"/>
                          <a:ea typeface="宋体"/>
                          <a:cs typeface="宋体"/>
                        </a:rPr>
                        <a:t>学时数</a:t>
                      </a:r>
                      <a:endParaRPr lang="zh-CN" sz="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a:lnSpc>
                          <a:spcPct val="150000"/>
                        </a:lnSpc>
                        <a:spcAft>
                          <a:spcPts val="0"/>
                        </a:spcAft>
                      </a:pPr>
                      <a:r>
                        <a:rPr lang="zh-CN" sz="1400" kern="0">
                          <a:latin typeface="Times New Roman"/>
                          <a:ea typeface="宋体"/>
                          <a:cs typeface="宋体"/>
                        </a:rPr>
                        <a:t>考核方式</a:t>
                      </a:r>
                      <a:endParaRPr lang="zh-CN" sz="1400" kern="100">
                        <a:latin typeface="Times New Roman"/>
                        <a:ea typeface="宋体"/>
                      </a:endParaRPr>
                    </a:p>
                  </a:txBody>
                  <a:tcPr marL="27140" marR="2714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6569">
                <a:tc vMerge="1">
                  <a:txBody>
                    <a:bodyPr/>
                    <a:lstStyle/>
                    <a:p>
                      <a:endParaRPr lang="zh-CN" altLang="en-US"/>
                    </a:p>
                  </a:txBody>
                  <a:tcPr/>
                </a:tc>
                <a:tc vMerge="1">
                  <a:txBody>
                    <a:bodyPr/>
                    <a:lstStyle/>
                    <a:p>
                      <a:endParaRPr lang="zh-CN" altLang="en-US"/>
                    </a:p>
                  </a:txBody>
                  <a:tcPr/>
                </a:tc>
                <a:tc gridSpan="2" vMerge="1">
                  <a:txBody>
                    <a:bodyPr/>
                    <a:lstStyle/>
                    <a:p>
                      <a:endParaRPr lang="zh-CN" altLang="en-US"/>
                    </a:p>
                  </a:txBody>
                  <a:tcPr/>
                </a:tc>
                <a:tc hMerge="1" vMerge="1">
                  <a:txBody>
                    <a:bodyPr/>
                    <a:lstStyle/>
                    <a:p>
                      <a:endParaRPr lang="zh-CN" altLang="en-US"/>
                    </a:p>
                  </a:txBody>
                  <a:tcPr/>
                </a:tc>
                <a:tc vMerge="1">
                  <a:txBody>
                    <a:bodyPr/>
                    <a:lstStyle/>
                    <a:p>
                      <a:endParaRPr lang="zh-CN" altLang="en-US"/>
                    </a:p>
                  </a:txBody>
                  <a:tcPr/>
                </a:tc>
                <a:tc>
                  <a:txBody>
                    <a:bodyPr/>
                    <a:lstStyle/>
                    <a:p>
                      <a:pPr algn="ctr">
                        <a:lnSpc>
                          <a:spcPct val="150000"/>
                        </a:lnSpc>
                        <a:spcAft>
                          <a:spcPts val="0"/>
                        </a:spcAft>
                      </a:pPr>
                      <a:r>
                        <a:rPr lang="zh-CN" sz="1400" kern="0">
                          <a:latin typeface="Times New Roman"/>
                          <a:ea typeface="宋体"/>
                          <a:cs typeface="宋体"/>
                        </a:rPr>
                        <a:t>总学时数</a:t>
                      </a:r>
                      <a:endParaRPr lang="zh-CN" sz="1400" kern="100">
                        <a:latin typeface="Times New Roman"/>
                        <a:ea typeface="宋体"/>
                      </a:endParaRPr>
                    </a:p>
                  </a:txBody>
                  <a:tcPr marL="27140" marR="2714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400" kern="0">
                          <a:latin typeface="Times New Roman"/>
                          <a:ea typeface="宋体"/>
                          <a:cs typeface="宋体"/>
                        </a:rPr>
                        <a:t>课堂讲授</a:t>
                      </a:r>
                      <a:endParaRPr lang="zh-CN" sz="1400" kern="100">
                        <a:latin typeface="Times New Roman"/>
                        <a:ea typeface="宋体"/>
                      </a:endParaRPr>
                    </a:p>
                  </a:txBody>
                  <a:tcPr marL="27140" marR="2714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zh-CN" sz="1400" kern="0">
                          <a:latin typeface="Times New Roman"/>
                          <a:ea typeface="宋体"/>
                          <a:cs typeface="宋体"/>
                        </a:rPr>
                        <a:t>实验实践</a:t>
                      </a:r>
                      <a:endParaRPr lang="zh-CN" sz="1400" kern="100">
                        <a:latin typeface="Times New Roman"/>
                        <a:ea typeface="宋体"/>
                      </a:endParaRPr>
                    </a:p>
                  </a:txBody>
                  <a:tcPr marL="27140" marR="2714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1400" kern="0">
                          <a:latin typeface="Times New Roman"/>
                          <a:ea typeface="宋体"/>
                          <a:cs typeface="宋体"/>
                        </a:rPr>
                        <a:t>上机时数</a:t>
                      </a:r>
                      <a:endParaRPr lang="zh-CN" sz="1400" kern="100">
                        <a:latin typeface="Times New Roman"/>
                        <a:ea typeface="宋体"/>
                      </a:endParaRPr>
                    </a:p>
                  </a:txBody>
                  <a:tcPr marL="27140" marR="27140" marT="0" marB="0" vert="ea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316173">
                <a:tc gridSpan="11">
                  <a:txBody>
                    <a:bodyPr/>
                    <a:lstStyle/>
                    <a:p>
                      <a:pPr algn="ctr">
                        <a:lnSpc>
                          <a:spcPct val="150000"/>
                        </a:lnSpc>
                        <a:spcAft>
                          <a:spcPts val="0"/>
                        </a:spcAft>
                      </a:pPr>
                      <a:r>
                        <a:rPr lang="zh-CN" sz="1400" kern="0" dirty="0">
                          <a:latin typeface="Times New Roman"/>
                          <a:ea typeface="宋体"/>
                          <a:cs typeface="宋体"/>
                        </a:rPr>
                        <a:t>专业选修课</a:t>
                      </a:r>
                      <a:r>
                        <a:rPr lang="en-US" sz="1400" kern="0" dirty="0">
                          <a:latin typeface="Times New Roman"/>
                          <a:ea typeface="宋体"/>
                          <a:cs typeface="宋体"/>
                        </a:rPr>
                        <a:t>(</a:t>
                      </a:r>
                      <a:r>
                        <a:rPr lang="zh-CN" sz="1400" kern="0" dirty="0">
                          <a:latin typeface="Times New Roman"/>
                          <a:ea typeface="宋体"/>
                          <a:cs typeface="宋体"/>
                        </a:rPr>
                        <a:t>系统应用层</a:t>
                      </a:r>
                      <a:r>
                        <a:rPr lang="zh-CN" sz="1400" kern="0" dirty="0">
                          <a:latin typeface="Times New Roman"/>
                          <a:ea typeface="宋体"/>
                        </a:rPr>
                        <a:t>方向</a:t>
                      </a:r>
                      <a:r>
                        <a:rPr lang="en-US" sz="1400" kern="0" dirty="0">
                          <a:latin typeface="宋体"/>
                          <a:ea typeface="宋体"/>
                          <a:cs typeface="宋体"/>
                        </a:rPr>
                        <a:t>)   </a:t>
                      </a:r>
                      <a:r>
                        <a:rPr lang="zh-CN" sz="1400" kern="0" dirty="0">
                          <a:latin typeface="Times New Roman"/>
                          <a:ea typeface="宋体"/>
                          <a:cs typeface="宋体"/>
                        </a:rPr>
                        <a:t>至少选</a:t>
                      </a:r>
                      <a:r>
                        <a:rPr lang="en-US" sz="1400" kern="0" dirty="0">
                          <a:latin typeface="Times New Roman"/>
                          <a:ea typeface="宋体"/>
                          <a:cs typeface="宋体"/>
                        </a:rPr>
                        <a:t> 9 </a:t>
                      </a:r>
                      <a:r>
                        <a:rPr lang="zh-CN" sz="1400" kern="0" dirty="0">
                          <a:latin typeface="Times New Roman"/>
                          <a:ea typeface="宋体"/>
                          <a:cs typeface="宋体"/>
                        </a:rPr>
                        <a:t>学分</a:t>
                      </a:r>
                      <a:endParaRPr lang="zh-CN" sz="1400" kern="100" dirty="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16173">
                <a:tc>
                  <a:txBody>
                    <a:bodyPr/>
                    <a:lstStyle/>
                    <a:p>
                      <a:pPr algn="ctr">
                        <a:lnSpc>
                          <a:spcPct val="150000"/>
                        </a:lnSpc>
                        <a:spcAft>
                          <a:spcPts val="0"/>
                        </a:spcAft>
                      </a:pPr>
                      <a:r>
                        <a:rPr lang="en-US" sz="1400" kern="100">
                          <a:latin typeface="宋体"/>
                          <a:ea typeface="宋体"/>
                        </a:rPr>
                        <a:t>1</a:t>
                      </a:r>
                      <a:endParaRPr lang="zh-CN" sz="1400" kern="10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9000"/>
                        </a:lnSpc>
                        <a:spcBef>
                          <a:spcPts val="600"/>
                        </a:spcBef>
                        <a:spcAft>
                          <a:spcPts val="0"/>
                        </a:spcAft>
                      </a:pPr>
                      <a:r>
                        <a:rPr lang="zh-CN" sz="1400" kern="0" dirty="0">
                          <a:solidFill>
                            <a:srgbClr val="FFFFFF"/>
                          </a:solidFill>
                          <a:latin typeface="Times New Roman"/>
                          <a:ea typeface="宋体"/>
                          <a:cs typeface="宋体"/>
                        </a:rPr>
                        <a:t>无线通信技术原理及应用通信原理</a:t>
                      </a:r>
                      <a:endParaRPr lang="zh-CN" sz="1400" kern="100" dirty="0">
                        <a:solidFill>
                          <a:srgbClr val="FFFFFF"/>
                        </a:solidFill>
                        <a:latin typeface="Times New Roman"/>
                        <a:ea typeface="宋体"/>
                      </a:endParaRP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dirty="0">
                          <a:latin typeface="Times New Roman"/>
                          <a:ea typeface="宋体"/>
                        </a:rPr>
                        <a:t>5</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dirty="0">
                          <a:latin typeface="Times New Roman"/>
                          <a:ea typeface="宋体"/>
                        </a:rPr>
                        <a:t>2.5</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a:latin typeface="Times New Roman"/>
                          <a:ea typeface="宋体"/>
                        </a:rPr>
                        <a:t>40</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32</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8</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endParaRPr lang="en-US"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1400" kern="100">
                          <a:latin typeface="Times New Roman"/>
                          <a:ea typeface="宋体"/>
                        </a:rPr>
                        <a:t>考试</a:t>
                      </a: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2345">
                <a:tc>
                  <a:txBody>
                    <a:bodyPr/>
                    <a:lstStyle/>
                    <a:p>
                      <a:pPr algn="ctr">
                        <a:lnSpc>
                          <a:spcPct val="150000"/>
                        </a:lnSpc>
                        <a:spcAft>
                          <a:spcPts val="0"/>
                        </a:spcAft>
                      </a:pPr>
                      <a:r>
                        <a:rPr lang="en-US" sz="1400" kern="100">
                          <a:latin typeface="宋体"/>
                          <a:ea typeface="宋体"/>
                        </a:rPr>
                        <a:t>2</a:t>
                      </a:r>
                      <a:endParaRPr lang="zh-CN" sz="1400" kern="10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400" kern="100" dirty="0">
                          <a:solidFill>
                            <a:srgbClr val="FFFFFF"/>
                          </a:solidFill>
                          <a:latin typeface="Times New Roman"/>
                          <a:ea typeface="宋体"/>
                        </a:rPr>
                        <a:t>物</a:t>
                      </a:r>
                      <a:r>
                        <a:rPr lang="zh-CN" sz="1400" kern="100" dirty="0" smtClean="0">
                          <a:solidFill>
                            <a:srgbClr val="FFFFFF"/>
                          </a:solidFill>
                          <a:latin typeface="Times New Roman"/>
                          <a:ea typeface="宋体"/>
                        </a:rPr>
                        <a:t>联网</a:t>
                      </a:r>
                      <a:r>
                        <a:rPr lang="zh-CN" altLang="en-US" sz="1400" kern="100" dirty="0" smtClean="0">
                          <a:solidFill>
                            <a:srgbClr val="FFFFFF"/>
                          </a:solidFill>
                          <a:latin typeface="Times New Roman"/>
                          <a:ea typeface="宋体"/>
                        </a:rPr>
                        <a:t>核心网</a:t>
                      </a:r>
                      <a:r>
                        <a:rPr lang="zh-CN" sz="1400" kern="100" dirty="0" smtClean="0">
                          <a:solidFill>
                            <a:srgbClr val="FFFFFF"/>
                          </a:solidFill>
                          <a:latin typeface="Times New Roman"/>
                          <a:ea typeface="宋体"/>
                        </a:rPr>
                        <a:t>传输</a:t>
                      </a:r>
                      <a:r>
                        <a:rPr lang="zh-CN" sz="1400" kern="100" dirty="0">
                          <a:solidFill>
                            <a:srgbClr val="FFFFFF"/>
                          </a:solidFill>
                          <a:latin typeface="Times New Roman"/>
                          <a:ea typeface="宋体"/>
                        </a:rPr>
                        <a:t>层技术</a:t>
                      </a:r>
                      <a:r>
                        <a:rPr lang="zh-CN" sz="1400" kern="100" dirty="0" smtClean="0">
                          <a:solidFill>
                            <a:srgbClr val="FFFFFF"/>
                          </a:solidFill>
                          <a:latin typeface="Times New Roman"/>
                          <a:ea typeface="宋体"/>
                        </a:rPr>
                        <a:t>（</a:t>
                      </a:r>
                      <a:r>
                        <a:rPr lang="en-US" altLang="zh-CN" sz="1400" kern="100" dirty="0" smtClean="0">
                          <a:solidFill>
                            <a:srgbClr val="FFFFFF"/>
                          </a:solidFill>
                          <a:latin typeface="Times New Roman"/>
                          <a:ea typeface="宋体"/>
                        </a:rPr>
                        <a:t>4G/</a:t>
                      </a:r>
                      <a:r>
                        <a:rPr lang="en-US" sz="1400" kern="100" dirty="0" smtClean="0">
                          <a:solidFill>
                            <a:srgbClr val="FFFFFF"/>
                          </a:solidFill>
                          <a:latin typeface="Times New Roman"/>
                          <a:ea typeface="宋体"/>
                        </a:rPr>
                        <a:t>3G/GPRS/GSM</a:t>
                      </a:r>
                      <a:r>
                        <a:rPr lang="zh-CN" sz="1400" kern="100" dirty="0">
                          <a:solidFill>
                            <a:srgbClr val="FFFFFF"/>
                          </a:solidFill>
                          <a:latin typeface="Times New Roman"/>
                          <a:ea typeface="宋体"/>
                        </a:rPr>
                        <a:t>以太网）</a:t>
                      </a: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dirty="0">
                          <a:latin typeface="Times New Roman"/>
                          <a:ea typeface="宋体"/>
                        </a:rPr>
                        <a:t>6</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dirty="0">
                          <a:latin typeface="Times New Roman"/>
                          <a:ea typeface="宋体"/>
                        </a:rPr>
                        <a:t>2.5</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dirty="0">
                          <a:latin typeface="Times New Roman"/>
                          <a:ea typeface="宋体"/>
                        </a:rPr>
                        <a:t>40</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32</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8</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endParaRPr lang="en-US"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1400" kern="100">
                          <a:latin typeface="Times New Roman"/>
                          <a:ea typeface="宋体"/>
                        </a:rPr>
                        <a:t>考查</a:t>
                      </a: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173">
                <a:tc>
                  <a:txBody>
                    <a:bodyPr/>
                    <a:lstStyle/>
                    <a:p>
                      <a:pPr algn="ctr">
                        <a:lnSpc>
                          <a:spcPct val="150000"/>
                        </a:lnSpc>
                        <a:spcAft>
                          <a:spcPts val="0"/>
                        </a:spcAft>
                      </a:pPr>
                      <a:r>
                        <a:rPr lang="en-US" sz="1400" kern="100">
                          <a:latin typeface="宋体"/>
                          <a:ea typeface="宋体"/>
                        </a:rPr>
                        <a:t>3</a:t>
                      </a:r>
                      <a:endParaRPr lang="zh-CN" sz="1400" kern="10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400" kern="100" dirty="0">
                          <a:solidFill>
                            <a:srgbClr val="FFFFFF"/>
                          </a:solidFill>
                          <a:latin typeface="Times New Roman"/>
                          <a:ea typeface="宋体"/>
                        </a:rPr>
                        <a:t>物联网网关设计技术</a:t>
                      </a: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a:latin typeface="Times New Roman"/>
                          <a:ea typeface="宋体"/>
                        </a:rPr>
                        <a:t>7</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a:latin typeface="Times New Roman"/>
                          <a:ea typeface="宋体"/>
                        </a:rPr>
                        <a:t>2.0</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a:latin typeface="Times New Roman"/>
                          <a:ea typeface="宋体"/>
                        </a:rPr>
                        <a:t>30</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22</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8</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endParaRPr lang="en-US"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1400" kern="100">
                          <a:latin typeface="Times New Roman"/>
                          <a:ea typeface="宋体"/>
                        </a:rPr>
                        <a:t>考查</a:t>
                      </a: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173">
                <a:tc>
                  <a:txBody>
                    <a:bodyPr/>
                    <a:lstStyle/>
                    <a:p>
                      <a:pPr algn="ctr">
                        <a:lnSpc>
                          <a:spcPct val="150000"/>
                        </a:lnSpc>
                        <a:spcAft>
                          <a:spcPts val="0"/>
                        </a:spcAft>
                      </a:pPr>
                      <a:r>
                        <a:rPr lang="en-US" sz="1400" kern="100">
                          <a:latin typeface="宋体"/>
                          <a:ea typeface="宋体"/>
                        </a:rPr>
                        <a:t>4</a:t>
                      </a:r>
                      <a:endParaRPr lang="zh-CN" sz="1400" kern="10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altLang="zh-CN" sz="1400" kern="100" dirty="0" smtClean="0">
                          <a:solidFill>
                            <a:srgbClr val="FFFFFF"/>
                          </a:solidFill>
                          <a:latin typeface="Times New Roman"/>
                          <a:ea typeface="宋体"/>
                        </a:rPr>
                        <a:t>LTE</a:t>
                      </a:r>
                      <a:r>
                        <a:rPr lang="zh-CN" sz="1400" kern="100" dirty="0" smtClean="0">
                          <a:solidFill>
                            <a:srgbClr val="FFFFFF"/>
                          </a:solidFill>
                          <a:latin typeface="Times New Roman"/>
                          <a:ea typeface="宋体"/>
                        </a:rPr>
                        <a:t>高级射频</a:t>
                      </a:r>
                      <a:r>
                        <a:rPr lang="zh-CN" altLang="en-US" sz="1400" kern="100" dirty="0" smtClean="0">
                          <a:solidFill>
                            <a:srgbClr val="FFFFFF"/>
                          </a:solidFill>
                          <a:latin typeface="Times New Roman"/>
                          <a:ea typeface="宋体"/>
                        </a:rPr>
                        <a:t>测试</a:t>
                      </a:r>
                      <a:r>
                        <a:rPr lang="zh-CN" sz="1400" kern="100" dirty="0" smtClean="0">
                          <a:solidFill>
                            <a:srgbClr val="FFFFFF"/>
                          </a:solidFill>
                          <a:latin typeface="Times New Roman"/>
                          <a:ea typeface="宋体"/>
                        </a:rPr>
                        <a:t>技术</a:t>
                      </a:r>
                      <a:endParaRPr lang="zh-CN" sz="1400" kern="100" dirty="0">
                        <a:solidFill>
                          <a:srgbClr val="FFFFFF"/>
                        </a:solidFill>
                        <a:latin typeface="Times New Roman"/>
                        <a:ea typeface="宋体"/>
                      </a:endParaRP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a:latin typeface="Times New Roman"/>
                          <a:ea typeface="宋体"/>
                        </a:rPr>
                        <a:t>7</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a:latin typeface="Times New Roman"/>
                          <a:ea typeface="宋体"/>
                        </a:rPr>
                        <a:t>2.0</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dirty="0">
                          <a:latin typeface="Times New Roman"/>
                          <a:ea typeface="宋体"/>
                        </a:rPr>
                        <a:t>20</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12</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8</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endParaRPr lang="en-US"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1400" kern="100">
                          <a:latin typeface="Times New Roman"/>
                          <a:ea typeface="宋体"/>
                        </a:rPr>
                        <a:t>考查</a:t>
                      </a: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173">
                <a:tc>
                  <a:txBody>
                    <a:bodyPr/>
                    <a:lstStyle/>
                    <a:p>
                      <a:pPr algn="ctr">
                        <a:lnSpc>
                          <a:spcPct val="150000"/>
                        </a:lnSpc>
                        <a:spcAft>
                          <a:spcPts val="0"/>
                        </a:spcAft>
                      </a:pPr>
                      <a:r>
                        <a:rPr lang="en-US" sz="1400" kern="100">
                          <a:latin typeface="宋体"/>
                          <a:ea typeface="宋体"/>
                        </a:rPr>
                        <a:t>5</a:t>
                      </a:r>
                      <a:endParaRPr lang="zh-CN" sz="1400" kern="10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altLang="en-US" sz="1400" kern="100" dirty="0" smtClean="0">
                          <a:solidFill>
                            <a:srgbClr val="FFFFFF"/>
                          </a:solidFill>
                          <a:latin typeface="Times New Roman"/>
                          <a:ea typeface="宋体"/>
                        </a:rPr>
                        <a:t>移动</a:t>
                      </a:r>
                      <a:r>
                        <a:rPr lang="zh-CN" sz="1400" kern="100" dirty="0" smtClean="0">
                          <a:solidFill>
                            <a:srgbClr val="FFFFFF"/>
                          </a:solidFill>
                          <a:latin typeface="Times New Roman"/>
                          <a:ea typeface="宋体"/>
                        </a:rPr>
                        <a:t>物</a:t>
                      </a:r>
                      <a:r>
                        <a:rPr lang="zh-CN" sz="1400" kern="100" dirty="0">
                          <a:solidFill>
                            <a:srgbClr val="FFFFFF"/>
                          </a:solidFill>
                          <a:latin typeface="Times New Roman"/>
                          <a:ea typeface="宋体"/>
                        </a:rPr>
                        <a:t>联网</a:t>
                      </a:r>
                      <a:r>
                        <a:rPr lang="zh-CN" sz="1400" kern="100" dirty="0" smtClean="0">
                          <a:solidFill>
                            <a:srgbClr val="FFFFFF"/>
                          </a:solidFill>
                          <a:latin typeface="Times New Roman"/>
                          <a:ea typeface="宋体"/>
                        </a:rPr>
                        <a:t>应用层</a:t>
                      </a:r>
                      <a:r>
                        <a:rPr lang="zh-CN" altLang="en-US" sz="1400" kern="100" dirty="0" smtClean="0">
                          <a:solidFill>
                            <a:srgbClr val="FFFFFF"/>
                          </a:solidFill>
                          <a:latin typeface="Times New Roman"/>
                          <a:ea typeface="宋体"/>
                        </a:rPr>
                        <a:t>架构安装、维护和</a:t>
                      </a:r>
                      <a:r>
                        <a:rPr lang="zh-CN" sz="1400" kern="100" dirty="0" smtClean="0">
                          <a:solidFill>
                            <a:srgbClr val="FFFFFF"/>
                          </a:solidFill>
                          <a:latin typeface="Times New Roman"/>
                          <a:ea typeface="宋体"/>
                        </a:rPr>
                        <a:t>设计</a:t>
                      </a:r>
                      <a:r>
                        <a:rPr lang="zh-CN" altLang="en-US" sz="1400" kern="100" dirty="0" smtClean="0">
                          <a:solidFill>
                            <a:srgbClr val="FFFFFF"/>
                          </a:solidFill>
                          <a:latin typeface="Times New Roman"/>
                          <a:ea typeface="宋体"/>
                        </a:rPr>
                        <a:t>实训</a:t>
                      </a:r>
                      <a:endParaRPr lang="zh-CN" sz="1400" kern="100" dirty="0">
                        <a:solidFill>
                          <a:srgbClr val="FFFFFF"/>
                        </a:solidFill>
                        <a:latin typeface="Times New Roman"/>
                        <a:ea typeface="宋体"/>
                      </a:endParaRP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a:latin typeface="Times New Roman"/>
                          <a:ea typeface="宋体"/>
                        </a:rPr>
                        <a:t>7</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a:latin typeface="Times New Roman"/>
                          <a:ea typeface="宋体"/>
                        </a:rPr>
                        <a:t>2.0</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a:latin typeface="Times New Roman"/>
                          <a:ea typeface="宋体"/>
                        </a:rPr>
                        <a:t>40</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32</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8</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endParaRPr lang="en-US"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1400" kern="100">
                          <a:latin typeface="Times New Roman"/>
                          <a:ea typeface="宋体"/>
                        </a:rPr>
                        <a:t>考查</a:t>
                      </a: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2345">
                <a:tc>
                  <a:txBody>
                    <a:bodyPr/>
                    <a:lstStyle/>
                    <a:p>
                      <a:pPr algn="ctr">
                        <a:lnSpc>
                          <a:spcPct val="150000"/>
                        </a:lnSpc>
                        <a:spcAft>
                          <a:spcPts val="0"/>
                        </a:spcAft>
                      </a:pPr>
                      <a:r>
                        <a:rPr lang="en-US" sz="1400" kern="100">
                          <a:latin typeface="宋体"/>
                          <a:ea typeface="宋体"/>
                        </a:rPr>
                        <a:t>6</a:t>
                      </a:r>
                      <a:endParaRPr lang="zh-CN" sz="1400" kern="10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400" kern="100" dirty="0">
                          <a:solidFill>
                            <a:srgbClr val="FFFFFF"/>
                          </a:solidFill>
                          <a:latin typeface="Times New Roman"/>
                          <a:ea typeface="宋体"/>
                        </a:rPr>
                        <a:t>基于</a:t>
                      </a:r>
                      <a:r>
                        <a:rPr lang="en-US" sz="1400" kern="100" dirty="0">
                          <a:solidFill>
                            <a:srgbClr val="FFFFFF"/>
                          </a:solidFill>
                          <a:latin typeface="Times New Roman"/>
                          <a:ea typeface="宋体"/>
                        </a:rPr>
                        <a:t>ARM</a:t>
                      </a:r>
                      <a:r>
                        <a:rPr lang="zh-CN" sz="1400" kern="100" dirty="0">
                          <a:solidFill>
                            <a:srgbClr val="FFFFFF"/>
                          </a:solidFill>
                          <a:latin typeface="Times New Roman"/>
                          <a:ea typeface="宋体"/>
                        </a:rPr>
                        <a:t>嵌入式操作系统的无线网关设计</a:t>
                      </a: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a:latin typeface="Times New Roman"/>
                          <a:ea typeface="宋体"/>
                        </a:rPr>
                        <a:t>7</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a:latin typeface="Times New Roman"/>
                          <a:ea typeface="宋体"/>
                        </a:rPr>
                        <a:t>2.5</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dirty="0">
                          <a:latin typeface="Times New Roman"/>
                          <a:ea typeface="宋体"/>
                        </a:rPr>
                        <a:t>40</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32</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8</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endParaRPr lang="en-US"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1400" kern="100">
                          <a:latin typeface="Times New Roman"/>
                          <a:ea typeface="宋体"/>
                        </a:rPr>
                        <a:t>考查</a:t>
                      </a: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173">
                <a:tc>
                  <a:txBody>
                    <a:bodyPr/>
                    <a:lstStyle/>
                    <a:p>
                      <a:pPr algn="ctr">
                        <a:lnSpc>
                          <a:spcPct val="150000"/>
                        </a:lnSpc>
                        <a:spcAft>
                          <a:spcPts val="0"/>
                        </a:spcAft>
                      </a:pPr>
                      <a:r>
                        <a:rPr lang="en-US" altLang="zh-CN" sz="1400" kern="100" dirty="0" smtClean="0">
                          <a:latin typeface="Times New Roman"/>
                          <a:ea typeface="宋体"/>
                        </a:rPr>
                        <a:t>7</a:t>
                      </a:r>
                      <a:endParaRPr lang="zh-CN" sz="1400" kern="100" dirty="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9000"/>
                        </a:lnSpc>
                        <a:spcBef>
                          <a:spcPts val="600"/>
                        </a:spcBef>
                        <a:spcAft>
                          <a:spcPts val="0"/>
                        </a:spcAft>
                      </a:pPr>
                      <a:r>
                        <a:rPr lang="zh-CN" sz="1400" kern="0" dirty="0">
                          <a:solidFill>
                            <a:srgbClr val="FFFFFF"/>
                          </a:solidFill>
                          <a:latin typeface="Times New Roman"/>
                          <a:ea typeface="宋体"/>
                          <a:cs typeface="宋体"/>
                        </a:rPr>
                        <a:t>云计算技术</a:t>
                      </a:r>
                      <a:endParaRPr lang="zh-CN" sz="1400" kern="100" dirty="0">
                        <a:solidFill>
                          <a:srgbClr val="FFFFFF"/>
                        </a:solidFill>
                        <a:latin typeface="Times New Roman"/>
                        <a:ea typeface="宋体"/>
                      </a:endParaRP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a:latin typeface="Times New Roman"/>
                          <a:ea typeface="宋体"/>
                        </a:rPr>
                        <a:t>6</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a:latin typeface="Times New Roman"/>
                          <a:ea typeface="宋体"/>
                        </a:rPr>
                        <a:t>2.5</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a:latin typeface="Times New Roman"/>
                          <a:ea typeface="宋体"/>
                        </a:rPr>
                        <a:t>40</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32</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8</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endParaRPr lang="en-US"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1400" kern="100" dirty="0">
                          <a:latin typeface="Times New Roman"/>
                          <a:ea typeface="宋体"/>
                        </a:rPr>
                        <a:t>考查</a:t>
                      </a: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173">
                <a:tc>
                  <a:txBody>
                    <a:bodyPr/>
                    <a:lstStyle/>
                    <a:p>
                      <a:pPr algn="ctr">
                        <a:lnSpc>
                          <a:spcPct val="150000"/>
                        </a:lnSpc>
                        <a:spcAft>
                          <a:spcPts val="0"/>
                        </a:spcAft>
                      </a:pPr>
                      <a:r>
                        <a:rPr lang="en-US" altLang="zh-CN" sz="1400" kern="100" dirty="0" smtClean="0">
                          <a:latin typeface="Times New Roman"/>
                          <a:ea typeface="宋体"/>
                        </a:rPr>
                        <a:t>8</a:t>
                      </a:r>
                      <a:endParaRPr lang="zh-CN" sz="1400" kern="100" dirty="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9000"/>
                        </a:lnSpc>
                        <a:spcBef>
                          <a:spcPts val="600"/>
                        </a:spcBef>
                        <a:spcAft>
                          <a:spcPts val="0"/>
                        </a:spcAft>
                      </a:pPr>
                      <a:r>
                        <a:rPr lang="zh-CN" sz="1400" kern="0" dirty="0">
                          <a:solidFill>
                            <a:srgbClr val="FFFFFF"/>
                          </a:solidFill>
                          <a:latin typeface="Times New Roman"/>
                          <a:ea typeface="宋体"/>
                          <a:cs typeface="宋体"/>
                        </a:rPr>
                        <a:t>数据库原理</a:t>
                      </a:r>
                      <a:endParaRPr lang="zh-CN" sz="1400" kern="100" dirty="0">
                        <a:solidFill>
                          <a:srgbClr val="FFFFFF"/>
                        </a:solidFill>
                        <a:latin typeface="Times New Roman"/>
                        <a:ea typeface="宋体"/>
                      </a:endParaRP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a:latin typeface="Times New Roman"/>
                          <a:ea typeface="宋体"/>
                        </a:rPr>
                        <a:t>6</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a:latin typeface="Times New Roman"/>
                          <a:ea typeface="宋体"/>
                        </a:rPr>
                        <a:t>2.5</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a:latin typeface="Times New Roman"/>
                          <a:ea typeface="宋体"/>
                        </a:rPr>
                        <a:t>40</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32</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8</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a:latin typeface="Times New Roman"/>
                          <a:ea typeface="宋体"/>
                        </a:rPr>
                        <a:t>16</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1400" kern="100" dirty="0">
                          <a:latin typeface="Times New Roman"/>
                          <a:ea typeface="宋体"/>
                        </a:rPr>
                        <a:t>考查</a:t>
                      </a: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173">
                <a:tc>
                  <a:txBody>
                    <a:bodyPr/>
                    <a:lstStyle/>
                    <a:p>
                      <a:pPr algn="ctr">
                        <a:lnSpc>
                          <a:spcPct val="150000"/>
                        </a:lnSpc>
                        <a:spcAft>
                          <a:spcPts val="0"/>
                        </a:spcAft>
                      </a:pPr>
                      <a:r>
                        <a:rPr lang="en-US" altLang="zh-CN" sz="1400" kern="100" dirty="0" smtClean="0">
                          <a:latin typeface="Times New Roman"/>
                          <a:ea typeface="宋体"/>
                        </a:rPr>
                        <a:t>9</a:t>
                      </a:r>
                      <a:endParaRPr lang="zh-CN" sz="1400" kern="100" dirty="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9000"/>
                        </a:lnSpc>
                        <a:spcBef>
                          <a:spcPts val="600"/>
                        </a:spcBef>
                        <a:spcAft>
                          <a:spcPts val="0"/>
                        </a:spcAft>
                      </a:pPr>
                      <a:r>
                        <a:rPr lang="zh-CN" sz="1400" kern="0" dirty="0">
                          <a:solidFill>
                            <a:srgbClr val="FFFFFF"/>
                          </a:solidFill>
                          <a:latin typeface="Times New Roman"/>
                          <a:ea typeface="宋体"/>
                          <a:cs typeface="宋体"/>
                        </a:rPr>
                        <a:t>系统工程</a:t>
                      </a:r>
                      <a:endParaRPr lang="zh-CN" sz="1400" kern="100" dirty="0">
                        <a:solidFill>
                          <a:srgbClr val="FFFFFF"/>
                        </a:solidFill>
                        <a:latin typeface="Times New Roman"/>
                        <a:ea typeface="宋体"/>
                      </a:endParaRP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a:latin typeface="Times New Roman"/>
                          <a:ea typeface="宋体"/>
                        </a:rPr>
                        <a:t>7</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a:latin typeface="Times New Roman"/>
                          <a:ea typeface="宋体"/>
                        </a:rPr>
                        <a:t>2.5</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a:latin typeface="Times New Roman"/>
                          <a:ea typeface="宋体"/>
                        </a:rPr>
                        <a:t>40</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24</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a:latin typeface="Times New Roman"/>
                          <a:ea typeface="宋体"/>
                        </a:rPr>
                        <a:t>16</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endParaRPr lang="en-US"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1400" kern="100" dirty="0">
                          <a:latin typeface="Times New Roman"/>
                          <a:ea typeface="宋体"/>
                        </a:rPr>
                        <a:t>考查</a:t>
                      </a: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173">
                <a:tc>
                  <a:txBody>
                    <a:bodyPr/>
                    <a:lstStyle/>
                    <a:p>
                      <a:pPr algn="ctr">
                        <a:lnSpc>
                          <a:spcPct val="150000"/>
                        </a:lnSpc>
                        <a:spcAft>
                          <a:spcPts val="0"/>
                        </a:spcAft>
                      </a:pPr>
                      <a:r>
                        <a:rPr lang="en-US" sz="1400" kern="100" dirty="0" smtClean="0">
                          <a:latin typeface="宋体"/>
                          <a:ea typeface="宋体"/>
                        </a:rPr>
                        <a:t>1</a:t>
                      </a:r>
                      <a:r>
                        <a:rPr lang="en-US" altLang="zh-CN" sz="1400" kern="100" dirty="0" smtClean="0">
                          <a:latin typeface="宋体"/>
                          <a:ea typeface="宋体"/>
                        </a:rPr>
                        <a:t>0</a:t>
                      </a:r>
                      <a:endParaRPr lang="zh-CN" sz="1400" kern="100" dirty="0">
                        <a:latin typeface="Times New Roman"/>
                        <a:ea typeface="宋体"/>
                      </a:endParaRPr>
                    </a:p>
                  </a:txBody>
                  <a:tcPr marL="27140" marR="2714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9000"/>
                        </a:lnSpc>
                        <a:spcBef>
                          <a:spcPts val="600"/>
                        </a:spcBef>
                        <a:spcAft>
                          <a:spcPts val="0"/>
                        </a:spcAft>
                      </a:pPr>
                      <a:r>
                        <a:rPr lang="zh-CN" sz="1400" kern="0" dirty="0">
                          <a:solidFill>
                            <a:srgbClr val="FFFFFF"/>
                          </a:solidFill>
                          <a:latin typeface="Times New Roman"/>
                          <a:ea typeface="宋体"/>
                          <a:cs typeface="宋体"/>
                        </a:rPr>
                        <a:t>多媒体技术与应用</a:t>
                      </a:r>
                      <a:endParaRPr lang="zh-CN" sz="1400" kern="100" dirty="0">
                        <a:solidFill>
                          <a:srgbClr val="FFFFFF"/>
                        </a:solidFill>
                        <a:latin typeface="Times New Roman"/>
                        <a:ea typeface="宋体"/>
                      </a:endParaRPr>
                    </a:p>
                  </a:txBody>
                  <a:tcPr marL="27140" marR="27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0">
                          <a:latin typeface="Times New Roman"/>
                          <a:ea typeface="宋体"/>
                        </a:rPr>
                        <a:t>7</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400" kern="100">
                          <a:latin typeface="Times New Roman"/>
                          <a:ea typeface="宋体"/>
                        </a:rPr>
                        <a:t>2.5</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kern="100">
                          <a:latin typeface="Times New Roman"/>
                          <a:ea typeface="宋体"/>
                        </a:rPr>
                        <a:t>40</a:t>
                      </a:r>
                      <a:endParaRPr lang="zh-CN" sz="1400" kern="10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24</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kern="100" dirty="0">
                          <a:latin typeface="Times New Roman"/>
                          <a:ea typeface="宋体"/>
                        </a:rPr>
                        <a:t>16</a:t>
                      </a:r>
                      <a:endParaRPr lang="zh-CN"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endParaRPr lang="en-US" sz="1400" kern="100" dirty="0">
                        <a:latin typeface="Times New Roman"/>
                        <a:ea typeface="宋体"/>
                      </a:endParaRP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1400" kern="100" dirty="0">
                          <a:latin typeface="Times New Roman"/>
                          <a:ea typeface="宋体"/>
                        </a:rPr>
                        <a:t>考查</a:t>
                      </a:r>
                    </a:p>
                  </a:txBody>
                  <a:tcPr marL="27140" marR="271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gray">
          <a:xfrm>
            <a:off x="1763688" y="548680"/>
            <a:ext cx="5599177" cy="801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5pPr>
            <a:lvl6pPr marL="457200" algn="ctr" rtl="0" fontAlgn="base">
              <a:spcBef>
                <a:spcPct val="0"/>
              </a:spcBef>
              <a:spcAft>
                <a:spcPct val="0"/>
              </a:spcAft>
              <a:defRPr sz="3600" b="1">
                <a:solidFill>
                  <a:schemeClr val="bg1"/>
                </a:solidFill>
                <a:latin typeface="Arial" pitchFamily="34" charset="0"/>
              </a:defRPr>
            </a:lvl6pPr>
            <a:lvl7pPr marL="914400" algn="ctr" rtl="0" fontAlgn="base">
              <a:spcBef>
                <a:spcPct val="0"/>
              </a:spcBef>
              <a:spcAft>
                <a:spcPct val="0"/>
              </a:spcAft>
              <a:defRPr sz="3600" b="1">
                <a:solidFill>
                  <a:schemeClr val="bg1"/>
                </a:solidFill>
                <a:latin typeface="Arial" pitchFamily="34" charset="0"/>
              </a:defRPr>
            </a:lvl7pPr>
            <a:lvl8pPr marL="1371600" algn="ctr" rtl="0" fontAlgn="base">
              <a:spcBef>
                <a:spcPct val="0"/>
              </a:spcBef>
              <a:spcAft>
                <a:spcPct val="0"/>
              </a:spcAft>
              <a:defRPr sz="3600" b="1">
                <a:solidFill>
                  <a:schemeClr val="bg1"/>
                </a:solidFill>
                <a:latin typeface="Arial" pitchFamily="34" charset="0"/>
              </a:defRPr>
            </a:lvl8pPr>
            <a:lvl9pPr marL="1828800" algn="ctr" rtl="0" fontAlgn="base">
              <a:spcBef>
                <a:spcPct val="0"/>
              </a:spcBef>
              <a:spcAft>
                <a:spcPct val="0"/>
              </a:spcAft>
              <a:defRPr sz="3600" b="1">
                <a:solidFill>
                  <a:schemeClr val="bg1"/>
                </a:solidFill>
                <a:latin typeface="Arial" pitchFamily="34" charset="0"/>
              </a:defRPr>
            </a:lvl9pPr>
          </a:lstStyle>
          <a:p>
            <a:r>
              <a:rPr lang="zh-CN" altLang="en-US" sz="2800" dirty="0" smtClean="0"/>
              <a:t>移动物联网课程群建设</a:t>
            </a:r>
            <a:endParaRPr lang="zh-CN" altLang="en-US" sz="2800" dirty="0"/>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9395" name="Rectangle 3"/>
          <p:cNvSpPr>
            <a:spLocks noChangeArrowheads="1"/>
          </p:cNvSpPr>
          <p:nvPr/>
        </p:nvSpPr>
        <p:spPr bwMode="auto">
          <a:xfrm>
            <a:off x="0" y="1412776"/>
            <a:ext cx="8784976" cy="54322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1938" algn="l" defTabSz="914400" rtl="0" eaLnBrk="1" fontAlgn="base" latinLnBrk="0" hangingPunct="1">
              <a:lnSpc>
                <a:spcPct val="100000"/>
              </a:lnSpc>
              <a:spcBef>
                <a:spcPct val="0"/>
              </a:spcBef>
              <a:spcAft>
                <a:spcPts val="600"/>
              </a:spcAft>
              <a:buClrTx/>
              <a:buSzTx/>
              <a:buFontTx/>
              <a:buNone/>
              <a:tabLst/>
            </a:pPr>
            <a:r>
              <a:rPr kumimoji="0" lang="zh-CN"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物联网课程群应该具备完整的、覆盖物联网从底层传感器到无线网络传输直至嵌入式网关应用的教学和实验课程，除了具备物联网基础教学和实验的功能外，特别是在针对物联网科研方面，提供全面而相识的教学及实验课程体系</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，课程群应包括：</a:t>
            </a:r>
            <a:endParaRPr kumimoji="0" lang="zh-CN" altLang="en-US" b="0" i="0" u="none" strike="noStrike" cap="none" normalizeH="0" baseline="0" dirty="0" smtClean="0">
              <a:ln>
                <a:noFill/>
              </a:ln>
              <a:solidFill>
                <a:schemeClr val="tx1"/>
              </a:solidFill>
              <a:effectLst/>
              <a:latin typeface="Arial" pitchFamily="34" charset="0"/>
              <a:ea typeface="宋体" pitchFamily="2" charset="-122"/>
            </a:endParaRPr>
          </a:p>
          <a:p>
            <a:pPr lvl="1" eaLnBrk="0" hangingPunct="0">
              <a:buFont typeface="Wingdings" pitchFamily="2" charset="2"/>
              <a:buChar char="ü"/>
            </a:pPr>
            <a:r>
              <a:rPr kumimoji="0" lang="zh-CN" altLang="en-US" sz="1600" b="1" i="0" u="none" strike="noStrike" cap="none" normalizeH="0" baseline="0" dirty="0" smtClean="0">
                <a:ln>
                  <a:noFill/>
                </a:ln>
                <a:solidFill>
                  <a:schemeClr val="tx1"/>
                </a:solidFill>
                <a:latin typeface="Times New Roman" pitchFamily="18" charset="0"/>
                <a:ea typeface="宋体" pitchFamily="2" charset="-122"/>
                <a:cs typeface="Times New Roman" pitchFamily="18" charset="0"/>
              </a:rPr>
              <a:t>  传感器教学和实验课程</a:t>
            </a:r>
            <a:endParaRPr kumimoji="0" lang="zh-CN" altLang="en-US" sz="1600" b="1" i="0" u="none" strike="noStrike" cap="none" normalizeH="0" baseline="0" dirty="0" smtClean="0">
              <a:ln>
                <a:noFill/>
              </a:ln>
              <a:solidFill>
                <a:schemeClr val="tx1"/>
              </a:solidFill>
              <a:latin typeface="Arial" pitchFamily="34" charset="0"/>
              <a:ea typeface="宋体" pitchFamily="2" charset="-122"/>
            </a:endParaRPr>
          </a:p>
          <a:p>
            <a:pPr lvl="1" eaLnBrk="0" hangingPunct="0">
              <a:buFont typeface="Wingdings" pitchFamily="2" charset="2"/>
              <a:buChar char="ü"/>
            </a:pPr>
            <a:r>
              <a:rPr kumimoji="0" lang="zh-CN" altLang="en-US" sz="1600" b="1" i="0" u="none" strike="noStrike" cap="none" normalizeH="0" baseline="0" dirty="0" smtClean="0">
                <a:ln>
                  <a:noFill/>
                </a:ln>
                <a:solidFill>
                  <a:schemeClr val="tx1"/>
                </a:solidFill>
                <a:latin typeface="Times New Roman" pitchFamily="18" charset="0"/>
                <a:ea typeface="宋体" pitchFamily="2" charset="-122"/>
                <a:cs typeface="Times New Roman" pitchFamily="18" charset="0"/>
              </a:rPr>
              <a:t>  无线通信网络教学和实验课程</a:t>
            </a:r>
            <a:endParaRPr kumimoji="0" lang="zh-CN" altLang="en-US" sz="1600" b="1" i="0" u="none" strike="noStrike" cap="none" normalizeH="0" baseline="0" dirty="0" smtClean="0">
              <a:ln>
                <a:noFill/>
              </a:ln>
              <a:solidFill>
                <a:schemeClr val="tx1"/>
              </a:solidFill>
              <a:latin typeface="Arial" pitchFamily="34" charset="0"/>
              <a:ea typeface="宋体" pitchFamily="2" charset="-122"/>
            </a:endParaRPr>
          </a:p>
          <a:p>
            <a:pPr lvl="1" eaLnBrk="0" hangingPunct="0">
              <a:buFont typeface="Wingdings" pitchFamily="2" charset="2"/>
              <a:buChar char="ü"/>
            </a:pPr>
            <a:r>
              <a:rPr kumimoji="0" lang="zh-CN" altLang="en-US" sz="1600" b="1" i="0" u="none" strike="noStrike" cap="none" normalizeH="0" baseline="0" dirty="0" smtClean="0">
                <a:ln>
                  <a:noFill/>
                </a:ln>
                <a:solidFill>
                  <a:schemeClr val="tx1"/>
                </a:solidFill>
                <a:latin typeface="Times New Roman" pitchFamily="18" charset="0"/>
                <a:ea typeface="宋体" pitchFamily="2" charset="-122"/>
                <a:cs typeface="Times New Roman" pitchFamily="18" charset="0"/>
              </a:rPr>
              <a:t>  </a:t>
            </a:r>
            <a:r>
              <a:rPr kumimoji="0" lang="en-US" altLang="zh-CN" sz="1600" b="1" i="0" u="none" strike="noStrike" cap="none" normalizeH="0" baseline="0" dirty="0" err="1" smtClean="0">
                <a:ln>
                  <a:noFill/>
                </a:ln>
                <a:solidFill>
                  <a:schemeClr val="tx1"/>
                </a:solidFill>
                <a:latin typeface="Times New Roman" pitchFamily="18" charset="0"/>
                <a:ea typeface="宋体" pitchFamily="2" charset="-122"/>
                <a:cs typeface="Times New Roman" pitchFamily="18" charset="0"/>
              </a:rPr>
              <a:t>ZigBee</a:t>
            </a:r>
            <a:r>
              <a:rPr kumimoji="0" lang="zh-CN" altLang="en-US" sz="1600" b="1" i="0" u="none" strike="noStrike" cap="none" normalizeH="0" baseline="0" dirty="0" smtClean="0">
                <a:ln>
                  <a:noFill/>
                </a:ln>
                <a:solidFill>
                  <a:schemeClr val="tx1"/>
                </a:solidFill>
                <a:latin typeface="Times New Roman" pitchFamily="18" charset="0"/>
                <a:ea typeface="宋体" pitchFamily="2" charset="-122"/>
                <a:cs typeface="Times New Roman" pitchFamily="18" charset="0"/>
              </a:rPr>
              <a:t>技术学习和实验</a:t>
            </a:r>
            <a:endParaRPr kumimoji="0" lang="zh-CN" altLang="en-US" sz="1600" b="1" i="0" u="none" strike="noStrike" cap="none" normalizeH="0" baseline="0" dirty="0" smtClean="0">
              <a:ln>
                <a:noFill/>
              </a:ln>
              <a:solidFill>
                <a:schemeClr val="tx1"/>
              </a:solidFill>
              <a:latin typeface="Arial" pitchFamily="34" charset="0"/>
              <a:ea typeface="宋体" pitchFamily="2" charset="-122"/>
            </a:endParaRPr>
          </a:p>
          <a:p>
            <a:pPr lvl="1" eaLnBrk="0" hangingPunct="0">
              <a:buFont typeface="Wingdings" pitchFamily="2" charset="2"/>
              <a:buChar char="ü"/>
            </a:pPr>
            <a:r>
              <a:rPr kumimoji="0" lang="zh-CN" altLang="en-US" sz="1600" b="1" i="0" u="none" strike="noStrike" cap="none" normalizeH="0" baseline="0" dirty="0" smtClean="0">
                <a:ln>
                  <a:noFill/>
                </a:ln>
                <a:solidFill>
                  <a:schemeClr val="tx1"/>
                </a:solidFill>
                <a:latin typeface="Times New Roman" pitchFamily="18" charset="0"/>
                <a:ea typeface="宋体" pitchFamily="2" charset="-122"/>
                <a:cs typeface="Times New Roman" pitchFamily="18" charset="0"/>
              </a:rPr>
              <a:t>  </a:t>
            </a:r>
            <a:r>
              <a:rPr kumimoji="0" lang="en-US" altLang="zh-CN" sz="1600" b="1" i="0" u="none" strike="noStrike" cap="none" normalizeH="0" baseline="0" dirty="0" err="1" smtClean="0">
                <a:ln>
                  <a:noFill/>
                </a:ln>
                <a:solidFill>
                  <a:schemeClr val="tx1"/>
                </a:solidFill>
                <a:latin typeface="Times New Roman" pitchFamily="18" charset="0"/>
                <a:ea typeface="宋体" pitchFamily="2" charset="-122"/>
                <a:cs typeface="Times New Roman" pitchFamily="18" charset="0"/>
              </a:rPr>
              <a:t>ZigBee</a:t>
            </a:r>
            <a:r>
              <a:rPr kumimoji="0" lang="zh-CN" altLang="en-US" sz="1600" b="1" i="0" u="none" strike="noStrike" cap="none" normalizeH="0" baseline="0" dirty="0" smtClean="0">
                <a:ln>
                  <a:noFill/>
                </a:ln>
                <a:solidFill>
                  <a:schemeClr val="tx1"/>
                </a:solidFill>
                <a:latin typeface="Times New Roman" pitchFamily="18" charset="0"/>
                <a:ea typeface="宋体" pitchFamily="2" charset="-122"/>
                <a:cs typeface="Times New Roman" pitchFamily="18" charset="0"/>
              </a:rPr>
              <a:t>协议与通用应用协议转换教学和实验</a:t>
            </a:r>
            <a:endParaRPr kumimoji="0" lang="zh-CN" altLang="en-US" sz="1600" b="1" i="0" u="none" strike="noStrike" cap="none" normalizeH="0" baseline="0" dirty="0" smtClean="0">
              <a:ln>
                <a:noFill/>
              </a:ln>
              <a:solidFill>
                <a:schemeClr val="tx1"/>
              </a:solidFill>
              <a:latin typeface="Arial" pitchFamily="34" charset="0"/>
              <a:ea typeface="宋体" pitchFamily="2" charset="-122"/>
            </a:endParaRPr>
          </a:p>
          <a:p>
            <a:pPr lvl="1" eaLnBrk="0" hangingPunct="0">
              <a:buFont typeface="Wingdings" pitchFamily="2" charset="2"/>
              <a:buChar char="ü"/>
            </a:pPr>
            <a:r>
              <a:rPr kumimoji="0" lang="zh-CN" altLang="en-US" sz="1600" b="1" i="0" u="none" strike="noStrike" cap="none" normalizeH="0" baseline="0" dirty="0" smtClean="0">
                <a:ln>
                  <a:noFill/>
                </a:ln>
                <a:solidFill>
                  <a:schemeClr val="tx1"/>
                </a:solidFill>
                <a:latin typeface="Times New Roman" pitchFamily="18" charset="0"/>
                <a:ea typeface="宋体" pitchFamily="2" charset="-122"/>
                <a:cs typeface="Times New Roman" pitchFamily="18" charset="0"/>
              </a:rPr>
              <a:t>  </a:t>
            </a:r>
            <a:r>
              <a:rPr kumimoji="0" lang="en-US" altLang="zh-CN" sz="1600" b="1" i="0" u="none" strike="noStrike" cap="none" normalizeH="0" baseline="0" dirty="0" err="1" smtClean="0">
                <a:ln>
                  <a:noFill/>
                </a:ln>
                <a:solidFill>
                  <a:schemeClr val="tx1"/>
                </a:solidFill>
                <a:latin typeface="Times New Roman" pitchFamily="18" charset="0"/>
                <a:ea typeface="宋体" pitchFamily="2" charset="-122"/>
                <a:cs typeface="Times New Roman" pitchFamily="18" charset="0"/>
              </a:rPr>
              <a:t>ZigBee</a:t>
            </a:r>
            <a:r>
              <a:rPr kumimoji="0" lang="zh-CN" altLang="en-US" sz="1600" b="1" i="0" u="none" strike="noStrike" cap="none" normalizeH="0" baseline="0" dirty="0" smtClean="0">
                <a:ln>
                  <a:noFill/>
                </a:ln>
                <a:solidFill>
                  <a:schemeClr val="tx1"/>
                </a:solidFill>
                <a:latin typeface="Times New Roman" pitchFamily="18" charset="0"/>
                <a:ea typeface="宋体" pitchFamily="2" charset="-122"/>
                <a:cs typeface="Times New Roman" pitchFamily="18" charset="0"/>
              </a:rPr>
              <a:t>协议与通用接口转换教学和实验</a:t>
            </a:r>
            <a:endParaRPr kumimoji="0" lang="zh-CN" altLang="en-US" sz="1600" b="1" i="0" u="none" strike="noStrike" cap="none" normalizeH="0" baseline="0" dirty="0" smtClean="0">
              <a:ln>
                <a:noFill/>
              </a:ln>
              <a:solidFill>
                <a:schemeClr val="tx1"/>
              </a:solidFill>
              <a:latin typeface="Arial" pitchFamily="34" charset="0"/>
              <a:ea typeface="宋体" pitchFamily="2" charset="-122"/>
            </a:endParaRPr>
          </a:p>
          <a:p>
            <a:pPr lvl="1" eaLnBrk="0" hangingPunct="0">
              <a:buFont typeface="Wingdings" pitchFamily="2" charset="2"/>
              <a:buChar char="ü"/>
            </a:pPr>
            <a:r>
              <a:rPr kumimoji="0" lang="zh-CN" altLang="en-US" sz="1600" b="1" i="0" u="none" strike="noStrike" cap="none" normalizeH="0" baseline="0" dirty="0" smtClean="0">
                <a:ln>
                  <a:noFill/>
                </a:ln>
                <a:solidFill>
                  <a:schemeClr val="tx1"/>
                </a:solidFill>
                <a:latin typeface="Times New Roman" pitchFamily="18" charset="0"/>
                <a:ea typeface="宋体" pitchFamily="2" charset="-122"/>
                <a:cs typeface="Times New Roman" pitchFamily="18" charset="0"/>
              </a:rPr>
              <a:t>  物联网数据采集教学和实验</a:t>
            </a:r>
            <a:endParaRPr kumimoji="0" lang="zh-CN" altLang="en-US" sz="1600" b="1" i="0" u="none" strike="noStrike" cap="none" normalizeH="0" baseline="0" dirty="0" smtClean="0">
              <a:ln>
                <a:noFill/>
              </a:ln>
              <a:solidFill>
                <a:schemeClr val="tx1"/>
              </a:solidFill>
              <a:latin typeface="Arial" pitchFamily="34" charset="0"/>
              <a:ea typeface="宋体" pitchFamily="2" charset="-122"/>
            </a:endParaRPr>
          </a:p>
          <a:p>
            <a:pPr lvl="1" eaLnBrk="0" hangingPunct="0">
              <a:buFont typeface="Wingdings" pitchFamily="2" charset="2"/>
              <a:buChar char="ü"/>
            </a:pPr>
            <a:r>
              <a:rPr kumimoji="0" lang="zh-CN" altLang="en-US" sz="1600" b="1" i="0" u="none" strike="noStrike" cap="none" normalizeH="0" baseline="0" dirty="0" smtClean="0">
                <a:ln>
                  <a:noFill/>
                </a:ln>
                <a:solidFill>
                  <a:schemeClr val="tx1"/>
                </a:solidFill>
                <a:latin typeface="Times New Roman" pitchFamily="18" charset="0"/>
                <a:ea typeface="宋体" pitchFamily="2" charset="-122"/>
                <a:cs typeface="Times New Roman" pitchFamily="18" charset="0"/>
              </a:rPr>
              <a:t>  物联网智能控制教学和实验</a:t>
            </a:r>
            <a:endParaRPr kumimoji="0" lang="zh-CN" altLang="en-US" sz="1600" b="1" i="0" u="none" strike="noStrike" cap="none" normalizeH="0" baseline="0" dirty="0" smtClean="0">
              <a:ln>
                <a:noFill/>
              </a:ln>
              <a:solidFill>
                <a:schemeClr val="tx1"/>
              </a:solidFill>
              <a:latin typeface="Arial" pitchFamily="34" charset="0"/>
              <a:ea typeface="宋体" pitchFamily="2" charset="-122"/>
            </a:endParaRPr>
          </a:p>
          <a:p>
            <a:pPr lvl="1" eaLnBrk="0" hangingPunct="0">
              <a:buFont typeface="Wingdings" pitchFamily="2" charset="2"/>
              <a:buChar char="ü"/>
            </a:pPr>
            <a:r>
              <a:rPr kumimoji="0" lang="zh-CN" altLang="en-US" sz="1600" b="1" i="0" u="none" strike="noStrike" cap="none" normalizeH="0" baseline="0" dirty="0" smtClean="0">
                <a:ln>
                  <a:noFill/>
                </a:ln>
                <a:solidFill>
                  <a:schemeClr val="tx1"/>
                </a:solidFill>
                <a:latin typeface="Times New Roman" pitchFamily="18" charset="0"/>
                <a:ea typeface="宋体" pitchFamily="2" charset="-122"/>
                <a:cs typeface="Times New Roman" pitchFamily="18" charset="0"/>
              </a:rPr>
              <a:t>  嵌入式移动网关技术</a:t>
            </a:r>
            <a:endParaRPr kumimoji="0" lang="zh-CN" altLang="en-US" sz="1600" b="1" i="0" u="none" strike="noStrike" cap="none" normalizeH="0" baseline="0" dirty="0" smtClean="0">
              <a:ln>
                <a:noFill/>
              </a:ln>
              <a:solidFill>
                <a:schemeClr val="tx1"/>
              </a:solidFill>
              <a:latin typeface="Arial" pitchFamily="34" charset="0"/>
              <a:ea typeface="宋体" pitchFamily="2" charset="-122"/>
            </a:endParaRPr>
          </a:p>
          <a:p>
            <a:pPr lvl="1" eaLnBrk="0" hangingPunct="0">
              <a:buFont typeface="Wingdings" pitchFamily="2" charset="2"/>
              <a:buChar char="ü"/>
            </a:pPr>
            <a:r>
              <a:rPr kumimoji="0" lang="zh-CN" altLang="en-US" sz="1600" b="1" i="0" u="none" strike="noStrike" cap="none" normalizeH="0" baseline="0" dirty="0" smtClean="0">
                <a:ln>
                  <a:noFill/>
                </a:ln>
                <a:solidFill>
                  <a:schemeClr val="tx1"/>
                </a:solidFill>
                <a:latin typeface="Times New Roman" pitchFamily="18" charset="0"/>
                <a:ea typeface="宋体" pitchFamily="2" charset="-122"/>
                <a:cs typeface="Times New Roman" pitchFamily="18" charset="0"/>
              </a:rPr>
              <a:t>  基于</a:t>
            </a:r>
            <a:r>
              <a:rPr kumimoji="0" lang="en-US" altLang="zh-CN" sz="1600" b="1" i="0" u="none" strike="noStrike" cap="none" normalizeH="0" baseline="0" dirty="0" smtClean="0">
                <a:ln>
                  <a:noFill/>
                </a:ln>
                <a:solidFill>
                  <a:schemeClr val="tx1"/>
                </a:solidFill>
                <a:latin typeface="Times New Roman" pitchFamily="18" charset="0"/>
                <a:ea typeface="宋体" pitchFamily="2" charset="-122"/>
                <a:cs typeface="Times New Roman" pitchFamily="18" charset="0"/>
              </a:rPr>
              <a:t>Android</a:t>
            </a:r>
            <a:r>
              <a:rPr kumimoji="0" lang="zh-CN" altLang="en-US" sz="1600" b="1" i="0" u="none" strike="noStrike" cap="none" normalizeH="0" baseline="0" dirty="0" smtClean="0">
                <a:ln>
                  <a:noFill/>
                </a:ln>
                <a:solidFill>
                  <a:schemeClr val="tx1"/>
                </a:solidFill>
                <a:latin typeface="Times New Roman" pitchFamily="18" charset="0"/>
                <a:ea typeface="宋体" pitchFamily="2" charset="-122"/>
                <a:cs typeface="Times New Roman" pitchFamily="18" charset="0"/>
              </a:rPr>
              <a:t>操作系统的物联网应用软件开发教学和实验</a:t>
            </a:r>
            <a:endParaRPr kumimoji="0" lang="zh-CN" altLang="en-US" sz="1600" b="1" i="0" u="none" strike="noStrike" cap="none" normalizeH="0" baseline="0" dirty="0" smtClean="0">
              <a:ln>
                <a:noFill/>
              </a:ln>
              <a:solidFill>
                <a:schemeClr val="tx1"/>
              </a:solidFill>
              <a:latin typeface="Arial" pitchFamily="34" charset="0"/>
              <a:ea typeface="宋体" pitchFamily="2" charset="-122"/>
            </a:endParaRPr>
          </a:p>
          <a:p>
            <a:pPr lvl="1" eaLnBrk="0" hangingPunct="0">
              <a:buFont typeface="Wingdings" pitchFamily="2" charset="2"/>
              <a:buChar char="ü"/>
            </a:pPr>
            <a:r>
              <a:rPr kumimoji="0" lang="zh-CN" altLang="en-US" sz="1600" b="1" i="0" u="none" strike="noStrike" cap="none" normalizeH="0" baseline="0" dirty="0" smtClean="0">
                <a:ln>
                  <a:noFill/>
                </a:ln>
                <a:solidFill>
                  <a:schemeClr val="tx1"/>
                </a:solidFill>
                <a:latin typeface="Times New Roman" pitchFamily="18" charset="0"/>
                <a:ea typeface="宋体" pitchFamily="2" charset="-122"/>
                <a:cs typeface="Times New Roman" pitchFamily="18" charset="0"/>
              </a:rPr>
              <a:t>  物联网综合应用实验及课程</a:t>
            </a:r>
            <a:endParaRPr kumimoji="0" lang="zh-CN" altLang="en-US" sz="1600" b="1" i="0" u="none" strike="noStrike" cap="none" normalizeH="0" baseline="0" dirty="0" smtClean="0">
              <a:ln>
                <a:noFill/>
              </a:ln>
              <a:solidFill>
                <a:schemeClr val="tx1"/>
              </a:solidFill>
              <a:latin typeface="Arial" pitchFamily="34" charset="0"/>
              <a:ea typeface="宋体" pitchFamily="2" charset="-122"/>
            </a:endParaRPr>
          </a:p>
          <a:p>
            <a:pPr lvl="1" eaLnBrk="0" hangingPunct="0">
              <a:buFont typeface="Wingdings" pitchFamily="2" charset="2"/>
              <a:buChar char="ü"/>
            </a:pPr>
            <a:r>
              <a:rPr kumimoji="0" lang="zh-CN" altLang="en-US" sz="1600" b="1" i="0" u="none" strike="noStrike" cap="none" normalizeH="0" baseline="0" dirty="0" smtClean="0">
                <a:ln>
                  <a:noFill/>
                </a:ln>
                <a:solidFill>
                  <a:schemeClr val="tx1"/>
                </a:solidFill>
                <a:latin typeface="Times New Roman" pitchFamily="18" charset="0"/>
                <a:ea typeface="宋体" pitchFamily="2" charset="-122"/>
                <a:cs typeface="Times New Roman" pitchFamily="18" charset="0"/>
              </a:rPr>
              <a:t>  基于</a:t>
            </a:r>
            <a:r>
              <a:rPr kumimoji="0" lang="en-US" altLang="zh-CN" sz="1600" b="1" i="0" u="none" strike="noStrike" cap="none" normalizeH="0" baseline="0" dirty="0" smtClean="0">
                <a:ln>
                  <a:noFill/>
                </a:ln>
                <a:solidFill>
                  <a:schemeClr val="tx1"/>
                </a:solidFill>
                <a:latin typeface="Times New Roman" pitchFamily="18" charset="0"/>
                <a:ea typeface="宋体" pitchFamily="2" charset="-122"/>
                <a:cs typeface="Times New Roman" pitchFamily="18" charset="0"/>
              </a:rPr>
              <a:t>LTE</a:t>
            </a:r>
            <a:r>
              <a:rPr kumimoji="0" lang="zh-CN" altLang="en-US" sz="1600" b="1" i="0" u="none" strike="noStrike" cap="none" normalizeH="0" baseline="0" dirty="0" smtClean="0">
                <a:ln>
                  <a:noFill/>
                </a:ln>
                <a:solidFill>
                  <a:schemeClr val="tx1"/>
                </a:solidFill>
                <a:latin typeface="Times New Roman" pitchFamily="18" charset="0"/>
                <a:ea typeface="宋体" pitchFamily="2" charset="-122"/>
                <a:cs typeface="Times New Roman" pitchFamily="18" charset="0"/>
              </a:rPr>
              <a:t>技术的新一代核心网架构学习和实验</a:t>
            </a:r>
            <a:endParaRPr kumimoji="0" lang="zh-CN" altLang="en-US" sz="1600" b="1" i="0" u="none" strike="noStrike" cap="none" normalizeH="0" baseline="0" dirty="0" smtClean="0">
              <a:ln>
                <a:noFill/>
              </a:ln>
              <a:solidFill>
                <a:schemeClr val="tx1"/>
              </a:solidFill>
              <a:latin typeface="Arial" pitchFamily="34" charset="0"/>
              <a:ea typeface="宋体" pitchFamily="2" charset="-122"/>
            </a:endParaRPr>
          </a:p>
          <a:p>
            <a:pPr lvl="1" eaLnBrk="0" hangingPunct="0">
              <a:buFont typeface="Wingdings" pitchFamily="2" charset="2"/>
              <a:buChar char="ü"/>
            </a:pPr>
            <a:r>
              <a:rPr kumimoji="0" lang="zh-CN" altLang="en-US" sz="1600" b="1" i="0" u="none" strike="noStrike" cap="none" normalizeH="0" baseline="0" dirty="0" smtClean="0">
                <a:ln>
                  <a:noFill/>
                </a:ln>
                <a:solidFill>
                  <a:schemeClr val="tx1"/>
                </a:solidFill>
                <a:latin typeface="Times New Roman" pitchFamily="18" charset="0"/>
                <a:ea typeface="宋体" pitchFamily="2" charset="-122"/>
                <a:cs typeface="Times New Roman" pitchFamily="18" charset="0"/>
              </a:rPr>
              <a:t>  </a:t>
            </a:r>
            <a:r>
              <a:rPr kumimoji="0" lang="en-US" altLang="zh-CN" sz="1600" b="1" i="0" u="none" strike="noStrike" cap="none" normalizeH="0" baseline="0" dirty="0" smtClean="0">
                <a:ln>
                  <a:noFill/>
                </a:ln>
                <a:solidFill>
                  <a:schemeClr val="tx1"/>
                </a:solidFill>
                <a:latin typeface="Times New Roman" pitchFamily="18" charset="0"/>
                <a:ea typeface="宋体" pitchFamily="2" charset="-122"/>
                <a:cs typeface="Times New Roman" pitchFamily="18" charset="0"/>
              </a:rPr>
              <a:t>LTE</a:t>
            </a:r>
            <a:r>
              <a:rPr kumimoji="0" lang="zh-CN" altLang="en-US" sz="1600" b="1" i="0" u="none" strike="noStrike" cap="none" normalizeH="0" baseline="0" dirty="0" smtClean="0">
                <a:ln>
                  <a:noFill/>
                </a:ln>
                <a:solidFill>
                  <a:schemeClr val="tx1"/>
                </a:solidFill>
                <a:latin typeface="Times New Roman" pitchFamily="18" charset="0"/>
                <a:ea typeface="宋体" pitchFamily="2" charset="-122"/>
                <a:cs typeface="Times New Roman" pitchFamily="18" charset="0"/>
              </a:rPr>
              <a:t>高速视频</a:t>
            </a:r>
            <a:r>
              <a:rPr lang="zh-CN" altLang="en-US" sz="1600" b="1" dirty="0" smtClean="0">
                <a:latin typeface="Times New Roman" pitchFamily="18" charset="0"/>
                <a:ea typeface="宋体" pitchFamily="2" charset="-122"/>
                <a:cs typeface="Times New Roman" pitchFamily="18" charset="0"/>
              </a:rPr>
              <a:t>传输应用可开发</a:t>
            </a:r>
          </a:p>
          <a:p>
            <a:pPr lvl="1" eaLnBrk="0" hangingPunct="0">
              <a:buFont typeface="Wingdings" pitchFamily="2" charset="2"/>
              <a:buChar char="ü"/>
            </a:pPr>
            <a:r>
              <a:rPr lang="zh-CN" altLang="en-US" sz="1600" b="1" dirty="0" smtClean="0">
                <a:latin typeface="Times New Roman" pitchFamily="18" charset="0"/>
                <a:ea typeface="宋体" pitchFamily="2" charset="-122"/>
                <a:cs typeface="Times New Roman" pitchFamily="18" charset="0"/>
              </a:rPr>
              <a:t>  核心网与</a:t>
            </a:r>
            <a:r>
              <a:rPr lang="en-US" altLang="zh-CN" sz="1600" b="1" dirty="0" err="1" smtClean="0">
                <a:latin typeface="Times New Roman" pitchFamily="18" charset="0"/>
                <a:ea typeface="宋体" pitchFamily="2" charset="-122"/>
                <a:cs typeface="Times New Roman" pitchFamily="18" charset="0"/>
              </a:rPr>
              <a:t>ZigBee</a:t>
            </a:r>
            <a:r>
              <a:rPr lang="zh-CN" altLang="en-US" sz="1600" b="1" dirty="0" smtClean="0">
                <a:latin typeface="Times New Roman" pitchFamily="18" charset="0"/>
                <a:ea typeface="宋体" pitchFamily="2" charset="-122"/>
                <a:cs typeface="Times New Roman" pitchFamily="18" charset="0"/>
              </a:rPr>
              <a:t>、</a:t>
            </a:r>
            <a:r>
              <a:rPr lang="en-US" altLang="zh-CN" sz="1600" b="1" dirty="0" smtClean="0">
                <a:latin typeface="Times New Roman" pitchFamily="18" charset="0"/>
                <a:ea typeface="宋体" pitchFamily="2" charset="-122"/>
                <a:cs typeface="Times New Roman" pitchFamily="18" charset="0"/>
              </a:rPr>
              <a:t>RFID</a:t>
            </a:r>
            <a:r>
              <a:rPr lang="zh-CN" altLang="en-US" sz="1600" b="1" dirty="0" smtClean="0">
                <a:latin typeface="Times New Roman" pitchFamily="18" charset="0"/>
                <a:ea typeface="宋体" pitchFamily="2" charset="-122"/>
                <a:cs typeface="Times New Roman" pitchFamily="18" charset="0"/>
              </a:rPr>
              <a:t>、以太网等技术的融合课程</a:t>
            </a:r>
          </a:p>
          <a:p>
            <a:pPr lvl="1" eaLnBrk="0" hangingPunct="0">
              <a:buFont typeface="Wingdings" pitchFamily="2" charset="2"/>
              <a:buChar char="ü"/>
            </a:pPr>
            <a:r>
              <a:rPr lang="zh-CN" altLang="en-US" sz="1600" b="1" dirty="0" smtClean="0">
                <a:latin typeface="Times New Roman" pitchFamily="18" charset="0"/>
                <a:ea typeface="宋体" pitchFamily="2" charset="-122"/>
                <a:cs typeface="Times New Roman" pitchFamily="18" charset="0"/>
              </a:rPr>
              <a:t>  基于</a:t>
            </a:r>
            <a:r>
              <a:rPr lang="en-US" altLang="zh-CN" sz="1600" b="1" dirty="0" smtClean="0">
                <a:latin typeface="Times New Roman" pitchFamily="18" charset="0"/>
                <a:ea typeface="宋体" pitchFamily="2" charset="-122"/>
                <a:cs typeface="Times New Roman" pitchFamily="18" charset="0"/>
              </a:rPr>
              <a:t>LTE</a:t>
            </a:r>
            <a:r>
              <a:rPr lang="zh-CN" altLang="en-US" sz="1600" b="1" dirty="0" smtClean="0">
                <a:latin typeface="Times New Roman" pitchFamily="18" charset="0"/>
                <a:ea typeface="宋体" pitchFamily="2" charset="-122"/>
                <a:cs typeface="Times New Roman" pitchFamily="18" charset="0"/>
              </a:rPr>
              <a:t>的远程数据采集和传输学习</a:t>
            </a:r>
          </a:p>
          <a:p>
            <a:pPr lvl="1" eaLnBrk="0" hangingPunct="0">
              <a:buFont typeface="Wingdings" pitchFamily="2" charset="2"/>
              <a:buChar char="ü"/>
            </a:pPr>
            <a:r>
              <a:rPr lang="zh-CN" altLang="en-US" sz="1600" b="1" dirty="0" smtClean="0">
                <a:latin typeface="Times New Roman" pitchFamily="18" charset="0"/>
                <a:ea typeface="宋体" pitchFamily="2" charset="-122"/>
                <a:cs typeface="Times New Roman" pitchFamily="18" charset="0"/>
              </a:rPr>
              <a:t>  核心网移动终端应用程序开发实验</a:t>
            </a:r>
          </a:p>
          <a:p>
            <a:pPr lvl="1" eaLnBrk="0" hangingPunct="0">
              <a:buFont typeface="Wingdings" pitchFamily="2" charset="2"/>
              <a:buChar char="ü"/>
            </a:pPr>
            <a:r>
              <a:rPr lang="zh-CN" altLang="en-US" sz="1600" b="1" dirty="0" smtClean="0">
                <a:latin typeface="Times New Roman" pitchFamily="18" charset="0"/>
                <a:ea typeface="宋体" pitchFamily="2" charset="-122"/>
                <a:cs typeface="Times New Roman" pitchFamily="18" charset="0"/>
              </a:rPr>
              <a:t>  </a:t>
            </a:r>
            <a:r>
              <a:rPr lang="en-US" altLang="zh-CN" sz="1600" b="1" dirty="0" err="1" smtClean="0">
                <a:latin typeface="Times New Roman" pitchFamily="18" charset="0"/>
                <a:ea typeface="宋体" pitchFamily="2" charset="-122"/>
                <a:cs typeface="Times New Roman" pitchFamily="18" charset="0"/>
              </a:rPr>
              <a:t>ZigBee</a:t>
            </a:r>
            <a:r>
              <a:rPr lang="zh-CN" altLang="en-US" sz="1600" b="1" dirty="0" smtClean="0">
                <a:latin typeface="Times New Roman" pitchFamily="18" charset="0"/>
                <a:ea typeface="宋体" pitchFamily="2" charset="-122"/>
                <a:cs typeface="Times New Roman" pitchFamily="18" charset="0"/>
              </a:rPr>
              <a:t>协议栈标准教学课程</a:t>
            </a:r>
          </a:p>
          <a:p>
            <a:pPr lvl="1" eaLnBrk="0" hangingPunct="0">
              <a:buFont typeface="Wingdings" pitchFamily="2" charset="2"/>
              <a:buChar char="ü"/>
            </a:pPr>
            <a:r>
              <a:rPr lang="zh-CN" altLang="en-US" sz="1600" b="1" dirty="0" smtClean="0">
                <a:latin typeface="Times New Roman" pitchFamily="18" charset="0"/>
                <a:ea typeface="宋体" pitchFamily="2" charset="-122"/>
                <a:cs typeface="Times New Roman" pitchFamily="18" charset="0"/>
              </a:rPr>
              <a:t>  </a:t>
            </a:r>
            <a:r>
              <a:rPr lang="en-US" altLang="zh-CN" sz="1600" b="1" dirty="0" smtClean="0">
                <a:latin typeface="Times New Roman" pitchFamily="18" charset="0"/>
                <a:ea typeface="宋体" pitchFamily="2" charset="-122"/>
                <a:cs typeface="Times New Roman" pitchFamily="18" charset="0"/>
              </a:rPr>
              <a:t>IEEE 802.15.4</a:t>
            </a:r>
            <a:r>
              <a:rPr lang="zh-CN" altLang="en-US" sz="1600" b="1" dirty="0" smtClean="0">
                <a:latin typeface="Times New Roman" pitchFamily="18" charset="0"/>
                <a:ea typeface="宋体" pitchFamily="2" charset="-122"/>
                <a:cs typeface="Times New Roman" pitchFamily="18" charset="0"/>
              </a:rPr>
              <a:t>标准教学课程</a:t>
            </a:r>
          </a:p>
          <a:p>
            <a:pPr lvl="1" eaLnBrk="0" hangingPunct="0">
              <a:buFont typeface="Wingdings" pitchFamily="2" charset="2"/>
              <a:buChar char="ü"/>
            </a:pPr>
            <a:r>
              <a:rPr lang="zh-CN" altLang="en-US" sz="1600" b="1" dirty="0" smtClean="0">
                <a:latin typeface="Times New Roman" pitchFamily="18" charset="0"/>
                <a:ea typeface="宋体" pitchFamily="2" charset="-122"/>
                <a:cs typeface="Times New Roman" pitchFamily="18" charset="0"/>
              </a:rPr>
              <a:t>  </a:t>
            </a:r>
            <a:r>
              <a:rPr lang="en-US" altLang="zh-CN" sz="1600" b="1" dirty="0" smtClean="0">
                <a:latin typeface="Times New Roman" pitchFamily="18" charset="0"/>
                <a:ea typeface="宋体" pitchFamily="2" charset="-122"/>
                <a:cs typeface="Times New Roman" pitchFamily="18" charset="0"/>
              </a:rPr>
              <a:t>RFID</a:t>
            </a:r>
            <a:r>
              <a:rPr lang="zh-CN" altLang="en-US" sz="1600" b="1" dirty="0" smtClean="0">
                <a:latin typeface="Times New Roman" pitchFamily="18" charset="0"/>
                <a:ea typeface="宋体" pitchFamily="2" charset="-122"/>
                <a:cs typeface="Times New Roman" pitchFamily="18" charset="0"/>
              </a:rPr>
              <a:t>应用技术及实验课程 </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noChangeArrowheads="1"/>
          </p:cNvSpPr>
          <p:nvPr/>
        </p:nvSpPr>
        <p:spPr bwMode="auto">
          <a:xfrm>
            <a:off x="0" y="1207206"/>
            <a:ext cx="9144000" cy="56938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lang="zh-CN" altLang="en-US" b="1" dirty="0" smtClean="0">
                <a:solidFill>
                  <a:srgbClr val="FF0000"/>
                </a:solidFill>
                <a:latin typeface="Calibri" pitchFamily="34" charset="0"/>
                <a:ea typeface="宋体" pitchFamily="2" charset="-122"/>
                <a:cs typeface="Times New Roman" pitchFamily="18" charset="0"/>
              </a:rPr>
              <a:t>感知层：</a:t>
            </a:r>
            <a:r>
              <a:rPr kumimoji="0" lang="zh-CN" altLang="en-US" sz="16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应用无线传感器网络设备、</a:t>
            </a:r>
            <a:r>
              <a:rPr kumimoji="0" lang="en-US" altLang="zh-CN" sz="16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RFID</a:t>
            </a:r>
            <a:r>
              <a:rPr kumimoji="0" lang="zh-CN" altLang="en-US" sz="16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设备、工控设备等设备实现信息数据的获取，包含有传感器、节点、网关等无线传感设备；通过这些设备结合在一起，感知环境中的各种信息，并将数据传输到目标服务器。</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rgbClr val="FFC000"/>
                </a:solidFill>
                <a:effectLst/>
                <a:latin typeface="Calibri" pitchFamily="34" charset="0"/>
                <a:ea typeface="宋体" pitchFamily="2" charset="-122"/>
                <a:cs typeface="Times New Roman" pitchFamily="18" charset="0"/>
              </a:rPr>
              <a:t>学生能在这一层学到无线传感网络设备及传感器等硬件设备的学习开发等，包括</a:t>
            </a:r>
            <a:r>
              <a:rPr kumimoji="0" lang="en-US" altLang="zh-CN" b="0" i="0" u="none" strike="noStrike" cap="none" normalizeH="0" baseline="0" dirty="0" smtClean="0">
                <a:ln>
                  <a:noFill/>
                </a:ln>
                <a:solidFill>
                  <a:srgbClr val="FFC000"/>
                </a:solidFill>
                <a:effectLst/>
                <a:latin typeface="Calibri" pitchFamily="34" charset="0"/>
                <a:ea typeface="宋体" pitchFamily="2" charset="-122"/>
                <a:cs typeface="Times New Roman" pitchFamily="18" charset="0"/>
              </a:rPr>
              <a:t>RFID</a:t>
            </a:r>
            <a:r>
              <a:rPr kumimoji="0" lang="zh-CN" altLang="en-US" b="0" i="0" u="none" strike="noStrike" cap="none" normalizeH="0" baseline="0" dirty="0" smtClean="0">
                <a:ln>
                  <a:noFill/>
                </a:ln>
                <a:solidFill>
                  <a:srgbClr val="FFC000"/>
                </a:solidFill>
                <a:effectLst/>
                <a:latin typeface="Calibri" pitchFamily="34" charset="0"/>
                <a:ea typeface="宋体" pitchFamily="2" charset="-122"/>
                <a:cs typeface="Times New Roman" pitchFamily="18" charset="0"/>
              </a:rPr>
              <a:t>的使用和开发、</a:t>
            </a:r>
            <a:r>
              <a:rPr kumimoji="0" lang="en-US" altLang="zh-CN" b="0" i="0" u="none" strike="noStrike" cap="none" normalizeH="0" baseline="0" dirty="0" err="1" smtClean="0">
                <a:ln>
                  <a:noFill/>
                </a:ln>
                <a:solidFill>
                  <a:srgbClr val="FFC000"/>
                </a:solidFill>
                <a:effectLst/>
                <a:latin typeface="Calibri" pitchFamily="34" charset="0"/>
                <a:ea typeface="宋体" pitchFamily="2" charset="-122"/>
                <a:cs typeface="Times New Roman" pitchFamily="18" charset="0"/>
              </a:rPr>
              <a:t>ZigBee</a:t>
            </a:r>
            <a:r>
              <a:rPr kumimoji="0" lang="zh-CN" altLang="en-US" b="0" i="0" u="none" strike="noStrike" cap="none" normalizeH="0" baseline="0" dirty="0" smtClean="0">
                <a:ln>
                  <a:noFill/>
                </a:ln>
                <a:solidFill>
                  <a:srgbClr val="FFC000"/>
                </a:solidFill>
                <a:effectLst/>
                <a:latin typeface="Calibri" pitchFamily="34" charset="0"/>
                <a:ea typeface="宋体" pitchFamily="2" charset="-122"/>
                <a:cs typeface="Times New Roman" pitchFamily="18" charset="0"/>
              </a:rPr>
              <a:t>的学习和开发、基于</a:t>
            </a:r>
            <a:r>
              <a:rPr kumimoji="0" lang="en-US" altLang="zh-CN" b="0" i="0" u="none" strike="noStrike" cap="none" normalizeH="0" baseline="0" dirty="0" err="1" smtClean="0">
                <a:ln>
                  <a:noFill/>
                </a:ln>
                <a:solidFill>
                  <a:srgbClr val="FFC000"/>
                </a:solidFill>
                <a:effectLst/>
                <a:latin typeface="Calibri" pitchFamily="34" charset="0"/>
                <a:ea typeface="宋体" pitchFamily="2" charset="-122"/>
                <a:cs typeface="Times New Roman" pitchFamily="18" charset="0"/>
              </a:rPr>
              <a:t>ZigBee</a:t>
            </a:r>
            <a:r>
              <a:rPr kumimoji="0" lang="zh-CN" altLang="en-US" b="0" i="0" u="none" strike="noStrike" cap="none" normalizeH="0" baseline="0" dirty="0" smtClean="0">
                <a:ln>
                  <a:noFill/>
                </a:ln>
                <a:solidFill>
                  <a:srgbClr val="FFC000"/>
                </a:solidFill>
                <a:effectLst/>
                <a:latin typeface="Calibri" pitchFamily="34" charset="0"/>
                <a:ea typeface="宋体" pitchFamily="2" charset="-122"/>
                <a:cs typeface="Times New Roman" pitchFamily="18" charset="0"/>
              </a:rPr>
              <a:t>模块的数据采集和控制模块设计、电子电路设计实验、基于</a:t>
            </a:r>
            <a:r>
              <a:rPr kumimoji="0" lang="en-US" altLang="zh-CN" b="0" i="0" u="none" strike="noStrike" cap="none" normalizeH="0" baseline="0" dirty="0" smtClean="0">
                <a:ln>
                  <a:noFill/>
                </a:ln>
                <a:solidFill>
                  <a:srgbClr val="FFC000"/>
                </a:solidFill>
                <a:effectLst/>
                <a:latin typeface="Calibri" pitchFamily="34" charset="0"/>
                <a:ea typeface="宋体" pitchFamily="2" charset="-122"/>
                <a:cs typeface="Times New Roman" pitchFamily="18" charset="0"/>
              </a:rPr>
              <a:t>LTE</a:t>
            </a:r>
            <a:r>
              <a:rPr kumimoji="0" lang="zh-CN" altLang="en-US" b="0" i="0" u="none" strike="noStrike" cap="none" normalizeH="0" baseline="0" dirty="0" smtClean="0">
                <a:ln>
                  <a:noFill/>
                </a:ln>
                <a:solidFill>
                  <a:srgbClr val="FFC000"/>
                </a:solidFill>
                <a:effectLst/>
                <a:latin typeface="Calibri" pitchFamily="34" charset="0"/>
                <a:ea typeface="宋体" pitchFamily="2" charset="-122"/>
                <a:cs typeface="Times New Roman" pitchFamily="18" charset="0"/>
              </a:rPr>
              <a:t>技术的数据采集和控制模块设计实验等</a:t>
            </a:r>
            <a:r>
              <a:rPr kumimoji="0" lang="zh-CN" altLang="en-US" sz="1600" b="0" i="0" u="none" strike="noStrike" cap="none" normalizeH="0" baseline="0" dirty="0" smtClean="0">
                <a:ln>
                  <a:noFill/>
                </a:ln>
                <a:solidFill>
                  <a:srgbClr val="FFC000"/>
                </a:solidFill>
                <a:effectLst/>
                <a:latin typeface="Calibri" pitchFamily="34" charset="0"/>
                <a:ea typeface="宋体" pitchFamily="2" charset="-122"/>
                <a:cs typeface="Times New Roman" pitchFamily="18" charset="0"/>
              </a:rPr>
              <a:t>。</a:t>
            </a:r>
            <a:endParaRPr kumimoji="0" lang="zh-CN" altLang="en-US" sz="1600" b="0" i="0" u="none" strike="noStrike" cap="none" normalizeH="0" baseline="0" dirty="0" smtClean="0">
              <a:ln>
                <a:noFill/>
              </a:ln>
              <a:solidFill>
                <a:srgbClr val="FFC000"/>
              </a:solidFill>
              <a:effectLst/>
              <a:latin typeface="Arial" pitchFamily="34" charset="0"/>
              <a:ea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b="1" dirty="0" smtClean="0">
                <a:solidFill>
                  <a:srgbClr val="FF0000"/>
                </a:solidFill>
                <a:latin typeface="Calibri" pitchFamily="34" charset="0"/>
                <a:ea typeface="宋体" pitchFamily="2" charset="-122"/>
                <a:cs typeface="Times New Roman" pitchFamily="18" charset="0"/>
              </a:rPr>
              <a:t>网络层：</a:t>
            </a:r>
            <a:r>
              <a:rPr kumimoji="0" lang="zh-CN" altLang="en-US" sz="16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集数据接入、数据管理处理平台和核心网组成。实现汇聚物联网感知层获取的数据，并通过</a:t>
            </a:r>
            <a:r>
              <a:rPr kumimoji="0" lang="en-US" altLang="zh-CN" sz="16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internet</a:t>
            </a:r>
            <a:r>
              <a:rPr kumimoji="0" lang="zh-CN" altLang="en-US" sz="16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、无线通信等进行数据传输融合，最终将数据存储到数据服务器中。</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dirty="0" smtClean="0">
                <a:solidFill>
                  <a:srgbClr val="FFC000"/>
                </a:solidFill>
                <a:latin typeface="Calibri" pitchFamily="34" charset="0"/>
                <a:ea typeface="宋体" pitchFamily="2" charset="-122"/>
                <a:cs typeface="Times New Roman" pitchFamily="18" charset="0"/>
              </a:rPr>
              <a:t>在网络层中学生主要学习的是数据传输的方式，可选择无线传感网络、嵌入式、多种通信等技术实现，包括</a:t>
            </a:r>
            <a:r>
              <a:rPr lang="en-US" altLang="zh-CN" dirty="0" err="1" smtClean="0">
                <a:solidFill>
                  <a:srgbClr val="FFC000"/>
                </a:solidFill>
                <a:latin typeface="Calibri" pitchFamily="34" charset="0"/>
                <a:ea typeface="宋体" pitchFamily="2" charset="-122"/>
                <a:cs typeface="Times New Roman" pitchFamily="18" charset="0"/>
              </a:rPr>
              <a:t>ZigBee</a:t>
            </a:r>
            <a:r>
              <a:rPr lang="zh-CN" altLang="en-US" dirty="0" smtClean="0">
                <a:solidFill>
                  <a:srgbClr val="FFC000"/>
                </a:solidFill>
                <a:latin typeface="Calibri" pitchFamily="34" charset="0"/>
                <a:ea typeface="宋体" pitchFamily="2" charset="-122"/>
                <a:cs typeface="Times New Roman" pitchFamily="18" charset="0"/>
              </a:rPr>
              <a:t>组网的学习、</a:t>
            </a:r>
            <a:r>
              <a:rPr lang="en-US" altLang="zh-CN" dirty="0" smtClean="0">
                <a:solidFill>
                  <a:srgbClr val="FFC000"/>
                </a:solidFill>
                <a:latin typeface="Calibri" pitchFamily="34" charset="0"/>
                <a:ea typeface="宋体" pitchFamily="2" charset="-122"/>
                <a:cs typeface="Times New Roman" pitchFamily="18" charset="0"/>
              </a:rPr>
              <a:t>LTE</a:t>
            </a:r>
            <a:r>
              <a:rPr lang="zh-CN" altLang="en-US" dirty="0" smtClean="0">
                <a:solidFill>
                  <a:srgbClr val="FFC000"/>
                </a:solidFill>
                <a:latin typeface="Calibri" pitchFamily="34" charset="0"/>
                <a:ea typeface="宋体" pitchFamily="2" charset="-122"/>
                <a:cs typeface="Times New Roman" pitchFamily="18" charset="0"/>
              </a:rPr>
              <a:t>网络和技术的学习、接入网络接口的学习、</a:t>
            </a:r>
            <a:r>
              <a:rPr lang="en-US" altLang="zh-CN" dirty="0" err="1" smtClean="0">
                <a:solidFill>
                  <a:srgbClr val="FFC000"/>
                </a:solidFill>
                <a:latin typeface="Calibri" pitchFamily="34" charset="0"/>
                <a:ea typeface="宋体" pitchFamily="2" charset="-122"/>
                <a:cs typeface="Times New Roman" pitchFamily="18" charset="0"/>
              </a:rPr>
              <a:t>ZigBee</a:t>
            </a:r>
            <a:r>
              <a:rPr lang="zh-CN" altLang="en-US" dirty="0" smtClean="0">
                <a:solidFill>
                  <a:srgbClr val="FFC000"/>
                </a:solidFill>
                <a:latin typeface="Calibri" pitchFamily="34" charset="0"/>
                <a:ea typeface="宋体" pitchFamily="2" charset="-122"/>
                <a:cs typeface="Times New Roman" pitchFamily="18" charset="0"/>
              </a:rPr>
              <a:t>协议与</a:t>
            </a:r>
            <a:r>
              <a:rPr lang="en-US" altLang="zh-CN" dirty="0" smtClean="0">
                <a:solidFill>
                  <a:srgbClr val="FFC000"/>
                </a:solidFill>
                <a:latin typeface="Calibri" pitchFamily="34" charset="0"/>
                <a:ea typeface="宋体" pitchFamily="2" charset="-122"/>
                <a:cs typeface="Times New Roman" pitchFamily="18" charset="0"/>
              </a:rPr>
              <a:t>RS232</a:t>
            </a:r>
            <a:r>
              <a:rPr lang="zh-CN" altLang="en-US" dirty="0" smtClean="0">
                <a:solidFill>
                  <a:srgbClr val="FFC000"/>
                </a:solidFill>
                <a:latin typeface="Calibri" pitchFamily="34" charset="0"/>
                <a:ea typeface="宋体" pitchFamily="2" charset="-122"/>
                <a:cs typeface="Times New Roman" pitchFamily="18" charset="0"/>
              </a:rPr>
              <a:t>串口等通用接口的转换学习、</a:t>
            </a:r>
            <a:r>
              <a:rPr lang="en-US" altLang="zh-CN" dirty="0" err="1" smtClean="0">
                <a:solidFill>
                  <a:srgbClr val="FFC000"/>
                </a:solidFill>
                <a:latin typeface="Calibri" pitchFamily="34" charset="0"/>
                <a:ea typeface="宋体" pitchFamily="2" charset="-122"/>
                <a:cs typeface="Times New Roman" pitchFamily="18" charset="0"/>
              </a:rPr>
              <a:t>ZigBee</a:t>
            </a:r>
            <a:r>
              <a:rPr lang="zh-CN" altLang="en-US" dirty="0" smtClean="0">
                <a:solidFill>
                  <a:srgbClr val="FFC000"/>
                </a:solidFill>
                <a:latin typeface="Calibri" pitchFamily="34" charset="0"/>
                <a:ea typeface="宋体" pitchFamily="2" charset="-122"/>
                <a:cs typeface="Times New Roman" pitchFamily="18" charset="0"/>
              </a:rPr>
              <a:t>网络设置、无线网络布设课程等。</a:t>
            </a:r>
          </a:p>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b="1" dirty="0" smtClean="0">
                <a:solidFill>
                  <a:srgbClr val="FF0000"/>
                </a:solidFill>
                <a:latin typeface="Calibri" pitchFamily="34" charset="0"/>
                <a:ea typeface="宋体" pitchFamily="2" charset="-122"/>
                <a:cs typeface="Times New Roman" pitchFamily="18" charset="0"/>
              </a:rPr>
              <a:t>应用服务层：</a:t>
            </a:r>
            <a:r>
              <a:rPr kumimoji="0" lang="zh-CN" altLang="en-US" sz="16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实现物联网数据服务及管理服务，支持多种标准的服务接口。应架设服务器集群，提供数据解析、数据处理、数据存储、数据查询、数据分析、智能逻辑处理等模块化功能。实现物联网用户读取感知层的数据表现进行实际应用化及针对数据表现的管理操作。</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dirty="0" smtClean="0">
                <a:solidFill>
                  <a:srgbClr val="FFC000"/>
                </a:solidFill>
                <a:latin typeface="Calibri" pitchFamily="34" charset="0"/>
                <a:ea typeface="宋体" pitchFamily="2" charset="-122"/>
                <a:cs typeface="Times New Roman" pitchFamily="18" charset="0"/>
              </a:rPr>
              <a:t>这一层就进入数据、应用和服务端，学生在此层主要学习服务器的安装维护、基于</a:t>
            </a:r>
            <a:r>
              <a:rPr lang="en-US" altLang="zh-CN" dirty="0" smtClean="0">
                <a:solidFill>
                  <a:srgbClr val="FFC000"/>
                </a:solidFill>
                <a:latin typeface="Calibri" pitchFamily="34" charset="0"/>
                <a:ea typeface="宋体" pitchFamily="2" charset="-122"/>
                <a:cs typeface="Times New Roman" pitchFamily="18" charset="0"/>
              </a:rPr>
              <a:t>BS</a:t>
            </a:r>
            <a:r>
              <a:rPr lang="zh-CN" altLang="en-US" dirty="0" smtClean="0">
                <a:solidFill>
                  <a:srgbClr val="FFC000"/>
                </a:solidFill>
                <a:latin typeface="Calibri" pitchFamily="34" charset="0"/>
                <a:ea typeface="宋体" pitchFamily="2" charset="-122"/>
                <a:cs typeface="Times New Roman" pitchFamily="18" charset="0"/>
              </a:rPr>
              <a:t>架构软件的安装和维护、系统架构的运行、数据的处理和管理、面向应用的数据库开发等</a:t>
            </a:r>
            <a:r>
              <a:rPr kumimoji="0" lang="zh-CN" altLang="en-US" sz="16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b="1" dirty="0" smtClean="0">
                <a:solidFill>
                  <a:srgbClr val="FF0000"/>
                </a:solidFill>
                <a:latin typeface="Calibri" pitchFamily="34" charset="0"/>
                <a:ea typeface="宋体" pitchFamily="2" charset="-122"/>
                <a:cs typeface="Times New Roman" pitchFamily="18" charset="0"/>
              </a:rPr>
              <a:t>工程应用及维护课程：</a:t>
            </a:r>
            <a:r>
              <a:rPr kumimoji="0" lang="zh-CN" altLang="en-US" sz="16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旨在培养学生无线设备安装、维护和测试的能力，可面向通信行业现场工程师、测试工程师、系统调试等岗位，具备一定的通信技术基础、了解无线通信系统结构、掌握现场安装和维护能力。</a:t>
            </a:r>
          </a:p>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dirty="0" smtClean="0">
                <a:solidFill>
                  <a:srgbClr val="FFC000"/>
                </a:solidFill>
                <a:latin typeface="Calibri" pitchFamily="34" charset="0"/>
                <a:ea typeface="宋体" pitchFamily="2" charset="-122"/>
                <a:cs typeface="Times New Roman" pitchFamily="18" charset="0"/>
              </a:rPr>
              <a:t>学生在此层主要学习设备安装维护、故障的维护和排除、系统基本功能测试、现场故障排除等</a:t>
            </a:r>
            <a:r>
              <a:rPr kumimoji="0" lang="zh-CN" altLang="en-US" sz="16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a:t>
            </a:r>
            <a:r>
              <a:rPr kumimoji="0" lang="zh-CN" altLang="en-US" sz="1600" b="0" i="0" u="none" strike="noStrike" cap="none" normalizeH="0" baseline="0" dirty="0" smtClean="0">
                <a:ln>
                  <a:noFill/>
                </a:ln>
                <a:solidFill>
                  <a:schemeClr val="tx1"/>
                </a:solidFill>
                <a:effectLst/>
                <a:latin typeface="Arial" pitchFamily="34" charset="0"/>
                <a:ea typeface="宋体" pitchFamily="2" charset="-122"/>
              </a:rPr>
              <a:t> </a:t>
            </a:r>
          </a:p>
        </p:txBody>
      </p:sp>
      <p:sp>
        <p:nvSpPr>
          <p:cNvPr id="3" name="Title 1"/>
          <p:cNvSpPr txBox="1">
            <a:spLocks/>
          </p:cNvSpPr>
          <p:nvPr/>
        </p:nvSpPr>
        <p:spPr bwMode="gray">
          <a:xfrm>
            <a:off x="1763688" y="548680"/>
            <a:ext cx="5599177" cy="801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5pPr>
            <a:lvl6pPr marL="457200" algn="ctr" rtl="0" fontAlgn="base">
              <a:spcBef>
                <a:spcPct val="0"/>
              </a:spcBef>
              <a:spcAft>
                <a:spcPct val="0"/>
              </a:spcAft>
              <a:defRPr sz="3600" b="1">
                <a:solidFill>
                  <a:schemeClr val="bg1"/>
                </a:solidFill>
                <a:latin typeface="Arial" pitchFamily="34" charset="0"/>
              </a:defRPr>
            </a:lvl6pPr>
            <a:lvl7pPr marL="914400" algn="ctr" rtl="0" fontAlgn="base">
              <a:spcBef>
                <a:spcPct val="0"/>
              </a:spcBef>
              <a:spcAft>
                <a:spcPct val="0"/>
              </a:spcAft>
              <a:defRPr sz="3600" b="1">
                <a:solidFill>
                  <a:schemeClr val="bg1"/>
                </a:solidFill>
                <a:latin typeface="Arial" pitchFamily="34" charset="0"/>
              </a:defRPr>
            </a:lvl7pPr>
            <a:lvl8pPr marL="1371600" algn="ctr" rtl="0" fontAlgn="base">
              <a:spcBef>
                <a:spcPct val="0"/>
              </a:spcBef>
              <a:spcAft>
                <a:spcPct val="0"/>
              </a:spcAft>
              <a:defRPr sz="3600" b="1">
                <a:solidFill>
                  <a:schemeClr val="bg1"/>
                </a:solidFill>
                <a:latin typeface="Arial" pitchFamily="34" charset="0"/>
              </a:defRPr>
            </a:lvl8pPr>
            <a:lvl9pPr marL="1828800" algn="ctr" rtl="0" fontAlgn="base">
              <a:spcBef>
                <a:spcPct val="0"/>
              </a:spcBef>
              <a:spcAft>
                <a:spcPct val="0"/>
              </a:spcAft>
              <a:defRPr sz="3600" b="1">
                <a:solidFill>
                  <a:schemeClr val="bg1"/>
                </a:solidFill>
                <a:latin typeface="Arial" pitchFamily="34" charset="0"/>
              </a:defRPr>
            </a:lvl9pPr>
          </a:lstStyle>
          <a:p>
            <a:r>
              <a:rPr lang="zh-CN" altLang="en-US" sz="2800" dirty="0" smtClean="0"/>
              <a:t>移动物联网课程群建设</a:t>
            </a:r>
            <a:endParaRPr lang="zh-CN" altLang="en-US" sz="2800" dirty="0"/>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gray">
          <a:xfrm>
            <a:off x="1997159" y="548680"/>
            <a:ext cx="5599177" cy="801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5pPr>
            <a:lvl6pPr marL="457200" algn="ctr" rtl="0" fontAlgn="base">
              <a:spcBef>
                <a:spcPct val="0"/>
              </a:spcBef>
              <a:spcAft>
                <a:spcPct val="0"/>
              </a:spcAft>
              <a:defRPr sz="3600" b="1">
                <a:solidFill>
                  <a:schemeClr val="bg1"/>
                </a:solidFill>
                <a:latin typeface="Arial" pitchFamily="34" charset="0"/>
              </a:defRPr>
            </a:lvl6pPr>
            <a:lvl7pPr marL="914400" algn="ctr" rtl="0" fontAlgn="base">
              <a:spcBef>
                <a:spcPct val="0"/>
              </a:spcBef>
              <a:spcAft>
                <a:spcPct val="0"/>
              </a:spcAft>
              <a:defRPr sz="3600" b="1">
                <a:solidFill>
                  <a:schemeClr val="bg1"/>
                </a:solidFill>
                <a:latin typeface="Arial" pitchFamily="34" charset="0"/>
              </a:defRPr>
            </a:lvl7pPr>
            <a:lvl8pPr marL="1371600" algn="ctr" rtl="0" fontAlgn="base">
              <a:spcBef>
                <a:spcPct val="0"/>
              </a:spcBef>
              <a:spcAft>
                <a:spcPct val="0"/>
              </a:spcAft>
              <a:defRPr sz="3600" b="1">
                <a:solidFill>
                  <a:schemeClr val="bg1"/>
                </a:solidFill>
                <a:latin typeface="Arial" pitchFamily="34" charset="0"/>
              </a:defRPr>
            </a:lvl8pPr>
            <a:lvl9pPr marL="1828800" algn="ctr" rtl="0" fontAlgn="base">
              <a:spcBef>
                <a:spcPct val="0"/>
              </a:spcBef>
              <a:spcAft>
                <a:spcPct val="0"/>
              </a:spcAft>
              <a:defRPr sz="3600" b="1">
                <a:solidFill>
                  <a:schemeClr val="bg1"/>
                </a:solidFill>
                <a:latin typeface="Arial" pitchFamily="34" charset="0"/>
              </a:defRPr>
            </a:lvl9pPr>
          </a:lstStyle>
          <a:p>
            <a:r>
              <a:rPr lang="zh-CN" altLang="en-US" sz="2800" dirty="0" smtClean="0"/>
              <a:t>移动</a:t>
            </a:r>
            <a:r>
              <a:rPr lang="zh-CN" altLang="zh-CN" sz="2800" dirty="0" smtClean="0"/>
              <a:t>物</a:t>
            </a:r>
            <a:r>
              <a:rPr lang="zh-CN" altLang="zh-CN" sz="2800" dirty="0" smtClean="0"/>
              <a:t>联网平台</a:t>
            </a:r>
            <a:endParaRPr lang="zh-CN" altLang="en-US" sz="2800" dirty="0"/>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9395" name="Rectangle 3"/>
          <p:cNvSpPr>
            <a:spLocks noChangeArrowheads="1"/>
          </p:cNvSpPr>
          <p:nvPr/>
        </p:nvSpPr>
        <p:spPr bwMode="auto">
          <a:xfrm>
            <a:off x="0" y="1494938"/>
            <a:ext cx="9144000" cy="541686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zh-CN" altLang="en-US" sz="2000" dirty="0" smtClean="0"/>
              <a:t>       </a:t>
            </a:r>
            <a:r>
              <a:rPr lang="zh-CN" altLang="zh-CN" dirty="0" smtClean="0"/>
              <a:t>通过根据学校教学科研的需求分析，除保障高级物联网系统理论研究外，同时将实验工作环境和安防系统建成物联网／无线传感网实用体验和实践验证平台。该方向同时以服务器为中心运行一个物联网智能监控平台</a:t>
            </a:r>
            <a:r>
              <a:rPr lang="en-US" altLang="zh-CN" dirty="0" smtClean="0"/>
              <a:t>, </a:t>
            </a:r>
            <a:r>
              <a:rPr lang="zh-CN" altLang="zh-CN" dirty="0" smtClean="0"/>
              <a:t>并对实验室提供如下智能子系统：</a:t>
            </a:r>
          </a:p>
          <a:p>
            <a:pPr lvl="1">
              <a:buFont typeface="Wingdings" pitchFamily="2" charset="2"/>
              <a:buChar char="ü"/>
            </a:pPr>
            <a:r>
              <a:rPr lang="zh-CN" altLang="zh-CN" sz="1600" b="1" dirty="0" smtClean="0"/>
              <a:t>实验室及楼宇整体水电能耗监测子系统；</a:t>
            </a:r>
            <a:endParaRPr lang="zh-CN" altLang="zh-CN" sz="1600" dirty="0" smtClean="0"/>
          </a:p>
          <a:p>
            <a:pPr lvl="1">
              <a:buFont typeface="Wingdings" pitchFamily="2" charset="2"/>
              <a:buChar char="ü"/>
            </a:pPr>
            <a:r>
              <a:rPr lang="zh-CN" altLang="zh-CN" sz="1600" b="1" dirty="0" smtClean="0"/>
              <a:t>实验室设备、人员安防报警功能子系统；</a:t>
            </a:r>
            <a:endParaRPr lang="zh-CN" altLang="zh-CN" sz="1600" dirty="0" smtClean="0"/>
          </a:p>
          <a:p>
            <a:pPr lvl="1">
              <a:buFont typeface="Wingdings" pitchFamily="2" charset="2"/>
              <a:buChar char="ü"/>
            </a:pPr>
            <a:r>
              <a:rPr lang="zh-CN" altLang="zh-CN" sz="1600" b="1" dirty="0" smtClean="0"/>
              <a:t>实验室会议控制子系统；</a:t>
            </a:r>
            <a:endParaRPr lang="zh-CN" altLang="zh-CN" sz="1600" dirty="0" smtClean="0"/>
          </a:p>
          <a:p>
            <a:pPr lvl="1">
              <a:buFont typeface="Wingdings" pitchFamily="2" charset="2"/>
              <a:buChar char="ü"/>
            </a:pPr>
            <a:r>
              <a:rPr lang="zh-CN" altLang="zh-CN" sz="1600" b="1" dirty="0" smtClean="0"/>
              <a:t>系统智能控制和视频监测功能。</a:t>
            </a:r>
            <a:endParaRPr lang="en-US" altLang="zh-CN" sz="1600" b="1" dirty="0" smtClean="0"/>
          </a:p>
          <a:p>
            <a:r>
              <a:rPr lang="zh-CN" altLang="zh-CN" b="1" dirty="0" smtClean="0">
                <a:solidFill>
                  <a:srgbClr val="FFC000"/>
                </a:solidFill>
              </a:rPr>
              <a:t>设备如下</a:t>
            </a:r>
            <a:r>
              <a:rPr lang="en-US" altLang="zh-CN" b="1" dirty="0" smtClean="0">
                <a:solidFill>
                  <a:srgbClr val="FFC000"/>
                </a:solidFill>
              </a:rPr>
              <a:t>:</a:t>
            </a:r>
            <a:endParaRPr lang="zh-CN" altLang="zh-CN" b="1" dirty="0" smtClean="0">
              <a:solidFill>
                <a:srgbClr val="FFC000"/>
              </a:solidFill>
            </a:endParaRPr>
          </a:p>
          <a:p>
            <a:pPr lvl="1">
              <a:buFont typeface="Wingdings" pitchFamily="2" charset="2"/>
              <a:buChar char="ü"/>
            </a:pPr>
            <a:r>
              <a:rPr lang="zh-CN" altLang="zh-CN" sz="1600" dirty="0" smtClean="0"/>
              <a:t>服务器</a:t>
            </a:r>
          </a:p>
          <a:p>
            <a:pPr lvl="1">
              <a:buFont typeface="Wingdings" pitchFamily="2" charset="2"/>
              <a:buChar char="ü"/>
            </a:pPr>
            <a:r>
              <a:rPr lang="zh-CN" altLang="zh-CN" sz="1600" dirty="0" smtClean="0"/>
              <a:t>物联网综合应用网关（支持</a:t>
            </a:r>
            <a:r>
              <a:rPr lang="en-US" altLang="zh-CN" sz="1600" dirty="0" err="1" smtClean="0"/>
              <a:t>ZigBee</a:t>
            </a:r>
            <a:r>
              <a:rPr lang="zh-CN" altLang="zh-CN" sz="1600" dirty="0" smtClean="0"/>
              <a:t>、以太网、</a:t>
            </a:r>
            <a:r>
              <a:rPr lang="en-US" altLang="zh-CN" sz="1600" dirty="0" smtClean="0"/>
              <a:t>3G</a:t>
            </a:r>
            <a:r>
              <a:rPr lang="zh-CN" altLang="zh-CN" sz="1600" dirty="0" smtClean="0"/>
              <a:t>等）</a:t>
            </a:r>
          </a:p>
          <a:p>
            <a:pPr lvl="1">
              <a:buFont typeface="Wingdings" pitchFamily="2" charset="2"/>
              <a:buChar char="ü"/>
            </a:pPr>
            <a:r>
              <a:rPr lang="en-US" altLang="zh-CN" sz="1600" dirty="0" smtClean="0"/>
              <a:t>WIFI</a:t>
            </a:r>
            <a:r>
              <a:rPr lang="zh-CN" altLang="zh-CN" sz="1600" dirty="0" smtClean="0"/>
              <a:t>无线网络路由器</a:t>
            </a:r>
          </a:p>
          <a:p>
            <a:pPr lvl="1">
              <a:buFont typeface="Wingdings" pitchFamily="2" charset="2"/>
              <a:buChar char="ü"/>
            </a:pPr>
            <a:r>
              <a:rPr lang="zh-CN" altLang="zh-CN" sz="1600" dirty="0" smtClean="0"/>
              <a:t>应用型物联网无线通用节点（支持</a:t>
            </a:r>
            <a:r>
              <a:rPr lang="en-US" altLang="zh-CN" sz="1600" dirty="0" smtClean="0"/>
              <a:t>220V</a:t>
            </a:r>
            <a:r>
              <a:rPr lang="zh-CN" altLang="zh-CN" sz="1600" dirty="0" smtClean="0"/>
              <a:t>供电、支持通用设备即插即用）</a:t>
            </a:r>
          </a:p>
          <a:p>
            <a:pPr lvl="1">
              <a:buFont typeface="Wingdings" pitchFamily="2" charset="2"/>
              <a:buChar char="ü"/>
            </a:pPr>
            <a:r>
              <a:rPr lang="zh-CN" altLang="zh-CN" sz="1600" dirty="0" smtClean="0"/>
              <a:t>无线</a:t>
            </a:r>
            <a:r>
              <a:rPr lang="zh-CN" altLang="zh-CN" sz="1600" dirty="0" smtClean="0"/>
              <a:t>移动工控机（</a:t>
            </a:r>
            <a:r>
              <a:rPr lang="en-US" altLang="zh-CN" sz="1600" dirty="0" smtClean="0"/>
              <a:t>PAD</a:t>
            </a:r>
            <a:r>
              <a:rPr lang="zh-CN" altLang="zh-CN" sz="1600" dirty="0" smtClean="0"/>
              <a:t>）</a:t>
            </a:r>
          </a:p>
          <a:p>
            <a:pPr lvl="1">
              <a:buFont typeface="Wingdings" pitchFamily="2" charset="2"/>
              <a:buChar char="ü"/>
            </a:pPr>
            <a:r>
              <a:rPr lang="en-US" altLang="zh-CN" sz="1600" dirty="0" smtClean="0"/>
              <a:t>LTE</a:t>
            </a:r>
            <a:r>
              <a:rPr lang="zh-CN" altLang="zh-CN" sz="1600" dirty="0" smtClean="0"/>
              <a:t>核心网射频核心网关</a:t>
            </a:r>
          </a:p>
          <a:p>
            <a:pPr lvl="1">
              <a:buFont typeface="Wingdings" pitchFamily="2" charset="2"/>
              <a:buChar char="ü"/>
            </a:pPr>
            <a:r>
              <a:rPr lang="en-US" altLang="zh-CN" sz="1600" dirty="0" smtClean="0"/>
              <a:t>LTE</a:t>
            </a:r>
            <a:r>
              <a:rPr lang="zh-CN" altLang="zh-CN" sz="1600" dirty="0" smtClean="0"/>
              <a:t>基带单元</a:t>
            </a:r>
          </a:p>
          <a:p>
            <a:pPr lvl="1">
              <a:buFont typeface="Wingdings" pitchFamily="2" charset="2"/>
              <a:buChar char="ü"/>
            </a:pPr>
            <a:r>
              <a:rPr lang="zh-CN" altLang="zh-CN" sz="1600" dirty="0" smtClean="0"/>
              <a:t>核心网基站子系统</a:t>
            </a:r>
          </a:p>
          <a:p>
            <a:pPr lvl="1">
              <a:buFont typeface="Wingdings" pitchFamily="2" charset="2"/>
              <a:buChar char="ü"/>
            </a:pPr>
            <a:r>
              <a:rPr lang="zh-CN" altLang="zh-CN" sz="1600" dirty="0" smtClean="0"/>
              <a:t>核心网接入及转换设备</a:t>
            </a:r>
          </a:p>
          <a:p>
            <a:pPr lvl="1">
              <a:buFont typeface="Wingdings" pitchFamily="2" charset="2"/>
              <a:buChar char="ü"/>
            </a:pPr>
            <a:r>
              <a:rPr lang="zh-CN" altLang="en-US" sz="1600" dirty="0" smtClean="0"/>
              <a:t>楼宇监测</a:t>
            </a:r>
            <a:r>
              <a:rPr lang="zh-CN" altLang="zh-CN" sz="1600" dirty="0" smtClean="0"/>
              <a:t>应用采集和控制设备</a:t>
            </a:r>
            <a:r>
              <a:rPr lang="zh-CN" altLang="en-US" sz="1600" dirty="0" smtClean="0"/>
              <a:t>（环境监测、人员感知、</a:t>
            </a:r>
            <a:r>
              <a:rPr lang="en-US" altLang="zh-CN" sz="1600" dirty="0" smtClean="0"/>
              <a:t>RFID</a:t>
            </a:r>
            <a:r>
              <a:rPr lang="zh-CN" altLang="en-US" sz="1600" dirty="0" smtClean="0"/>
              <a:t>门禁、设备管理、灯光控制、电气控制、报警等）</a:t>
            </a:r>
            <a:endParaRPr lang="en-US" altLang="zh-CN" sz="1600" dirty="0" smtClean="0"/>
          </a:p>
          <a:p>
            <a:pPr lvl="1">
              <a:buFont typeface="Wingdings" pitchFamily="2" charset="2"/>
              <a:buChar char="ü"/>
            </a:pPr>
            <a:r>
              <a:rPr lang="zh-CN" altLang="en-US" sz="1600" dirty="0" smtClean="0"/>
              <a:t>高清视频安防设备</a:t>
            </a:r>
            <a:endParaRPr lang="zh-CN" altLang="zh-CN" sz="1600" dirty="0" smtClean="0"/>
          </a:p>
          <a:p>
            <a:endParaRPr lang="zh-CN" altLang="en-US" sz="1600" b="1" dirty="0" smtClean="0">
              <a:latin typeface="Times New Roman" pitchFamily="18" charset="0"/>
              <a:ea typeface="宋体" pitchFamily="2" charset="-122"/>
              <a:cs typeface="Times New Roman" pitchFamily="18" charset="0"/>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gray">
          <a:xfrm>
            <a:off x="1997159" y="548680"/>
            <a:ext cx="5599177" cy="801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5pPr>
            <a:lvl6pPr marL="457200" algn="ctr" rtl="0" fontAlgn="base">
              <a:spcBef>
                <a:spcPct val="0"/>
              </a:spcBef>
              <a:spcAft>
                <a:spcPct val="0"/>
              </a:spcAft>
              <a:defRPr sz="3600" b="1">
                <a:solidFill>
                  <a:schemeClr val="bg1"/>
                </a:solidFill>
                <a:latin typeface="Arial" pitchFamily="34" charset="0"/>
              </a:defRPr>
            </a:lvl6pPr>
            <a:lvl7pPr marL="914400" algn="ctr" rtl="0" fontAlgn="base">
              <a:spcBef>
                <a:spcPct val="0"/>
              </a:spcBef>
              <a:spcAft>
                <a:spcPct val="0"/>
              </a:spcAft>
              <a:defRPr sz="3600" b="1">
                <a:solidFill>
                  <a:schemeClr val="bg1"/>
                </a:solidFill>
                <a:latin typeface="Arial" pitchFamily="34" charset="0"/>
              </a:defRPr>
            </a:lvl7pPr>
            <a:lvl8pPr marL="1371600" algn="ctr" rtl="0" fontAlgn="base">
              <a:spcBef>
                <a:spcPct val="0"/>
              </a:spcBef>
              <a:spcAft>
                <a:spcPct val="0"/>
              </a:spcAft>
              <a:defRPr sz="3600" b="1">
                <a:solidFill>
                  <a:schemeClr val="bg1"/>
                </a:solidFill>
                <a:latin typeface="Arial" pitchFamily="34" charset="0"/>
              </a:defRPr>
            </a:lvl8pPr>
            <a:lvl9pPr marL="1828800" algn="ctr" rtl="0" fontAlgn="base">
              <a:spcBef>
                <a:spcPct val="0"/>
              </a:spcBef>
              <a:spcAft>
                <a:spcPct val="0"/>
              </a:spcAft>
              <a:defRPr sz="3600" b="1">
                <a:solidFill>
                  <a:schemeClr val="bg1"/>
                </a:solidFill>
                <a:latin typeface="Arial" pitchFamily="34" charset="0"/>
              </a:defRPr>
            </a:lvl9pPr>
          </a:lstStyle>
          <a:p>
            <a:r>
              <a:rPr lang="zh-CN" altLang="en-US" sz="2800" dirty="0" smtClean="0"/>
              <a:t>移动</a:t>
            </a:r>
            <a:r>
              <a:rPr lang="zh-CN" altLang="zh-CN" sz="2800" dirty="0" smtClean="0"/>
              <a:t>物联网</a:t>
            </a:r>
            <a:r>
              <a:rPr lang="zh-CN" altLang="en-US" sz="2800" dirty="0" smtClean="0"/>
              <a:t>智能楼宇</a:t>
            </a:r>
            <a:r>
              <a:rPr lang="zh-CN" altLang="zh-CN" sz="2800" dirty="0" smtClean="0"/>
              <a:t>应用开发平台</a:t>
            </a:r>
            <a:endParaRPr lang="zh-CN" altLang="en-US" sz="2800" dirty="0"/>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9395" name="Rectangle 3"/>
          <p:cNvSpPr>
            <a:spLocks noChangeArrowheads="1"/>
          </p:cNvSpPr>
          <p:nvPr/>
        </p:nvSpPr>
        <p:spPr bwMode="auto">
          <a:xfrm>
            <a:off x="0" y="1340768"/>
            <a:ext cx="9144000" cy="5509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altLang="zh-CN" sz="1600" b="1" dirty="0" smtClean="0">
                <a:solidFill>
                  <a:srgbClr val="FFC000"/>
                </a:solidFill>
              </a:rPr>
              <a:t>1.</a:t>
            </a:r>
            <a:r>
              <a:rPr lang="zh-CN" altLang="zh-CN" sz="1600" b="1" dirty="0" smtClean="0">
                <a:solidFill>
                  <a:srgbClr val="FFC000"/>
                </a:solidFill>
              </a:rPr>
              <a:t>无线节点与通用设备的即插即用</a:t>
            </a:r>
          </a:p>
          <a:p>
            <a:pPr lvl="1"/>
            <a:r>
              <a:rPr lang="zh-CN" altLang="zh-CN" sz="1600" dirty="0" smtClean="0"/>
              <a:t>无线节点支持</a:t>
            </a:r>
            <a:r>
              <a:rPr lang="en-US" altLang="zh-CN" sz="1600" dirty="0" smtClean="0"/>
              <a:t>220V</a:t>
            </a:r>
            <a:r>
              <a:rPr lang="zh-CN" altLang="zh-CN" sz="1600" dirty="0" smtClean="0"/>
              <a:t>强电通用设备的即插即用，支持通用接口和协议的设备与无线姐点连接，并具备安全防护，可以实现实景环境的安装和应用。对于特殊接口或者设备类型，可以研发相应的无线节点。</a:t>
            </a:r>
          </a:p>
          <a:p>
            <a:r>
              <a:rPr lang="en-US" altLang="zh-CN" sz="1600" b="1" dirty="0" smtClean="0">
                <a:solidFill>
                  <a:srgbClr val="FFC000"/>
                </a:solidFill>
              </a:rPr>
              <a:t>2.</a:t>
            </a:r>
            <a:r>
              <a:rPr lang="zh-CN" altLang="zh-CN" sz="1600" b="1" dirty="0" smtClean="0">
                <a:solidFill>
                  <a:srgbClr val="FFC000"/>
                </a:solidFill>
              </a:rPr>
              <a:t>无线</a:t>
            </a:r>
            <a:r>
              <a:rPr lang="zh-CN" altLang="en-US" sz="1600" b="1" dirty="0" smtClean="0">
                <a:solidFill>
                  <a:srgbClr val="FFC000"/>
                </a:solidFill>
              </a:rPr>
              <a:t>融合</a:t>
            </a:r>
            <a:r>
              <a:rPr lang="zh-CN" altLang="zh-CN" sz="1600" b="1" dirty="0" smtClean="0">
                <a:solidFill>
                  <a:srgbClr val="FFC000"/>
                </a:solidFill>
              </a:rPr>
              <a:t>网关功能</a:t>
            </a:r>
          </a:p>
          <a:p>
            <a:pPr lvl="1"/>
            <a:r>
              <a:rPr lang="zh-CN" altLang="zh-CN" sz="1600" dirty="0" smtClean="0"/>
              <a:t>无线网关具备</a:t>
            </a:r>
            <a:r>
              <a:rPr lang="en-US" altLang="zh-CN" sz="1600" dirty="0" err="1" smtClean="0"/>
              <a:t>ZigBee</a:t>
            </a:r>
            <a:r>
              <a:rPr lang="zh-CN" altLang="zh-CN" sz="1600" dirty="0" smtClean="0"/>
              <a:t>协议与</a:t>
            </a:r>
            <a:r>
              <a:rPr lang="en-US" altLang="zh-CN" sz="1600" dirty="0" smtClean="0"/>
              <a:t>LTE</a:t>
            </a:r>
            <a:r>
              <a:rPr lang="zh-CN" altLang="en-US" sz="1600" dirty="0" smtClean="0"/>
              <a:t>、</a:t>
            </a:r>
            <a:r>
              <a:rPr lang="zh-CN" altLang="zh-CN" sz="1600" dirty="0" smtClean="0"/>
              <a:t>以太网</a:t>
            </a:r>
            <a:r>
              <a:rPr lang="zh-CN" altLang="en-US" sz="1600" dirty="0" smtClean="0"/>
              <a:t>等核心网络</a:t>
            </a:r>
            <a:r>
              <a:rPr lang="zh-CN" altLang="zh-CN" sz="1600" dirty="0" smtClean="0"/>
              <a:t>协议转换功能，可以实现</a:t>
            </a:r>
            <a:r>
              <a:rPr lang="zh-CN" altLang="en-US" sz="1600" dirty="0" smtClean="0"/>
              <a:t>区域性网络接入核心网功能，并实现远程</a:t>
            </a:r>
            <a:r>
              <a:rPr lang="zh-CN" altLang="zh-CN" sz="1600" dirty="0" smtClean="0"/>
              <a:t>计算机或者无线移动终端设备</a:t>
            </a:r>
            <a:r>
              <a:rPr lang="zh-CN" altLang="en-US" sz="1600" dirty="0" smtClean="0"/>
              <a:t>进行网络应用</a:t>
            </a:r>
            <a:r>
              <a:rPr lang="zh-CN" altLang="zh-CN" sz="1600" dirty="0" smtClean="0"/>
              <a:t>。</a:t>
            </a:r>
          </a:p>
          <a:p>
            <a:r>
              <a:rPr lang="en-US" altLang="zh-CN" sz="1600" b="1" dirty="0" smtClean="0">
                <a:solidFill>
                  <a:srgbClr val="FFC000"/>
                </a:solidFill>
              </a:rPr>
              <a:t>3.</a:t>
            </a:r>
            <a:r>
              <a:rPr lang="zh-CN" altLang="zh-CN" sz="1600" b="1" dirty="0" smtClean="0">
                <a:solidFill>
                  <a:srgbClr val="FFC000"/>
                </a:solidFill>
              </a:rPr>
              <a:t>第四代核心网通信技术平台</a:t>
            </a:r>
          </a:p>
          <a:p>
            <a:pPr lvl="1"/>
            <a:r>
              <a:rPr lang="zh-CN" altLang="zh-CN" sz="1600" dirty="0" smtClean="0"/>
              <a:t>无线高速核心网节点灵活支持各种类型传感及控制设备，支持数据率从低速到超高速的所有应用，且覆盖距离广，可实现楼宇、小区、校园等大范围物联网项目应用，很好的实现各种不同数据率和技术平台的传输融合，极有效地利用无线移动通信技术的便捷性，大大优于互联网设备的布设复杂性，实现高效、大范围、高速的传输数据平台，为后台的服务器和云服务提供更适合的网络平台</a:t>
            </a:r>
          </a:p>
          <a:p>
            <a:r>
              <a:rPr lang="en-US" altLang="zh-CN" sz="1600" b="1" dirty="0" smtClean="0">
                <a:solidFill>
                  <a:srgbClr val="FFC000"/>
                </a:solidFill>
              </a:rPr>
              <a:t>4.</a:t>
            </a:r>
            <a:r>
              <a:rPr lang="zh-CN" altLang="zh-CN" sz="1600" b="1" dirty="0" smtClean="0">
                <a:solidFill>
                  <a:srgbClr val="FFC000"/>
                </a:solidFill>
              </a:rPr>
              <a:t>服务器平台</a:t>
            </a:r>
          </a:p>
          <a:p>
            <a:pPr lvl="1"/>
            <a:r>
              <a:rPr lang="zh-CN" altLang="zh-CN" sz="1600" dirty="0" smtClean="0"/>
              <a:t>完成对物联网大数据（网络协议维护信息、数据采集信息、网络控制信息）的收集、管理、分析和提供应用服务，是将来应用服务面向云平台的重要中间件</a:t>
            </a:r>
          </a:p>
          <a:p>
            <a:r>
              <a:rPr lang="en-US" altLang="zh-CN" sz="1600" b="1" dirty="0" smtClean="0">
                <a:solidFill>
                  <a:srgbClr val="FFC000"/>
                </a:solidFill>
              </a:rPr>
              <a:t>5.</a:t>
            </a:r>
            <a:r>
              <a:rPr lang="zh-CN" altLang="en-US" sz="1600" b="1" dirty="0" smtClean="0">
                <a:solidFill>
                  <a:srgbClr val="FFC000"/>
                </a:solidFill>
              </a:rPr>
              <a:t>智能建筑</a:t>
            </a:r>
            <a:r>
              <a:rPr lang="zh-CN" altLang="zh-CN" sz="1600" b="1" dirty="0" smtClean="0">
                <a:solidFill>
                  <a:srgbClr val="FFC000"/>
                </a:solidFill>
              </a:rPr>
              <a:t>应用开发平台</a:t>
            </a:r>
          </a:p>
          <a:p>
            <a:pPr lvl="1"/>
            <a:r>
              <a:rPr lang="zh-CN" altLang="zh-CN" sz="1600" dirty="0" smtClean="0"/>
              <a:t>无线节点灵活支持各种类型传感及控制设备，可根据</a:t>
            </a:r>
            <a:r>
              <a:rPr lang="zh-CN" altLang="en-US" sz="1600" dirty="0" smtClean="0"/>
              <a:t>智能建筑</a:t>
            </a:r>
            <a:r>
              <a:rPr lang="zh-CN" altLang="zh-CN" sz="1600" dirty="0" smtClean="0"/>
              <a:t>应用需求搭建完善的硬件环境和平台，并通过对计算机应用平台的开发，实现对各行业智能应用系统的科研和开发</a:t>
            </a:r>
          </a:p>
          <a:p>
            <a:r>
              <a:rPr lang="en-US" altLang="zh-CN" sz="1600" b="1" dirty="0" smtClean="0">
                <a:solidFill>
                  <a:srgbClr val="FFC000"/>
                </a:solidFill>
              </a:rPr>
              <a:t> 6.</a:t>
            </a:r>
            <a:r>
              <a:rPr lang="zh-CN" altLang="en-US" sz="1600" b="1" dirty="0" smtClean="0">
                <a:solidFill>
                  <a:srgbClr val="FFC000"/>
                </a:solidFill>
              </a:rPr>
              <a:t>移动</a:t>
            </a:r>
            <a:r>
              <a:rPr lang="zh-CN" altLang="zh-CN" sz="1600" b="1" dirty="0" smtClean="0">
                <a:solidFill>
                  <a:srgbClr val="FFC000"/>
                </a:solidFill>
              </a:rPr>
              <a:t>物联网安装测试</a:t>
            </a:r>
          </a:p>
          <a:p>
            <a:pPr lvl="1"/>
            <a:r>
              <a:rPr lang="zh-CN" altLang="zh-CN" sz="1600" dirty="0" smtClean="0"/>
              <a:t>对</a:t>
            </a:r>
            <a:r>
              <a:rPr lang="en-US" altLang="zh-CN" sz="1600" dirty="0" smtClean="0"/>
              <a:t>IEEE 802.15.4/</a:t>
            </a:r>
            <a:r>
              <a:rPr lang="en-US" altLang="zh-CN" sz="1600" dirty="0" err="1" smtClean="0"/>
              <a:t>Zigbee</a:t>
            </a:r>
            <a:r>
              <a:rPr lang="zh-CN" altLang="zh-CN" sz="1600" dirty="0" smtClean="0"/>
              <a:t>标准</a:t>
            </a:r>
            <a:r>
              <a:rPr lang="en-US" altLang="zh-CN" sz="1600" dirty="0" smtClean="0"/>
              <a:t>2.4GHz</a:t>
            </a:r>
            <a:r>
              <a:rPr lang="zh-CN" altLang="zh-CN" sz="1600" dirty="0" smtClean="0"/>
              <a:t>全频段共计</a:t>
            </a:r>
            <a:r>
              <a:rPr lang="en-US" altLang="zh-CN" sz="1600" dirty="0" smtClean="0"/>
              <a:t>16</a:t>
            </a:r>
            <a:r>
              <a:rPr lang="zh-CN" altLang="zh-CN" sz="1600" dirty="0" smtClean="0"/>
              <a:t>个信道无线传感网进行通信质量</a:t>
            </a:r>
            <a:r>
              <a:rPr lang="zh-CN" altLang="en-US" sz="1600" dirty="0" smtClean="0"/>
              <a:t>监测</a:t>
            </a:r>
            <a:r>
              <a:rPr lang="zh-CN" altLang="zh-CN" sz="1600" dirty="0" smtClean="0"/>
              <a:t>，保证设备安装位置处于优良的通信位置</a:t>
            </a:r>
            <a:r>
              <a:rPr lang="zh-CN" altLang="en-US" sz="1600" dirty="0" smtClean="0"/>
              <a:t>；</a:t>
            </a:r>
            <a:r>
              <a:rPr lang="en-US" altLang="zh-CN" sz="1600" dirty="0" smtClean="0"/>
              <a:t>LTE</a:t>
            </a:r>
            <a:r>
              <a:rPr lang="zh-CN" altLang="en-US" sz="1600" dirty="0" smtClean="0"/>
              <a:t>射频信号和器件性能测试</a:t>
            </a:r>
            <a:endParaRPr lang="zh-CN" altLang="en-US" sz="1600" b="1" dirty="0" smtClean="0">
              <a:latin typeface="Times New Roman" pitchFamily="18" charset="0"/>
              <a:ea typeface="宋体" pitchFamily="2" charset="-122"/>
              <a:cs typeface="Times New Roman" pitchFamily="18" charset="0"/>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gray">
          <a:xfrm>
            <a:off x="2141175" y="548680"/>
            <a:ext cx="5599177" cy="801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5pPr>
            <a:lvl6pPr marL="457200" algn="ctr" rtl="0" fontAlgn="base">
              <a:spcBef>
                <a:spcPct val="0"/>
              </a:spcBef>
              <a:spcAft>
                <a:spcPct val="0"/>
              </a:spcAft>
              <a:defRPr sz="3600" b="1">
                <a:solidFill>
                  <a:schemeClr val="bg1"/>
                </a:solidFill>
                <a:latin typeface="Arial" pitchFamily="34" charset="0"/>
              </a:defRPr>
            </a:lvl6pPr>
            <a:lvl7pPr marL="914400" algn="ctr" rtl="0" fontAlgn="base">
              <a:spcBef>
                <a:spcPct val="0"/>
              </a:spcBef>
              <a:spcAft>
                <a:spcPct val="0"/>
              </a:spcAft>
              <a:defRPr sz="3600" b="1">
                <a:solidFill>
                  <a:schemeClr val="bg1"/>
                </a:solidFill>
                <a:latin typeface="Arial" pitchFamily="34" charset="0"/>
              </a:defRPr>
            </a:lvl7pPr>
            <a:lvl8pPr marL="1371600" algn="ctr" rtl="0" fontAlgn="base">
              <a:spcBef>
                <a:spcPct val="0"/>
              </a:spcBef>
              <a:spcAft>
                <a:spcPct val="0"/>
              </a:spcAft>
              <a:defRPr sz="3600" b="1">
                <a:solidFill>
                  <a:schemeClr val="bg1"/>
                </a:solidFill>
                <a:latin typeface="Arial" pitchFamily="34" charset="0"/>
              </a:defRPr>
            </a:lvl8pPr>
            <a:lvl9pPr marL="1828800" algn="ctr" rtl="0" fontAlgn="base">
              <a:spcBef>
                <a:spcPct val="0"/>
              </a:spcBef>
              <a:spcAft>
                <a:spcPct val="0"/>
              </a:spcAft>
              <a:defRPr sz="3600" b="1">
                <a:solidFill>
                  <a:schemeClr val="bg1"/>
                </a:solidFill>
                <a:latin typeface="Arial" pitchFamily="34" charset="0"/>
              </a:defRPr>
            </a:lvl9pPr>
          </a:lstStyle>
          <a:p>
            <a:r>
              <a:rPr lang="zh-CN" altLang="en-US" sz="2800" dirty="0" smtClean="0"/>
              <a:t>移动物联网二次开发</a:t>
            </a:r>
            <a:endParaRPr lang="zh-CN" altLang="en-US" sz="2800" dirty="0"/>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55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5537" name="Object 1"/>
          <p:cNvGraphicFramePr>
            <a:graphicFrameLocks noChangeAspect="1"/>
          </p:cNvGraphicFramePr>
          <p:nvPr/>
        </p:nvGraphicFramePr>
        <p:xfrm>
          <a:off x="251520" y="1268760"/>
          <a:ext cx="4392488" cy="5516125"/>
        </p:xfrm>
        <a:graphic>
          <a:graphicData uri="http://schemas.openxmlformats.org/presentationml/2006/ole">
            <p:oleObj spid="_x0000_s69634" name="Visio" r:id="rId3" imgW="3905250" imgH="5129403" progId="Visio.Drawing.11">
              <p:embed/>
            </p:oleObj>
          </a:graphicData>
        </a:graphic>
      </p:graphicFrame>
      <p:pic>
        <p:nvPicPr>
          <p:cNvPr id="65542" name="Picture 6"/>
          <p:cNvPicPr>
            <a:picLocks noChangeAspect="1" noChangeArrowheads="1"/>
          </p:cNvPicPr>
          <p:nvPr/>
        </p:nvPicPr>
        <p:blipFill>
          <a:blip r:embed="rId4" cstate="print"/>
          <a:srcRect/>
          <a:stretch>
            <a:fillRect/>
          </a:stretch>
        </p:blipFill>
        <p:spPr bwMode="auto">
          <a:xfrm>
            <a:off x="4788024" y="2420888"/>
            <a:ext cx="409309" cy="288032"/>
          </a:xfrm>
          <a:prstGeom prst="rect">
            <a:avLst/>
          </a:prstGeom>
          <a:noFill/>
        </p:spPr>
      </p:pic>
      <p:pic>
        <p:nvPicPr>
          <p:cNvPr id="65541" name="Picture 5"/>
          <p:cNvPicPr>
            <a:picLocks noChangeAspect="1" noChangeArrowheads="1"/>
          </p:cNvPicPr>
          <p:nvPr/>
        </p:nvPicPr>
        <p:blipFill>
          <a:blip r:embed="rId5" cstate="print"/>
          <a:srcRect/>
          <a:stretch>
            <a:fillRect/>
          </a:stretch>
        </p:blipFill>
        <p:spPr bwMode="auto">
          <a:xfrm>
            <a:off x="4788024" y="4941168"/>
            <a:ext cx="432048" cy="297964"/>
          </a:xfrm>
          <a:prstGeom prst="rect">
            <a:avLst/>
          </a:prstGeom>
          <a:noFill/>
        </p:spPr>
      </p:pic>
      <p:pic>
        <p:nvPicPr>
          <p:cNvPr id="65540" name="Picture 4"/>
          <p:cNvPicPr>
            <a:picLocks noChangeAspect="1" noChangeArrowheads="1"/>
          </p:cNvPicPr>
          <p:nvPr/>
        </p:nvPicPr>
        <p:blipFill>
          <a:blip r:embed="rId6" cstate="print"/>
          <a:srcRect/>
          <a:stretch>
            <a:fillRect/>
          </a:stretch>
        </p:blipFill>
        <p:spPr bwMode="auto">
          <a:xfrm>
            <a:off x="4788024" y="5805264"/>
            <a:ext cx="424468" cy="288032"/>
          </a:xfrm>
          <a:prstGeom prst="rect">
            <a:avLst/>
          </a:prstGeom>
          <a:noFill/>
        </p:spPr>
      </p:pic>
      <p:pic>
        <p:nvPicPr>
          <p:cNvPr id="65539" name="Picture 1"/>
          <p:cNvPicPr>
            <a:picLocks noChangeAspect="1" noChangeArrowheads="1"/>
          </p:cNvPicPr>
          <p:nvPr/>
        </p:nvPicPr>
        <p:blipFill>
          <a:blip r:embed="rId7" cstate="print"/>
          <a:srcRect/>
          <a:stretch>
            <a:fillRect/>
          </a:stretch>
        </p:blipFill>
        <p:spPr bwMode="auto">
          <a:xfrm>
            <a:off x="4788023" y="3501008"/>
            <a:ext cx="403245" cy="288032"/>
          </a:xfrm>
          <a:prstGeom prst="rect">
            <a:avLst/>
          </a:prstGeom>
          <a:noFill/>
        </p:spPr>
      </p:pic>
      <p:sp>
        <p:nvSpPr>
          <p:cNvPr id="65543" name="Rectangle 7"/>
          <p:cNvSpPr>
            <a:spLocks noChangeArrowheads="1"/>
          </p:cNvSpPr>
          <p:nvPr/>
        </p:nvSpPr>
        <p:spPr bwMode="auto">
          <a:xfrm>
            <a:off x="4716016" y="1221140"/>
            <a:ext cx="4427984"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在体系结构图中可以看出，工程开发套件针对行业物联网的各个环节提供符合行业要求标准的产品，与此同时，也留给用户充分的空间进行二次开发。</a:t>
            </a:r>
            <a:endParaRPr kumimoji="0" lang="zh-CN" b="0" i="0" u="none" strike="noStrike" cap="none" normalizeH="0" baseline="0" dirty="0" smtClean="0">
              <a:ln>
                <a:noFill/>
              </a:ln>
              <a:solidFill>
                <a:schemeClr val="tx1"/>
              </a:solidFill>
              <a:effectLst/>
              <a:latin typeface="Arial" pitchFamily="34" charset="0"/>
              <a:ea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16" name="矩形 15"/>
          <p:cNvSpPr/>
          <p:nvPr/>
        </p:nvSpPr>
        <p:spPr>
          <a:xfrm>
            <a:off x="5220072" y="2348880"/>
            <a:ext cx="3923928" cy="1077218"/>
          </a:xfrm>
          <a:prstGeom prst="rect">
            <a:avLst/>
          </a:prstGeom>
        </p:spPr>
        <p:txBody>
          <a:bodyPr wrap="square">
            <a:spAutoFit/>
          </a:bodyPr>
          <a:lstStyle/>
          <a:p>
            <a:r>
              <a:rPr lang="zh-CN" altLang="zh-CN" sz="1600" dirty="0" smtClean="0">
                <a:latin typeface="Calibri" pitchFamily="34" charset="0"/>
                <a:ea typeface="宋体" pitchFamily="2" charset="-122"/>
                <a:cs typeface="Times New Roman" pitchFamily="18" charset="0"/>
              </a:rPr>
              <a:t>灰色部分是工程套件中提供的产品。产品包括，必要的行业传感器、执行器、控制器、采集器、网关、服务器软件中间件，也提供必要的硬件设备平台</a:t>
            </a:r>
            <a:endParaRPr lang="zh-CN" altLang="en-US" sz="1600" dirty="0"/>
          </a:p>
        </p:txBody>
      </p:sp>
      <p:sp>
        <p:nvSpPr>
          <p:cNvPr id="17" name="矩形 16"/>
          <p:cNvSpPr/>
          <p:nvPr/>
        </p:nvSpPr>
        <p:spPr>
          <a:xfrm>
            <a:off x="5220072" y="3371508"/>
            <a:ext cx="3923928" cy="1569660"/>
          </a:xfrm>
          <a:prstGeom prst="rect">
            <a:avLst/>
          </a:prstGeom>
        </p:spPr>
        <p:txBody>
          <a:bodyPr wrap="square">
            <a:spAutoFit/>
          </a:bodyPr>
          <a:lstStyle/>
          <a:p>
            <a:r>
              <a:rPr lang="zh-CN" altLang="zh-CN" sz="1600" dirty="0" smtClean="0">
                <a:latin typeface="Calibri" pitchFamily="34" charset="0"/>
                <a:ea typeface="宋体" pitchFamily="2" charset="-122"/>
                <a:cs typeface="Times New Roman" pitchFamily="18" charset="0"/>
              </a:rPr>
              <a:t>绿色部分是行业标准的数据接口，工程套件中的设备都提供标准的数据接口，可以直接连接各种行业应用中成熟的传感器、执行器等设备。用户可以根据自己的需要，挑选、采购标准设备进行集成，进行二次开发</a:t>
            </a:r>
            <a:endParaRPr lang="zh-CN" altLang="en-US" sz="1600" dirty="0"/>
          </a:p>
        </p:txBody>
      </p:sp>
      <p:sp>
        <p:nvSpPr>
          <p:cNvPr id="18" name="矩形 17"/>
          <p:cNvSpPr/>
          <p:nvPr/>
        </p:nvSpPr>
        <p:spPr>
          <a:xfrm>
            <a:off x="5220072" y="4869160"/>
            <a:ext cx="3923928" cy="830997"/>
          </a:xfrm>
          <a:prstGeom prst="rect">
            <a:avLst/>
          </a:prstGeom>
        </p:spPr>
        <p:txBody>
          <a:bodyPr wrap="square">
            <a:spAutoFit/>
          </a:bodyPr>
          <a:lstStyle/>
          <a:p>
            <a:r>
              <a:rPr lang="zh-CN" altLang="zh-CN" sz="1600" dirty="0" smtClean="0">
                <a:latin typeface="Calibri" pitchFamily="34" charset="0"/>
                <a:ea typeface="宋体" pitchFamily="2" charset="-122"/>
                <a:cs typeface="Times New Roman" pitchFamily="18" charset="0"/>
              </a:rPr>
              <a:t>红色部分是用户可以自己进行二次开发的部分，用户可以使用套件中现成的产品，也可使通过我们提供的资源进行二次开发</a:t>
            </a:r>
            <a:endParaRPr lang="zh-CN" altLang="en-US" sz="1600" dirty="0"/>
          </a:p>
        </p:txBody>
      </p:sp>
      <p:sp>
        <p:nvSpPr>
          <p:cNvPr id="19" name="矩形 18"/>
          <p:cNvSpPr/>
          <p:nvPr/>
        </p:nvSpPr>
        <p:spPr>
          <a:xfrm>
            <a:off x="5220072" y="5733256"/>
            <a:ext cx="3923928" cy="1077218"/>
          </a:xfrm>
          <a:prstGeom prst="rect">
            <a:avLst/>
          </a:prstGeom>
        </p:spPr>
        <p:txBody>
          <a:bodyPr wrap="square">
            <a:spAutoFit/>
          </a:bodyPr>
          <a:lstStyle/>
          <a:p>
            <a:r>
              <a:rPr lang="zh-CN" altLang="zh-CN" sz="1600" dirty="0" smtClean="0">
                <a:latin typeface="Calibri" pitchFamily="34" charset="0"/>
                <a:ea typeface="宋体" pitchFamily="2" charset="-122"/>
                <a:cs typeface="Times New Roman" pitchFamily="18" charset="0"/>
              </a:rPr>
              <a:t>蓝色部分是物联网各层之间相互通信时使用的通信协议，工程套件中各层的通信协议充分公开，用户可以使用任何一层的协议进行二次开发或系统集成</a:t>
            </a:r>
            <a:endParaRPr lang="zh-CN" altLang="en-US" sz="1600" dirty="0"/>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txBox="1">
            <a:spLocks noGrp="1" noChangeArrowheads="1"/>
          </p:cNvSpPr>
          <p:nvPr/>
        </p:nvSpPr>
        <p:spPr bwMode="auto">
          <a:xfrm>
            <a:off x="6553200" y="6400800"/>
            <a:ext cx="2133600" cy="320675"/>
          </a:xfrm>
          <a:prstGeom prst="rect">
            <a:avLst/>
          </a:prstGeom>
          <a:noFill/>
          <a:ln w="9525">
            <a:noFill/>
            <a:miter lim="800000"/>
            <a:headEnd/>
            <a:tailEnd/>
          </a:ln>
        </p:spPr>
        <p:txBody>
          <a:bodyPr/>
          <a:lstStyle/>
          <a:p>
            <a:pPr algn="r"/>
            <a:fld id="{7D9A14D0-D3C2-4AEA-8A53-9C999607180D}" type="slidenum">
              <a:rPr lang="zh-CN" altLang="en-US">
                <a:latin typeface="Arial" pitchFamily="34" charset="0"/>
              </a:rPr>
              <a:pPr algn="r"/>
              <a:t>37</a:t>
            </a:fld>
            <a:endParaRPr lang="en-US" altLang="zh-CN">
              <a:latin typeface="Arial" pitchFamily="34" charset="0"/>
            </a:endParaRPr>
          </a:p>
        </p:txBody>
      </p:sp>
      <p:grpSp>
        <p:nvGrpSpPr>
          <p:cNvPr id="2" name="Group 4"/>
          <p:cNvGrpSpPr>
            <a:grpSpLocks/>
          </p:cNvGrpSpPr>
          <p:nvPr/>
        </p:nvGrpSpPr>
        <p:grpSpPr bwMode="auto">
          <a:xfrm>
            <a:off x="1643063" y="2751138"/>
            <a:ext cx="609600" cy="609600"/>
            <a:chOff x="816" y="1872"/>
            <a:chExt cx="384" cy="384"/>
          </a:xfrm>
        </p:grpSpPr>
        <p:sp>
          <p:nvSpPr>
            <p:cNvPr id="47" name="Oval 5"/>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48" name="Oval 6"/>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49" name="Oval 7"/>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50" name="Oval 8"/>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6202" name="Oval 9"/>
            <p:cNvSpPr>
              <a:spLocks noChangeArrowheads="1"/>
            </p:cNvSpPr>
            <p:nvPr/>
          </p:nvSpPr>
          <p:spPr bwMode="gray">
            <a:xfrm>
              <a:off x="859" y="1914"/>
              <a:ext cx="300" cy="300"/>
            </a:xfrm>
            <a:prstGeom prst="ellipse">
              <a:avLst/>
            </a:prstGeom>
            <a:solidFill>
              <a:srgbClr val="333333"/>
            </a:solidFill>
            <a:ln w="9525">
              <a:noFill/>
              <a:round/>
              <a:headEnd/>
              <a:tailEnd/>
            </a:ln>
          </p:spPr>
          <p:txBody>
            <a:bodyPr anchor="ctr">
              <a:spAutoFit/>
            </a:bodyPr>
            <a:lstStyle/>
            <a:p>
              <a:endParaRPr lang="zh-CN" altLang="en-US"/>
            </a:p>
          </p:txBody>
        </p:sp>
        <p:sp>
          <p:nvSpPr>
            <p:cNvPr id="6203" name="Oval 10"/>
            <p:cNvSpPr>
              <a:spLocks noChangeArrowheads="1"/>
            </p:cNvSpPr>
            <p:nvPr/>
          </p:nvSpPr>
          <p:spPr bwMode="gray">
            <a:xfrm>
              <a:off x="864" y="1919"/>
              <a:ext cx="291" cy="291"/>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6204" name="Oval 11"/>
            <p:cNvSpPr>
              <a:spLocks noChangeArrowheads="1"/>
            </p:cNvSpPr>
            <p:nvPr/>
          </p:nvSpPr>
          <p:spPr bwMode="gray">
            <a:xfrm>
              <a:off x="868" y="1921"/>
              <a:ext cx="283" cy="283"/>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6205" name="Oval 12"/>
            <p:cNvSpPr>
              <a:spLocks noChangeArrowheads="1"/>
            </p:cNvSpPr>
            <p:nvPr/>
          </p:nvSpPr>
          <p:spPr bwMode="gray">
            <a:xfrm>
              <a:off x="871" y="1923"/>
              <a:ext cx="270" cy="265"/>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6206" name="Oval 13"/>
            <p:cNvSpPr>
              <a:spLocks noChangeArrowheads="1"/>
            </p:cNvSpPr>
            <p:nvPr/>
          </p:nvSpPr>
          <p:spPr bwMode="gray">
            <a:xfrm>
              <a:off x="886" y="1931"/>
              <a:ext cx="240" cy="215"/>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grpSp>
      <p:sp>
        <p:nvSpPr>
          <p:cNvPr id="6148" name="Line 14"/>
          <p:cNvSpPr>
            <a:spLocks noChangeShapeType="1"/>
          </p:cNvSpPr>
          <p:nvPr/>
        </p:nvSpPr>
        <p:spPr bwMode="auto">
          <a:xfrm>
            <a:off x="2152650" y="3287713"/>
            <a:ext cx="4800600" cy="1587"/>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6149" name="Text Box 16"/>
          <p:cNvSpPr txBox="1">
            <a:spLocks noChangeArrowheads="1"/>
          </p:cNvSpPr>
          <p:nvPr/>
        </p:nvSpPr>
        <p:spPr bwMode="gray">
          <a:xfrm>
            <a:off x="1771650" y="2835275"/>
            <a:ext cx="354013" cy="457200"/>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2</a:t>
            </a:r>
          </a:p>
        </p:txBody>
      </p:sp>
      <p:grpSp>
        <p:nvGrpSpPr>
          <p:cNvPr id="3" name="Group 76"/>
          <p:cNvGrpSpPr>
            <a:grpSpLocks/>
          </p:cNvGrpSpPr>
          <p:nvPr/>
        </p:nvGrpSpPr>
        <p:grpSpPr bwMode="auto">
          <a:xfrm>
            <a:off x="1619250" y="1871663"/>
            <a:ext cx="5334000" cy="609600"/>
            <a:chOff x="1248" y="1200"/>
            <a:chExt cx="3360" cy="384"/>
          </a:xfrm>
        </p:grpSpPr>
        <p:sp>
          <p:nvSpPr>
            <p:cNvPr id="6183" name="Line 47"/>
            <p:cNvSpPr>
              <a:spLocks noChangeShapeType="1"/>
            </p:cNvSpPr>
            <p:nvPr/>
          </p:nvSpPr>
          <p:spPr bwMode="auto">
            <a:xfrm>
              <a:off x="1584" y="1524"/>
              <a:ext cx="3024" cy="1"/>
            </a:xfrm>
            <a:prstGeom prst="line">
              <a:avLst/>
            </a:prstGeom>
            <a:noFill/>
            <a:ln w="25400">
              <a:solidFill>
                <a:schemeClr val="tx2"/>
              </a:solidFill>
              <a:prstDash val="sysDot"/>
              <a:round/>
              <a:headEnd/>
              <a:tailEnd type="oval" w="med" len="med"/>
            </a:ln>
          </p:spPr>
          <p:txBody>
            <a:bodyPr wrap="none" anchor="ctr"/>
            <a:lstStyle/>
            <a:p>
              <a:endParaRPr lang="zh-CN" altLang="en-US"/>
            </a:p>
          </p:txBody>
        </p:sp>
        <p:sp>
          <p:nvSpPr>
            <p:cNvPr id="6184" name="Text Box 48"/>
            <p:cNvSpPr txBox="1">
              <a:spLocks noChangeArrowheads="1"/>
            </p:cNvSpPr>
            <p:nvPr/>
          </p:nvSpPr>
          <p:spPr bwMode="auto">
            <a:xfrm>
              <a:off x="1728" y="1208"/>
              <a:ext cx="2736" cy="291"/>
            </a:xfrm>
            <a:prstGeom prst="rect">
              <a:avLst/>
            </a:prstGeom>
            <a:noFill/>
            <a:ln w="9525">
              <a:noFill/>
              <a:miter lim="800000"/>
              <a:headEnd/>
              <a:tailEnd/>
            </a:ln>
          </p:spPr>
          <p:txBody>
            <a:bodyPr>
              <a:spAutoFit/>
            </a:bodyPr>
            <a:lstStyle/>
            <a:p>
              <a:pPr algn="ctr" eaLnBrk="0" hangingPunct="0"/>
              <a:r>
                <a:rPr lang="en-US" altLang="zh-CN" sz="2400" b="1" dirty="0" smtClean="0">
                  <a:latin typeface="微软雅黑" pitchFamily="34" charset="-122"/>
                  <a:ea typeface="微软雅黑" pitchFamily="34" charset="-122"/>
                </a:rPr>
                <a:t>4G LTE</a:t>
              </a:r>
              <a:r>
                <a:rPr lang="zh-CN" altLang="en-US" sz="2400" b="1" dirty="0" smtClean="0">
                  <a:latin typeface="微软雅黑" pitchFamily="34" charset="-122"/>
                  <a:ea typeface="微软雅黑" pitchFamily="34" charset="-122"/>
                </a:rPr>
                <a:t>移动物联网</a:t>
              </a:r>
              <a:endParaRPr lang="en-US" altLang="zh-CN" sz="2400" b="1" dirty="0">
                <a:latin typeface="微软雅黑" pitchFamily="34" charset="-122"/>
                <a:ea typeface="微软雅黑" pitchFamily="34" charset="-122"/>
              </a:endParaRPr>
            </a:p>
          </p:txBody>
        </p:sp>
        <p:grpSp>
          <p:nvGrpSpPr>
            <p:cNvPr id="4" name="Group 62"/>
            <p:cNvGrpSpPr>
              <a:grpSpLocks/>
            </p:cNvGrpSpPr>
            <p:nvPr/>
          </p:nvGrpSpPr>
          <p:grpSpPr bwMode="auto">
            <a:xfrm>
              <a:off x="1248" y="1200"/>
              <a:ext cx="384" cy="384"/>
              <a:chOff x="1248" y="1200"/>
              <a:chExt cx="384" cy="384"/>
            </a:xfrm>
          </p:grpSpPr>
          <p:grpSp>
            <p:nvGrpSpPr>
              <p:cNvPr id="5" name="Group 61"/>
              <p:cNvGrpSpPr>
                <a:grpSpLocks/>
              </p:cNvGrpSpPr>
              <p:nvPr/>
            </p:nvGrpSpPr>
            <p:grpSpPr bwMode="auto">
              <a:xfrm>
                <a:off x="1248" y="1200"/>
                <a:ext cx="384" cy="384"/>
                <a:chOff x="2016" y="912"/>
                <a:chExt cx="384" cy="384"/>
              </a:xfrm>
            </p:grpSpPr>
            <p:sp>
              <p:nvSpPr>
                <p:cNvPr id="6188" name="Text Box 50"/>
                <p:cNvSpPr txBox="1">
                  <a:spLocks noChangeArrowheads="1"/>
                </p:cNvSpPr>
                <p:nvPr/>
              </p:nvSpPr>
              <p:spPr bwMode="gray">
                <a:xfrm>
                  <a:off x="2094" y="960"/>
                  <a:ext cx="223" cy="288"/>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3</a:t>
                  </a:r>
                </a:p>
              </p:txBody>
            </p:sp>
            <p:sp>
              <p:nvSpPr>
                <p:cNvPr id="66" name="Oval 51"/>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67" name="Oval 52"/>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68" name="Oval 53"/>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69" name="Oval 54"/>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6193" name="Oval 55"/>
                <p:cNvSpPr>
                  <a:spLocks noChangeArrowheads="1"/>
                </p:cNvSpPr>
                <p:nvPr/>
              </p:nvSpPr>
              <p:spPr bwMode="gray">
                <a:xfrm>
                  <a:off x="2052" y="948"/>
                  <a:ext cx="300" cy="300"/>
                </a:xfrm>
                <a:prstGeom prst="ellipse">
                  <a:avLst/>
                </a:prstGeom>
                <a:solidFill>
                  <a:srgbClr val="333333"/>
                </a:solidFill>
                <a:ln w="9525">
                  <a:noFill/>
                  <a:round/>
                  <a:headEnd/>
                  <a:tailEnd/>
                </a:ln>
              </p:spPr>
              <p:txBody>
                <a:bodyPr anchor="ctr">
                  <a:spAutoFit/>
                </a:bodyPr>
                <a:lstStyle/>
                <a:p>
                  <a:endParaRPr lang="zh-CN" altLang="en-US"/>
                </a:p>
              </p:txBody>
            </p:sp>
            <p:sp>
              <p:nvSpPr>
                <p:cNvPr id="6194" name="Oval 56"/>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6195" name="Oval 57"/>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6196" name="Oval 58"/>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6197" name="Oval 59"/>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grpSp>
          <p:sp>
            <p:nvSpPr>
              <p:cNvPr id="6187" name="Text Box 60"/>
              <p:cNvSpPr txBox="1">
                <a:spLocks noChangeArrowheads="1"/>
              </p:cNvSpPr>
              <p:nvPr/>
            </p:nvSpPr>
            <p:spPr bwMode="gray">
              <a:xfrm>
                <a:off x="1326" y="1248"/>
                <a:ext cx="223" cy="288"/>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1</a:t>
                </a:r>
              </a:p>
            </p:txBody>
          </p:sp>
        </p:grpSp>
      </p:grpSp>
      <p:sp>
        <p:nvSpPr>
          <p:cNvPr id="6151" name="Line 32"/>
          <p:cNvSpPr>
            <a:spLocks noChangeShapeType="1"/>
          </p:cNvSpPr>
          <p:nvPr/>
        </p:nvSpPr>
        <p:spPr bwMode="auto">
          <a:xfrm>
            <a:off x="2133600" y="4206875"/>
            <a:ext cx="4800600" cy="1588"/>
          </a:xfrm>
          <a:prstGeom prst="line">
            <a:avLst/>
          </a:prstGeom>
          <a:noFill/>
          <a:ln w="25400">
            <a:solidFill>
              <a:schemeClr val="tx2"/>
            </a:solidFill>
            <a:prstDash val="sysDot"/>
            <a:round/>
            <a:headEnd/>
            <a:tailEnd type="oval" w="med" len="med"/>
          </a:ln>
        </p:spPr>
        <p:txBody>
          <a:bodyPr wrap="none" anchor="ctr"/>
          <a:lstStyle/>
          <a:p>
            <a:endParaRPr lang="zh-CN" altLang="en-US"/>
          </a:p>
        </p:txBody>
      </p:sp>
      <p:grpSp>
        <p:nvGrpSpPr>
          <p:cNvPr id="6" name="Group 63"/>
          <p:cNvGrpSpPr>
            <a:grpSpLocks/>
          </p:cNvGrpSpPr>
          <p:nvPr/>
        </p:nvGrpSpPr>
        <p:grpSpPr bwMode="auto">
          <a:xfrm>
            <a:off x="1643063" y="3656013"/>
            <a:ext cx="609600" cy="609600"/>
            <a:chOff x="1248" y="1200"/>
            <a:chExt cx="384" cy="384"/>
          </a:xfrm>
        </p:grpSpPr>
        <p:grpSp>
          <p:nvGrpSpPr>
            <p:cNvPr id="7" name="Group 64"/>
            <p:cNvGrpSpPr>
              <a:grpSpLocks/>
            </p:cNvGrpSpPr>
            <p:nvPr/>
          </p:nvGrpSpPr>
          <p:grpSpPr bwMode="auto">
            <a:xfrm>
              <a:off x="1248" y="1200"/>
              <a:ext cx="384" cy="384"/>
              <a:chOff x="2016" y="912"/>
              <a:chExt cx="384" cy="384"/>
            </a:xfrm>
          </p:grpSpPr>
          <p:sp>
            <p:nvSpPr>
              <p:cNvPr id="6173" name="Text Box 65"/>
              <p:cNvSpPr txBox="1">
                <a:spLocks noChangeArrowheads="1"/>
              </p:cNvSpPr>
              <p:nvPr/>
            </p:nvSpPr>
            <p:spPr bwMode="gray">
              <a:xfrm>
                <a:off x="2094" y="960"/>
                <a:ext cx="223" cy="288"/>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3</a:t>
                </a:r>
              </a:p>
            </p:txBody>
          </p:sp>
          <p:sp>
            <p:nvSpPr>
              <p:cNvPr id="81" name="Oval 66"/>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82" name="Oval 67"/>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83" name="Oval 68"/>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84" name="Oval 69"/>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6178" name="Oval 70"/>
              <p:cNvSpPr>
                <a:spLocks noChangeArrowheads="1"/>
              </p:cNvSpPr>
              <p:nvPr/>
            </p:nvSpPr>
            <p:spPr bwMode="gray">
              <a:xfrm>
                <a:off x="2052" y="948"/>
                <a:ext cx="300" cy="300"/>
              </a:xfrm>
              <a:prstGeom prst="ellipse">
                <a:avLst/>
              </a:prstGeom>
              <a:solidFill>
                <a:srgbClr val="333333"/>
              </a:solidFill>
              <a:ln w="9525">
                <a:noFill/>
                <a:round/>
                <a:headEnd/>
                <a:tailEnd/>
              </a:ln>
            </p:spPr>
            <p:txBody>
              <a:bodyPr anchor="ctr">
                <a:spAutoFit/>
              </a:bodyPr>
              <a:lstStyle/>
              <a:p>
                <a:endParaRPr lang="zh-CN" altLang="en-US"/>
              </a:p>
            </p:txBody>
          </p:sp>
          <p:sp>
            <p:nvSpPr>
              <p:cNvPr id="6179" name="Oval 71"/>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6180" name="Oval 72"/>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6181" name="Oval 73"/>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6182" name="Oval 74"/>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grpSp>
        <p:sp>
          <p:nvSpPr>
            <p:cNvPr id="6172" name="Text Box 75"/>
            <p:cNvSpPr txBox="1">
              <a:spLocks noChangeArrowheads="1"/>
            </p:cNvSpPr>
            <p:nvPr/>
          </p:nvSpPr>
          <p:spPr bwMode="gray">
            <a:xfrm>
              <a:off x="1326" y="1248"/>
              <a:ext cx="223" cy="288"/>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3</a:t>
              </a:r>
            </a:p>
          </p:txBody>
        </p:sp>
      </p:grpSp>
      <p:sp>
        <p:nvSpPr>
          <p:cNvPr id="6153" name="Text Box 15"/>
          <p:cNvSpPr txBox="1">
            <a:spLocks noChangeArrowheads="1"/>
          </p:cNvSpPr>
          <p:nvPr/>
        </p:nvSpPr>
        <p:spPr bwMode="auto">
          <a:xfrm>
            <a:off x="2209800" y="2779713"/>
            <a:ext cx="4648200" cy="460375"/>
          </a:xfrm>
          <a:prstGeom prst="rect">
            <a:avLst/>
          </a:prstGeom>
          <a:noFill/>
          <a:ln w="9525">
            <a:noFill/>
            <a:miter lim="800000"/>
            <a:headEnd/>
            <a:tailEnd/>
          </a:ln>
        </p:spPr>
        <p:txBody>
          <a:bodyPr>
            <a:spAutoFit/>
          </a:bodyPr>
          <a:lstStyle/>
          <a:p>
            <a:pPr algn="ctr" eaLnBrk="0" hangingPunct="0"/>
            <a:r>
              <a:rPr lang="zh-CN" altLang="en-US" sz="2400" b="1" dirty="0" smtClean="0">
                <a:latin typeface="微软雅黑" pitchFamily="34" charset="-122"/>
                <a:ea typeface="微软雅黑" pitchFamily="34" charset="-122"/>
              </a:rPr>
              <a:t>实验室方案</a:t>
            </a:r>
            <a:endParaRPr lang="en-US" altLang="zh-CN" sz="2400" b="1" dirty="0">
              <a:latin typeface="微软雅黑" pitchFamily="34" charset="-122"/>
              <a:ea typeface="微软雅黑" pitchFamily="34" charset="-122"/>
            </a:endParaRPr>
          </a:p>
        </p:txBody>
      </p:sp>
      <p:sp>
        <p:nvSpPr>
          <p:cNvPr id="6154" name="Text Box 15"/>
          <p:cNvSpPr txBox="1">
            <a:spLocks noChangeArrowheads="1"/>
          </p:cNvSpPr>
          <p:nvPr/>
        </p:nvSpPr>
        <p:spPr bwMode="auto">
          <a:xfrm>
            <a:off x="2209800" y="3671888"/>
            <a:ext cx="4648200" cy="461962"/>
          </a:xfrm>
          <a:prstGeom prst="rect">
            <a:avLst/>
          </a:prstGeom>
          <a:noFill/>
          <a:ln w="9525">
            <a:noFill/>
            <a:miter lim="800000"/>
            <a:headEnd/>
            <a:tailEnd/>
          </a:ln>
        </p:spPr>
        <p:txBody>
          <a:bodyPr>
            <a:spAutoFit/>
          </a:bodyPr>
          <a:lstStyle/>
          <a:p>
            <a:pPr algn="ctr" eaLnBrk="0" hangingPunct="0"/>
            <a:r>
              <a:rPr lang="zh-CN" altLang="en-US" sz="2400" b="1" dirty="0" smtClean="0">
                <a:latin typeface="微软雅黑" pitchFamily="34" charset="-122"/>
                <a:ea typeface="微软雅黑" pitchFamily="34" charset="-122"/>
              </a:rPr>
              <a:t>实训教学服务</a:t>
            </a:r>
            <a:endParaRPr lang="en-US" altLang="zh-CN" sz="2400" b="1" dirty="0" smtClean="0">
              <a:latin typeface="微软雅黑" pitchFamily="34" charset="-122"/>
              <a:ea typeface="微软雅黑" pitchFamily="34" charset="-122"/>
            </a:endParaRPr>
          </a:p>
        </p:txBody>
      </p:sp>
      <p:sp>
        <p:nvSpPr>
          <p:cNvPr id="63" name="Rectangle 2"/>
          <p:cNvSpPr txBox="1">
            <a:spLocks noChangeArrowheads="1"/>
          </p:cNvSpPr>
          <p:nvPr/>
        </p:nvSpPr>
        <p:spPr bwMode="auto">
          <a:xfrm>
            <a:off x="2699792" y="620688"/>
            <a:ext cx="6184900" cy="584200"/>
          </a:xfrm>
          <a:prstGeom prst="rect">
            <a:avLst/>
          </a:prstGeom>
          <a:noFill/>
          <a:ln w="9525" algn="ctr">
            <a:noFill/>
            <a:miter lim="800000"/>
            <a:headEnd/>
            <a:tailEnd/>
          </a:ln>
        </p:spPr>
        <p:txBody>
          <a:bodyPr anchor="ctr">
            <a:spAutoFit/>
          </a:bodyPr>
          <a:lstStyle>
            <a:lvl1pPr algn="l" rtl="0" eaLnBrk="0" fontAlgn="base" hangingPunct="0">
              <a:spcBef>
                <a:spcPct val="0"/>
              </a:spcBef>
              <a:spcAft>
                <a:spcPct val="0"/>
              </a:spcAft>
              <a:defRPr sz="3200">
                <a:solidFill>
                  <a:schemeClr val="bg1"/>
                </a:solidFill>
                <a:latin typeface="微软雅黑" pitchFamily="34" charset="-122"/>
                <a:ea typeface="微软雅黑" pitchFamily="34" charset="-122"/>
                <a:cs typeface="+mj-cs"/>
              </a:defRPr>
            </a:lvl1pPr>
            <a:lvl2pPr algn="l" rtl="0" eaLnBrk="0" fontAlgn="base" hangingPunct="0">
              <a:spcBef>
                <a:spcPct val="0"/>
              </a:spcBef>
              <a:spcAft>
                <a:spcPct val="0"/>
              </a:spcAft>
              <a:defRPr sz="3200">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3200">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3200">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3200">
                <a:solidFill>
                  <a:schemeClr val="bg1"/>
                </a:solidFill>
                <a:latin typeface="微软雅黑" pitchFamily="34" charset="-122"/>
                <a:ea typeface="微软雅黑" pitchFamily="34" charset="-122"/>
              </a:defRPr>
            </a:lvl5pPr>
            <a:lvl6pPr marL="457200" algn="l" rtl="0" eaLnBrk="0" fontAlgn="base" hangingPunct="0">
              <a:spcBef>
                <a:spcPct val="0"/>
              </a:spcBef>
              <a:spcAft>
                <a:spcPct val="0"/>
              </a:spcAft>
              <a:defRPr sz="2800" b="1">
                <a:solidFill>
                  <a:schemeClr val="bg1"/>
                </a:solidFill>
                <a:latin typeface="Trebuchet MS" pitchFamily="34" charset="0"/>
                <a:ea typeface="ヒラギノ角ゴ Pro W3" pitchFamily="1" charset="-128"/>
              </a:defRPr>
            </a:lvl6pPr>
            <a:lvl7pPr marL="914400" algn="l" rtl="0" eaLnBrk="0" fontAlgn="base" hangingPunct="0">
              <a:spcBef>
                <a:spcPct val="0"/>
              </a:spcBef>
              <a:spcAft>
                <a:spcPct val="0"/>
              </a:spcAft>
              <a:defRPr sz="2800" b="1">
                <a:solidFill>
                  <a:schemeClr val="bg1"/>
                </a:solidFill>
                <a:latin typeface="Trebuchet MS" pitchFamily="34" charset="0"/>
                <a:ea typeface="ヒラギノ角ゴ Pro W3" pitchFamily="1" charset="-128"/>
              </a:defRPr>
            </a:lvl7pPr>
            <a:lvl8pPr marL="1371600" algn="l" rtl="0" eaLnBrk="0" fontAlgn="base" hangingPunct="0">
              <a:spcBef>
                <a:spcPct val="0"/>
              </a:spcBef>
              <a:spcAft>
                <a:spcPct val="0"/>
              </a:spcAft>
              <a:defRPr sz="2800" b="1">
                <a:solidFill>
                  <a:schemeClr val="bg1"/>
                </a:solidFill>
                <a:latin typeface="Trebuchet MS" pitchFamily="34" charset="0"/>
                <a:ea typeface="ヒラギノ角ゴ Pro W3" pitchFamily="1" charset="-128"/>
              </a:defRPr>
            </a:lvl8pPr>
            <a:lvl9pPr marL="1828800" algn="l" rtl="0" eaLnBrk="0" fontAlgn="base" hangingPunct="0">
              <a:spcBef>
                <a:spcPct val="0"/>
              </a:spcBef>
              <a:spcAft>
                <a:spcPct val="0"/>
              </a:spcAft>
              <a:defRPr sz="2800" b="1">
                <a:solidFill>
                  <a:schemeClr val="bg1"/>
                </a:solidFill>
                <a:latin typeface="Trebuchet MS" pitchFamily="34" charset="0"/>
                <a:ea typeface="ヒラギノ角ゴ Pro W3" pitchFamily="1" charset="-128"/>
              </a:defRPr>
            </a:lvl9pPr>
          </a:lstStyle>
          <a:p>
            <a:pPr>
              <a:defRPr/>
            </a:pPr>
            <a:r>
              <a:rPr lang="zh-CN" altLang="en-US" b="1" dirty="0" smtClean="0">
                <a:solidFill>
                  <a:srgbClr val="FFC000"/>
                </a:solidFill>
                <a:effectLst>
                  <a:outerShdw blurRad="38100" dist="38100" dir="2700000" algn="tl">
                    <a:srgbClr val="000000">
                      <a:alpha val="43137"/>
                    </a:srgbClr>
                  </a:outerShdw>
                </a:effectLst>
              </a:rPr>
              <a:t>目  录</a:t>
            </a:r>
            <a:endParaRPr lang="en-US" altLang="zh-CN" b="1" dirty="0">
              <a:solidFill>
                <a:srgbClr val="FFC000"/>
              </a:solidFill>
              <a:effectLst>
                <a:outerShdw blurRad="38100" dist="38100" dir="2700000" algn="tl">
                  <a:srgbClr val="000000">
                    <a:alpha val="43137"/>
                  </a:srgbClr>
                </a:outerShdw>
              </a:effectLst>
            </a:endParaRPr>
          </a:p>
        </p:txBody>
      </p:sp>
      <p:sp>
        <p:nvSpPr>
          <p:cNvPr id="6156" name="Line 32"/>
          <p:cNvSpPr>
            <a:spLocks noChangeShapeType="1"/>
          </p:cNvSpPr>
          <p:nvPr/>
        </p:nvSpPr>
        <p:spPr bwMode="auto">
          <a:xfrm>
            <a:off x="2138363" y="5100042"/>
            <a:ext cx="4800600" cy="1588"/>
          </a:xfrm>
          <a:prstGeom prst="line">
            <a:avLst/>
          </a:prstGeom>
          <a:noFill/>
          <a:ln w="25400">
            <a:solidFill>
              <a:schemeClr val="tx2"/>
            </a:solidFill>
            <a:prstDash val="sysDot"/>
            <a:round/>
            <a:headEnd/>
            <a:tailEnd type="oval" w="med" len="med"/>
          </a:ln>
        </p:spPr>
        <p:txBody>
          <a:bodyPr wrap="none" anchor="ctr"/>
          <a:lstStyle/>
          <a:p>
            <a:endParaRPr lang="zh-CN" altLang="en-US"/>
          </a:p>
        </p:txBody>
      </p:sp>
      <p:grpSp>
        <p:nvGrpSpPr>
          <p:cNvPr id="8" name="Group 63"/>
          <p:cNvGrpSpPr>
            <a:grpSpLocks/>
          </p:cNvGrpSpPr>
          <p:nvPr/>
        </p:nvGrpSpPr>
        <p:grpSpPr bwMode="auto">
          <a:xfrm>
            <a:off x="1647825" y="4547592"/>
            <a:ext cx="609600" cy="609600"/>
            <a:chOff x="1248" y="1200"/>
            <a:chExt cx="384" cy="384"/>
          </a:xfrm>
        </p:grpSpPr>
        <p:grpSp>
          <p:nvGrpSpPr>
            <p:cNvPr id="9" name="Group 64"/>
            <p:cNvGrpSpPr>
              <a:grpSpLocks/>
            </p:cNvGrpSpPr>
            <p:nvPr/>
          </p:nvGrpSpPr>
          <p:grpSpPr bwMode="auto">
            <a:xfrm>
              <a:off x="1248" y="1200"/>
              <a:ext cx="384" cy="384"/>
              <a:chOff x="2016" y="912"/>
              <a:chExt cx="384" cy="384"/>
            </a:xfrm>
          </p:grpSpPr>
          <p:sp>
            <p:nvSpPr>
              <p:cNvPr id="6161" name="Text Box 65"/>
              <p:cNvSpPr txBox="1">
                <a:spLocks noChangeArrowheads="1"/>
              </p:cNvSpPr>
              <p:nvPr/>
            </p:nvSpPr>
            <p:spPr bwMode="gray">
              <a:xfrm>
                <a:off x="2094" y="960"/>
                <a:ext cx="223" cy="288"/>
              </a:xfrm>
              <a:prstGeom prst="rect">
                <a:avLst/>
              </a:prstGeom>
              <a:noFill/>
              <a:ln w="9525">
                <a:noFill/>
                <a:miter lim="800000"/>
                <a:headEnd/>
                <a:tailEnd/>
              </a:ln>
            </p:spPr>
            <p:txBody>
              <a:bodyPr wrap="none">
                <a:spAutoFit/>
              </a:bodyPr>
              <a:lstStyle/>
              <a:p>
                <a:pPr algn="ctr" eaLnBrk="0" hangingPunct="0"/>
                <a:r>
                  <a:rPr lang="en-US" altLang="zh-CN" sz="2400" b="1">
                    <a:solidFill>
                      <a:srgbClr val="000000"/>
                    </a:solidFill>
                    <a:latin typeface="Arial" pitchFamily="34" charset="0"/>
                  </a:rPr>
                  <a:t>3</a:t>
                </a:r>
              </a:p>
            </p:txBody>
          </p:sp>
          <p:sp>
            <p:nvSpPr>
              <p:cNvPr id="56" name="Oval 66"/>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57" name="Oval 67"/>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58" name="Oval 68"/>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59" name="Oval 69"/>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6166" name="Oval 70"/>
              <p:cNvSpPr>
                <a:spLocks noChangeArrowheads="1"/>
              </p:cNvSpPr>
              <p:nvPr/>
            </p:nvSpPr>
            <p:spPr bwMode="gray">
              <a:xfrm>
                <a:off x="2052" y="948"/>
                <a:ext cx="300" cy="300"/>
              </a:xfrm>
              <a:prstGeom prst="ellipse">
                <a:avLst/>
              </a:prstGeom>
              <a:solidFill>
                <a:srgbClr val="333333"/>
              </a:solidFill>
              <a:ln w="9525">
                <a:noFill/>
                <a:round/>
                <a:headEnd/>
                <a:tailEnd/>
              </a:ln>
            </p:spPr>
            <p:txBody>
              <a:bodyPr anchor="ctr">
                <a:spAutoFit/>
              </a:bodyPr>
              <a:lstStyle/>
              <a:p>
                <a:endParaRPr lang="zh-CN" altLang="en-US"/>
              </a:p>
            </p:txBody>
          </p:sp>
          <p:sp>
            <p:nvSpPr>
              <p:cNvPr id="6167" name="Oval 71"/>
              <p:cNvSpPr>
                <a:spLocks noChangeArrowheads="1"/>
              </p:cNvSpPr>
              <p:nvPr/>
            </p:nvSpPr>
            <p:spPr bwMode="gray">
              <a:xfrm>
                <a:off x="2064" y="959"/>
                <a:ext cx="291" cy="291"/>
              </a:xfrm>
              <a:prstGeom prst="ellipse">
                <a:avLst/>
              </a:prstGeom>
              <a:gradFill rotWithShape="1">
                <a:gsLst>
                  <a:gs pos="0">
                    <a:srgbClr val="595959"/>
                  </a:gs>
                  <a:gs pos="100000">
                    <a:srgbClr val="C0C0C0"/>
                  </a:gs>
                </a:gsLst>
                <a:lin ang="5400000" scaled="1"/>
              </a:gradFill>
              <a:ln w="9525">
                <a:noFill/>
                <a:round/>
                <a:headEnd/>
                <a:tailEnd/>
              </a:ln>
            </p:spPr>
            <p:txBody>
              <a:bodyPr vert="eaVert" wrap="none" anchor="ctr"/>
              <a:lstStyle/>
              <a:p>
                <a:endParaRPr lang="zh-CN" altLang="en-US"/>
              </a:p>
            </p:txBody>
          </p:sp>
          <p:sp>
            <p:nvSpPr>
              <p:cNvPr id="6168" name="Oval 72"/>
              <p:cNvSpPr>
                <a:spLocks noChangeArrowheads="1"/>
              </p:cNvSpPr>
              <p:nvPr/>
            </p:nvSpPr>
            <p:spPr bwMode="gray">
              <a:xfrm>
                <a:off x="2068" y="961"/>
                <a:ext cx="283" cy="283"/>
              </a:xfrm>
              <a:prstGeom prst="ellipse">
                <a:avLst/>
              </a:prstGeom>
              <a:gradFill rotWithShape="1">
                <a:gsLst>
                  <a:gs pos="0">
                    <a:srgbClr val="C0C0C0">
                      <a:alpha val="0"/>
                    </a:srgbClr>
                  </a:gs>
                  <a:gs pos="100000">
                    <a:srgbClr val="E9E9E9"/>
                  </a:gs>
                </a:gsLst>
                <a:lin ang="5400000" scaled="1"/>
              </a:gradFill>
              <a:ln w="9525">
                <a:noFill/>
                <a:round/>
                <a:headEnd/>
                <a:tailEnd/>
              </a:ln>
            </p:spPr>
            <p:txBody>
              <a:bodyPr vert="eaVert" wrap="none" anchor="ctr"/>
              <a:lstStyle/>
              <a:p>
                <a:endParaRPr lang="zh-CN" altLang="en-US"/>
              </a:p>
            </p:txBody>
          </p:sp>
          <p:sp>
            <p:nvSpPr>
              <p:cNvPr id="6169" name="Oval 73"/>
              <p:cNvSpPr>
                <a:spLocks noChangeArrowheads="1"/>
              </p:cNvSpPr>
              <p:nvPr/>
            </p:nvSpPr>
            <p:spPr bwMode="gray">
              <a:xfrm>
                <a:off x="2071" y="963"/>
                <a:ext cx="270" cy="265"/>
              </a:xfrm>
              <a:prstGeom prst="ellipse">
                <a:avLst/>
              </a:prstGeom>
              <a:gradFill rotWithShape="1">
                <a:gsLst>
                  <a:gs pos="0">
                    <a:srgbClr val="989898"/>
                  </a:gs>
                  <a:gs pos="100000">
                    <a:srgbClr val="C0C0C0">
                      <a:alpha val="48000"/>
                    </a:srgbClr>
                  </a:gs>
                </a:gsLst>
                <a:lin ang="5400000" scaled="1"/>
              </a:gradFill>
              <a:ln w="9525">
                <a:noFill/>
                <a:round/>
                <a:headEnd/>
                <a:tailEnd/>
              </a:ln>
            </p:spPr>
            <p:txBody>
              <a:bodyPr vert="eaVert" wrap="none" anchor="ctr"/>
              <a:lstStyle/>
              <a:p>
                <a:endParaRPr lang="zh-CN" altLang="en-US"/>
              </a:p>
            </p:txBody>
          </p:sp>
          <p:sp>
            <p:nvSpPr>
              <p:cNvPr id="6170" name="Oval 74"/>
              <p:cNvSpPr>
                <a:spLocks noChangeArrowheads="1"/>
              </p:cNvSpPr>
              <p:nvPr/>
            </p:nvSpPr>
            <p:spPr bwMode="gray">
              <a:xfrm>
                <a:off x="2086" y="971"/>
                <a:ext cx="240" cy="215"/>
              </a:xfrm>
              <a:prstGeom prst="ellipse">
                <a:avLst/>
              </a:prstGeom>
              <a:gradFill rotWithShape="1">
                <a:gsLst>
                  <a:gs pos="0">
                    <a:srgbClr val="FFFFFF"/>
                  </a:gs>
                  <a:gs pos="100000">
                    <a:srgbClr val="C0C0C0">
                      <a:alpha val="37999"/>
                    </a:srgbClr>
                  </a:gs>
                </a:gsLst>
                <a:lin ang="5400000" scaled="1"/>
              </a:gradFill>
              <a:ln w="9525">
                <a:noFill/>
                <a:round/>
                <a:headEnd/>
                <a:tailEnd/>
              </a:ln>
            </p:spPr>
            <p:txBody>
              <a:bodyPr vert="eaVert" wrap="none" anchor="ctr"/>
              <a:lstStyle/>
              <a:p>
                <a:endParaRPr lang="zh-CN" altLang="en-US"/>
              </a:p>
            </p:txBody>
          </p:sp>
        </p:grpSp>
        <p:sp>
          <p:nvSpPr>
            <p:cNvPr id="6160" name="Text Box 75"/>
            <p:cNvSpPr txBox="1">
              <a:spLocks noChangeArrowheads="1"/>
            </p:cNvSpPr>
            <p:nvPr/>
          </p:nvSpPr>
          <p:spPr bwMode="gray">
            <a:xfrm>
              <a:off x="1325" y="1248"/>
              <a:ext cx="224" cy="291"/>
            </a:xfrm>
            <a:prstGeom prst="rect">
              <a:avLst/>
            </a:prstGeom>
            <a:noFill/>
            <a:ln w="9525">
              <a:noFill/>
              <a:miter lim="800000"/>
              <a:headEnd/>
              <a:tailEnd/>
            </a:ln>
          </p:spPr>
          <p:txBody>
            <a:bodyPr wrap="none">
              <a:spAutoFit/>
            </a:bodyPr>
            <a:lstStyle/>
            <a:p>
              <a:pPr algn="ctr" eaLnBrk="0" hangingPunct="0"/>
              <a:r>
                <a:rPr lang="en-US" altLang="zh-CN" sz="2400" b="1" dirty="0" smtClean="0">
                  <a:solidFill>
                    <a:srgbClr val="000000"/>
                  </a:solidFill>
                  <a:latin typeface="Arial" pitchFamily="34" charset="0"/>
                </a:rPr>
                <a:t>4</a:t>
              </a:r>
              <a:endParaRPr lang="en-US" altLang="zh-CN" sz="2400" b="1" dirty="0">
                <a:solidFill>
                  <a:srgbClr val="000000"/>
                </a:solidFill>
                <a:latin typeface="Arial" pitchFamily="34" charset="0"/>
              </a:endParaRPr>
            </a:p>
          </p:txBody>
        </p:sp>
      </p:grpSp>
      <p:sp>
        <p:nvSpPr>
          <p:cNvPr id="6158" name="Text Box 15"/>
          <p:cNvSpPr txBox="1">
            <a:spLocks noChangeArrowheads="1"/>
          </p:cNvSpPr>
          <p:nvPr/>
        </p:nvSpPr>
        <p:spPr bwMode="auto">
          <a:xfrm>
            <a:off x="2214563" y="4565055"/>
            <a:ext cx="4648200" cy="461962"/>
          </a:xfrm>
          <a:prstGeom prst="rect">
            <a:avLst/>
          </a:prstGeom>
          <a:noFill/>
          <a:ln w="9525">
            <a:noFill/>
            <a:miter lim="800000"/>
            <a:headEnd/>
            <a:tailEnd/>
          </a:ln>
        </p:spPr>
        <p:txBody>
          <a:bodyPr>
            <a:spAutoFit/>
          </a:bodyPr>
          <a:lstStyle/>
          <a:p>
            <a:pPr algn="ctr" eaLnBrk="0" hangingPunct="0"/>
            <a:r>
              <a:rPr lang="zh-CN" altLang="en-US" sz="2400" b="1" dirty="0" smtClean="0">
                <a:solidFill>
                  <a:srgbClr val="FFC000"/>
                </a:solidFill>
                <a:latin typeface="微软雅黑" pitchFamily="34" charset="-122"/>
                <a:ea typeface="微软雅黑" pitchFamily="34" charset="-122"/>
              </a:rPr>
              <a:t>设备组成</a:t>
            </a:r>
            <a:endParaRPr lang="en-US" altLang="zh-CN" sz="2400" b="1" dirty="0">
              <a:solidFill>
                <a:srgbClr val="FFC000"/>
              </a:solidFill>
              <a:latin typeface="微软雅黑" pitchFamily="34" charset="-122"/>
              <a:ea typeface="微软雅黑" pitchFamily="34" charset="-122"/>
            </a:endParaRPr>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图片 0" descr="EPC1.jpg"/>
          <p:cNvPicPr>
            <a:picLocks noChangeAspect="1" noChangeArrowheads="1"/>
          </p:cNvPicPr>
          <p:nvPr/>
        </p:nvPicPr>
        <p:blipFill>
          <a:blip r:embed="rId2" cstate="print"/>
          <a:srcRect/>
          <a:stretch>
            <a:fillRect/>
          </a:stretch>
        </p:blipFill>
        <p:spPr bwMode="auto">
          <a:xfrm>
            <a:off x="179512" y="1412776"/>
            <a:ext cx="3240360" cy="3528392"/>
          </a:xfrm>
          <a:prstGeom prst="rect">
            <a:avLst/>
          </a:prstGeom>
          <a:noFill/>
          <a:ln w="9525">
            <a:noFill/>
            <a:miter lim="800000"/>
            <a:headEnd/>
            <a:tailEnd/>
          </a:ln>
        </p:spPr>
      </p:pic>
      <p:sp>
        <p:nvSpPr>
          <p:cNvPr id="82947" name="Rectangle 3"/>
          <p:cNvSpPr>
            <a:spLocks noChangeArrowheads="1"/>
          </p:cNvSpPr>
          <p:nvPr/>
        </p:nvSpPr>
        <p:spPr bwMode="auto">
          <a:xfrm>
            <a:off x="0" y="5301208"/>
            <a:ext cx="9144000"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宋体" pitchFamily="2" charset="-122"/>
              </a:rPr>
              <a:t>EPC</a:t>
            </a:r>
            <a:r>
              <a:rPr kumimoji="0" lang="zh-CN" altLang="en-US"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宋体" pitchFamily="2" charset="-122"/>
              </a:rPr>
              <a:t>　</a:t>
            </a:r>
            <a:r>
              <a:rPr kumimoji="0" lang="en-US" altLang="zh-CN"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宋体" pitchFamily="2" charset="-122"/>
              </a:rPr>
              <a:t>Evolved Packet Core network </a:t>
            </a:r>
            <a:r>
              <a:rPr kumimoji="0" lang="zh-CN" altLang="en-US"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宋体" pitchFamily="2" charset="-122"/>
              </a:rPr>
              <a:t>演进型分组核心网，主要包括</a:t>
            </a:r>
            <a:r>
              <a:rPr kumimoji="0" lang="en-US" altLang="zh-CN"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宋体" pitchFamily="2" charset="-122"/>
              </a:rPr>
              <a:t>MME</a:t>
            </a:r>
            <a:r>
              <a:rPr kumimoji="0" lang="zh-CN" altLang="en-US"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宋体" pitchFamily="2" charset="-122"/>
              </a:rPr>
              <a:t>（</a:t>
            </a:r>
            <a:r>
              <a:rPr kumimoji="0" lang="en-US" altLang="zh-CN"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宋体" pitchFamily="2" charset="-122"/>
              </a:rPr>
              <a:t>Mobility Management Entity</a:t>
            </a:r>
            <a:r>
              <a:rPr kumimoji="0" lang="zh-CN" altLang="en-US"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宋体" pitchFamily="2" charset="-122"/>
              </a:rPr>
              <a:t>）移动性管理实体和</a:t>
            </a:r>
            <a:r>
              <a:rPr kumimoji="0" lang="en-US" altLang="zh-CN"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宋体" pitchFamily="2" charset="-122"/>
              </a:rPr>
              <a:t>S</a:t>
            </a:r>
            <a:r>
              <a:rPr kumimoji="0" lang="zh-CN" altLang="en-US"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宋体" pitchFamily="2" charset="-122"/>
              </a:rPr>
              <a:t>－</a:t>
            </a:r>
            <a:r>
              <a:rPr kumimoji="0" lang="en-US" altLang="zh-CN"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宋体" pitchFamily="2" charset="-122"/>
              </a:rPr>
              <a:t>GW</a:t>
            </a:r>
            <a:r>
              <a:rPr kumimoji="0" lang="zh-CN" altLang="en-US"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宋体" pitchFamily="2" charset="-122"/>
              </a:rPr>
              <a:t>（</a:t>
            </a:r>
            <a:r>
              <a:rPr kumimoji="0" lang="en-US" altLang="zh-CN"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宋体" pitchFamily="2" charset="-122"/>
              </a:rPr>
              <a:t>Serving Gate Way</a:t>
            </a:r>
            <a:r>
              <a:rPr kumimoji="0" lang="zh-CN" altLang="en-US"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宋体" pitchFamily="2" charset="-122"/>
              </a:rPr>
              <a:t>）服务网关。</a:t>
            </a:r>
            <a:r>
              <a:rPr kumimoji="0" lang="en-US" altLang="zh-CN"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宋体" pitchFamily="2" charset="-122"/>
              </a:rPr>
              <a:t>MME</a:t>
            </a:r>
            <a:r>
              <a:rPr kumimoji="0" lang="zh-CN" altLang="en-US"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宋体" pitchFamily="2" charset="-122"/>
              </a:rPr>
              <a:t>主要负责的有非接入层信令的加密、完整性保护和安全控制，并对空闲状态下的移动台进行移动性管理；</a:t>
            </a:r>
            <a:r>
              <a:rPr kumimoji="0" lang="en-US" altLang="zh-CN"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宋体" pitchFamily="2" charset="-122"/>
              </a:rPr>
              <a:t>S</a:t>
            </a:r>
            <a:r>
              <a:rPr kumimoji="0" lang="zh-CN" altLang="en-US"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宋体" pitchFamily="2" charset="-122"/>
              </a:rPr>
              <a:t>－</a:t>
            </a:r>
            <a:r>
              <a:rPr kumimoji="0" lang="en-US" altLang="zh-CN"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宋体" pitchFamily="2" charset="-122"/>
              </a:rPr>
              <a:t>GW</a:t>
            </a:r>
            <a:r>
              <a:rPr kumimoji="0" lang="zh-CN" altLang="en-US"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宋体" pitchFamily="2" charset="-122"/>
              </a:rPr>
              <a:t>主要负责的有终于用户面数据包及用户平面切换。</a:t>
            </a:r>
            <a:endParaRPr kumimoji="0" lang="zh-CN" altLang="en-US"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MicrosoftYaHei"/>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MicrosoftYaHei"/>
              </a:rPr>
              <a:t>LTE230 EPC</a:t>
            </a:r>
            <a:r>
              <a:rPr kumimoji="0" lang="zh-CN" altLang="en-US"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MicrosoftYaHei"/>
              </a:rPr>
              <a:t>采用</a:t>
            </a:r>
            <a:r>
              <a:rPr kumimoji="0" lang="en-US" altLang="zh-CN"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MicrosoftYaHei"/>
              </a:rPr>
              <a:t>ATCA</a:t>
            </a:r>
            <a:r>
              <a:rPr kumimoji="0" lang="zh-CN" altLang="en-US" b="0" i="0" u="none" strike="noStrike" cap="none" normalizeH="0" baseline="0" dirty="0" smtClean="0">
                <a:ln>
                  <a:noFill/>
                </a:ln>
                <a:solidFill>
                  <a:schemeClr val="tx1">
                    <a:lumMod val="95000"/>
                  </a:schemeClr>
                </a:solidFill>
                <a:effectLst/>
                <a:latin typeface="微软雅黑" pitchFamily="34" charset="-122"/>
                <a:ea typeface="微软雅黑" pitchFamily="34" charset="-122"/>
                <a:cs typeface="MicrosoftYaHei"/>
              </a:rPr>
              <a:t>平台，充分满足高数据带宽、高稳定性、易于升级扩展的部署要求</a:t>
            </a:r>
            <a:r>
              <a:rPr kumimoji="0" lang="zh-CN" altLang="en-US" b="0" i="0" u="none" strike="noStrike" cap="none" normalizeH="0" baseline="0" dirty="0" smtClean="0">
                <a:ln>
                  <a:noFill/>
                </a:ln>
                <a:solidFill>
                  <a:schemeClr val="tx1">
                    <a:lumMod val="95000"/>
                  </a:schemeClr>
                </a:solidFill>
                <a:effectLst/>
                <a:latin typeface="Arial" pitchFamily="34" charset="0"/>
                <a:ea typeface="宋体" pitchFamily="2" charset="-122"/>
              </a:rPr>
              <a:t> </a:t>
            </a:r>
          </a:p>
        </p:txBody>
      </p:sp>
      <p:sp>
        <p:nvSpPr>
          <p:cNvPr id="4" name="矩形 3"/>
          <p:cNvSpPr/>
          <p:nvPr/>
        </p:nvSpPr>
        <p:spPr>
          <a:xfrm>
            <a:off x="2123728" y="548680"/>
            <a:ext cx="6797438" cy="707886"/>
          </a:xfrm>
          <a:prstGeom prst="rect">
            <a:avLst/>
          </a:prstGeom>
        </p:spPr>
        <p:txBody>
          <a:bodyPr wrap="none">
            <a:spAutoFit/>
          </a:bodyPr>
          <a:lstStyle/>
          <a:p>
            <a:r>
              <a:rPr lang="en-US" altLang="zh-CN" sz="4000" b="1" dirty="0" smtClean="0">
                <a:solidFill>
                  <a:schemeClr val="accent2">
                    <a:lumMod val="75000"/>
                  </a:schemeClr>
                </a:solidFill>
              </a:rPr>
              <a:t>LTE</a:t>
            </a:r>
            <a:r>
              <a:rPr lang="zh-CN" altLang="zh-CN" sz="4000" b="1" dirty="0" smtClean="0">
                <a:solidFill>
                  <a:schemeClr val="accent2">
                    <a:lumMod val="75000"/>
                  </a:schemeClr>
                </a:solidFill>
              </a:rPr>
              <a:t>核心网网关处理单元</a:t>
            </a:r>
            <a:r>
              <a:rPr lang="en-US" altLang="zh-CN" sz="4000" b="1" dirty="0" smtClean="0">
                <a:solidFill>
                  <a:schemeClr val="accent2">
                    <a:lumMod val="75000"/>
                  </a:schemeClr>
                </a:solidFill>
              </a:rPr>
              <a:t>EPC</a:t>
            </a:r>
            <a:endParaRPr lang="zh-CN" altLang="en-US" sz="4000" dirty="0">
              <a:solidFill>
                <a:schemeClr val="accent2">
                  <a:lumMod val="75000"/>
                </a:schemeClr>
              </a:solidFill>
            </a:endParaRPr>
          </a:p>
        </p:txBody>
      </p:sp>
      <p:graphicFrame>
        <p:nvGraphicFramePr>
          <p:cNvPr id="5" name="表格 4"/>
          <p:cNvGraphicFramePr>
            <a:graphicFrameLocks noGrp="1"/>
          </p:cNvGraphicFramePr>
          <p:nvPr/>
        </p:nvGraphicFramePr>
        <p:xfrm>
          <a:off x="3491880" y="1412776"/>
          <a:ext cx="5652120" cy="3779520"/>
        </p:xfrm>
        <a:graphic>
          <a:graphicData uri="http://schemas.openxmlformats.org/drawingml/2006/table">
            <a:tbl>
              <a:tblPr/>
              <a:tblGrid>
                <a:gridCol w="2826060"/>
                <a:gridCol w="2826060"/>
              </a:tblGrid>
              <a:tr h="268909">
                <a:tc>
                  <a:txBody>
                    <a:bodyPr/>
                    <a:lstStyle/>
                    <a:p>
                      <a:pPr>
                        <a:lnSpc>
                          <a:spcPct val="150000"/>
                        </a:lnSpc>
                        <a:spcBef>
                          <a:spcPts val="600"/>
                        </a:spcBef>
                        <a:spcAft>
                          <a:spcPts val="600"/>
                        </a:spcAft>
                      </a:pPr>
                      <a:r>
                        <a:rPr lang="zh-CN" sz="1600" kern="100" dirty="0">
                          <a:solidFill>
                            <a:schemeClr val="tx1"/>
                          </a:solidFill>
                          <a:latin typeface="Times New Roman"/>
                          <a:ea typeface="宋体"/>
                          <a:cs typeface="HYa9gj"/>
                        </a:rPr>
                        <a:t>技术指标</a:t>
                      </a:r>
                      <a:endParaRPr lang="zh-CN" sz="1600" kern="100" dirty="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5B3D7"/>
                    </a:solidFill>
                  </a:tcPr>
                </a:tc>
                <a:tc>
                  <a:txBody>
                    <a:bodyPr/>
                    <a:lstStyle/>
                    <a:p>
                      <a:pPr>
                        <a:lnSpc>
                          <a:spcPct val="150000"/>
                        </a:lnSpc>
                        <a:spcBef>
                          <a:spcPts val="600"/>
                        </a:spcBef>
                        <a:spcAft>
                          <a:spcPts val="600"/>
                        </a:spcAft>
                      </a:pPr>
                      <a:r>
                        <a:rPr lang="zh-CN" sz="1600" kern="100">
                          <a:solidFill>
                            <a:schemeClr val="tx1"/>
                          </a:solidFill>
                          <a:latin typeface="Times New Roman"/>
                          <a:ea typeface="宋体"/>
                          <a:cs typeface="HYa9gj"/>
                        </a:rPr>
                        <a:t>描述</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5B3D7"/>
                    </a:solidFill>
                  </a:tcPr>
                </a:tc>
              </a:tr>
              <a:tr h="170736">
                <a:tc>
                  <a:txBody>
                    <a:bodyPr/>
                    <a:lstStyle/>
                    <a:p>
                      <a:pPr>
                        <a:spcAft>
                          <a:spcPts val="0"/>
                        </a:spcAft>
                      </a:pPr>
                      <a:r>
                        <a:rPr lang="zh-CN" sz="1600" kern="100">
                          <a:solidFill>
                            <a:schemeClr val="tx1"/>
                          </a:solidFill>
                          <a:latin typeface="Times New Roman"/>
                          <a:ea typeface="宋体"/>
                          <a:cs typeface="宋体"/>
                        </a:rPr>
                        <a:t>单机框尺寸（高</a:t>
                      </a:r>
                      <a:r>
                        <a:rPr lang="en-US" sz="1600" kern="100">
                          <a:solidFill>
                            <a:schemeClr val="tx1"/>
                          </a:solidFill>
                          <a:latin typeface="ArialMT"/>
                          <a:ea typeface="HYa9gj"/>
                          <a:cs typeface="ArialMT"/>
                        </a:rPr>
                        <a:t>×</a:t>
                      </a:r>
                      <a:r>
                        <a:rPr lang="zh-CN" sz="1600" kern="100">
                          <a:solidFill>
                            <a:schemeClr val="tx1"/>
                          </a:solidFill>
                          <a:latin typeface="Times New Roman"/>
                          <a:ea typeface="宋体"/>
                          <a:cs typeface="宋体"/>
                        </a:rPr>
                        <a:t>宽</a:t>
                      </a:r>
                      <a:r>
                        <a:rPr lang="en-US" sz="1600" kern="100">
                          <a:solidFill>
                            <a:schemeClr val="tx1"/>
                          </a:solidFill>
                          <a:latin typeface="ArialMT"/>
                          <a:ea typeface="HYa9gj"/>
                          <a:cs typeface="ArialMT"/>
                        </a:rPr>
                        <a:t>×</a:t>
                      </a:r>
                      <a:r>
                        <a:rPr lang="zh-CN" sz="1600" kern="100">
                          <a:solidFill>
                            <a:schemeClr val="tx1"/>
                          </a:solidFill>
                          <a:latin typeface="Times New Roman"/>
                          <a:ea typeface="宋体"/>
                          <a:cs typeface="宋体"/>
                        </a:rPr>
                        <a:t>深）</a:t>
                      </a:r>
                      <a:r>
                        <a:rPr lang="zh-CN" sz="1600" kern="100">
                          <a:solidFill>
                            <a:schemeClr val="tx1"/>
                          </a:solidFill>
                          <a:latin typeface="Times New Roman"/>
                          <a:ea typeface="AdobeSongStd-Light"/>
                          <a:cs typeface="AdobeSongStd-Light"/>
                        </a:rPr>
                        <a:t>（</a:t>
                      </a:r>
                      <a:r>
                        <a:rPr lang="en-US" sz="1600" kern="100">
                          <a:solidFill>
                            <a:schemeClr val="tx1"/>
                          </a:solidFill>
                          <a:latin typeface="ArialMT"/>
                          <a:ea typeface="HYa9gj"/>
                          <a:cs typeface="ArialMT"/>
                        </a:rPr>
                        <a:t>mm</a:t>
                      </a:r>
                      <a:r>
                        <a:rPr lang="zh-CN" sz="1600" kern="100">
                          <a:solidFill>
                            <a:schemeClr val="tx1"/>
                          </a:solidFill>
                          <a:latin typeface="Times New Roman"/>
                          <a:ea typeface="AdobeSongStd-Light"/>
                          <a:cs typeface="AdobeSongStd-Light"/>
                        </a:rPr>
                        <a:t>）</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kern="100">
                          <a:solidFill>
                            <a:schemeClr val="tx1"/>
                          </a:solidFill>
                          <a:latin typeface="宋体"/>
                          <a:ea typeface="宋体"/>
                          <a:cs typeface="宋体"/>
                        </a:rPr>
                        <a:t>400*306*148</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0736">
                <a:tc>
                  <a:txBody>
                    <a:bodyPr/>
                    <a:lstStyle/>
                    <a:p>
                      <a:pPr>
                        <a:spcAft>
                          <a:spcPts val="0"/>
                        </a:spcAft>
                      </a:pPr>
                      <a:r>
                        <a:rPr lang="zh-CN" sz="1600" kern="100">
                          <a:solidFill>
                            <a:schemeClr val="tx1"/>
                          </a:solidFill>
                          <a:latin typeface="Times New Roman"/>
                          <a:ea typeface="宋体"/>
                          <a:cs typeface="宋体"/>
                        </a:rPr>
                        <a:t>设备额定功耗（</a:t>
                      </a:r>
                      <a:r>
                        <a:rPr lang="en-US" sz="1600" kern="100">
                          <a:solidFill>
                            <a:schemeClr val="tx1"/>
                          </a:solidFill>
                          <a:latin typeface="ArialMT"/>
                          <a:ea typeface="HYa9gj"/>
                          <a:cs typeface="ArialMT"/>
                        </a:rPr>
                        <a:t>W</a:t>
                      </a:r>
                      <a:r>
                        <a:rPr lang="zh-CN" sz="1600" kern="100">
                          <a:solidFill>
                            <a:schemeClr val="tx1"/>
                          </a:solidFill>
                          <a:latin typeface="Times New Roman"/>
                          <a:ea typeface="宋体"/>
                          <a:cs typeface="宋体"/>
                        </a:rPr>
                        <a:t>）</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kern="100">
                          <a:solidFill>
                            <a:schemeClr val="tx1"/>
                          </a:solidFill>
                          <a:latin typeface="宋体"/>
                          <a:ea typeface="宋体"/>
                          <a:cs typeface="宋体"/>
                        </a:rPr>
                        <a:t>4</a:t>
                      </a:r>
                      <a:r>
                        <a:rPr lang="en-US" sz="1600" kern="100">
                          <a:solidFill>
                            <a:schemeClr val="tx1"/>
                          </a:solidFill>
                          <a:latin typeface="SimSun"/>
                          <a:ea typeface="HYa9gj"/>
                          <a:cs typeface="SimSun"/>
                        </a:rPr>
                        <a:t>50</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0736">
                <a:tc>
                  <a:txBody>
                    <a:bodyPr/>
                    <a:lstStyle/>
                    <a:p>
                      <a:pPr>
                        <a:spcAft>
                          <a:spcPts val="0"/>
                        </a:spcAft>
                      </a:pPr>
                      <a:r>
                        <a:rPr lang="zh-CN" sz="1600" kern="100">
                          <a:solidFill>
                            <a:schemeClr val="tx1"/>
                          </a:solidFill>
                          <a:latin typeface="Times New Roman"/>
                          <a:ea typeface="宋体"/>
                          <a:cs typeface="宋体"/>
                        </a:rPr>
                        <a:t>设备峰值功耗（</a:t>
                      </a:r>
                      <a:r>
                        <a:rPr lang="en-US" sz="1600" kern="100">
                          <a:solidFill>
                            <a:schemeClr val="tx1"/>
                          </a:solidFill>
                          <a:latin typeface="ArialMT"/>
                          <a:ea typeface="HYa9gj"/>
                          <a:cs typeface="ArialMT"/>
                        </a:rPr>
                        <a:t>W</a:t>
                      </a:r>
                      <a:r>
                        <a:rPr lang="zh-CN" sz="1600" kern="100">
                          <a:solidFill>
                            <a:schemeClr val="tx1"/>
                          </a:solidFill>
                          <a:latin typeface="Times New Roman"/>
                          <a:ea typeface="宋体"/>
                          <a:cs typeface="宋体"/>
                        </a:rPr>
                        <a:t>）</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kern="100">
                          <a:solidFill>
                            <a:schemeClr val="tx1"/>
                          </a:solidFill>
                          <a:latin typeface="宋体"/>
                          <a:ea typeface="宋体"/>
                          <a:cs typeface="宋体"/>
                        </a:rPr>
                        <a:t>2</a:t>
                      </a:r>
                      <a:r>
                        <a:rPr lang="en-US" sz="1600" kern="100">
                          <a:solidFill>
                            <a:schemeClr val="tx1"/>
                          </a:solidFill>
                          <a:latin typeface="SimSun"/>
                          <a:ea typeface="HYa9gj"/>
                          <a:cs typeface="SimSun"/>
                        </a:rPr>
                        <a:t>00</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0736">
                <a:tc>
                  <a:txBody>
                    <a:bodyPr/>
                    <a:lstStyle/>
                    <a:p>
                      <a:pPr>
                        <a:spcAft>
                          <a:spcPts val="0"/>
                        </a:spcAft>
                      </a:pPr>
                      <a:r>
                        <a:rPr lang="zh-CN" sz="1600" kern="100">
                          <a:solidFill>
                            <a:schemeClr val="tx1"/>
                          </a:solidFill>
                          <a:latin typeface="Times New Roman"/>
                          <a:ea typeface="宋体"/>
                          <a:cs typeface="宋体"/>
                        </a:rPr>
                        <a:t>供电方式</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kern="100">
                          <a:solidFill>
                            <a:schemeClr val="tx1"/>
                          </a:solidFill>
                          <a:latin typeface="SimSun"/>
                          <a:ea typeface="HYa9gj"/>
                          <a:cs typeface="SimSun"/>
                        </a:rPr>
                        <a:t>AC 220</a:t>
                      </a:r>
                      <a:r>
                        <a:rPr lang="en-US" sz="1600" kern="100">
                          <a:solidFill>
                            <a:schemeClr val="tx1"/>
                          </a:solidFill>
                          <a:latin typeface="宋体"/>
                          <a:ea typeface="宋体"/>
                          <a:cs typeface="宋体"/>
                        </a:rPr>
                        <a:t>V</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0736">
                <a:tc>
                  <a:txBody>
                    <a:bodyPr/>
                    <a:lstStyle/>
                    <a:p>
                      <a:pPr>
                        <a:spcAft>
                          <a:spcPts val="0"/>
                        </a:spcAft>
                      </a:pPr>
                      <a:r>
                        <a:rPr lang="zh-CN" sz="1600" kern="100">
                          <a:solidFill>
                            <a:schemeClr val="tx1"/>
                          </a:solidFill>
                          <a:latin typeface="Times New Roman"/>
                          <a:ea typeface="宋体"/>
                          <a:cs typeface="宋体"/>
                        </a:rPr>
                        <a:t>抗震需求</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kern="100">
                          <a:solidFill>
                            <a:schemeClr val="tx1"/>
                          </a:solidFill>
                          <a:latin typeface="宋体"/>
                          <a:ea typeface="宋体"/>
                          <a:cs typeface="宋体"/>
                        </a:rPr>
                        <a:t>9</a:t>
                      </a:r>
                      <a:r>
                        <a:rPr lang="zh-CN" sz="1600" kern="100">
                          <a:solidFill>
                            <a:schemeClr val="tx1"/>
                          </a:solidFill>
                          <a:latin typeface="Times New Roman"/>
                          <a:ea typeface="宋体"/>
                          <a:cs typeface="宋体"/>
                        </a:rPr>
                        <a:t>级</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0736">
                <a:tc>
                  <a:txBody>
                    <a:bodyPr/>
                    <a:lstStyle/>
                    <a:p>
                      <a:pPr>
                        <a:spcAft>
                          <a:spcPts val="0"/>
                        </a:spcAft>
                      </a:pPr>
                      <a:r>
                        <a:rPr lang="zh-CN" sz="1600" kern="100">
                          <a:solidFill>
                            <a:schemeClr val="tx1"/>
                          </a:solidFill>
                          <a:latin typeface="Times New Roman"/>
                          <a:ea typeface="宋体"/>
                          <a:cs typeface="宋体"/>
                        </a:rPr>
                        <a:t>噪音</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kern="100">
                          <a:solidFill>
                            <a:schemeClr val="tx1"/>
                          </a:solidFill>
                          <a:latin typeface="SimSun"/>
                          <a:ea typeface="HYa9gj"/>
                          <a:cs typeface="SimSun"/>
                        </a:rPr>
                        <a:t>&lt;</a:t>
                      </a:r>
                      <a:r>
                        <a:rPr lang="en-US" sz="1600" kern="100">
                          <a:solidFill>
                            <a:schemeClr val="tx1"/>
                          </a:solidFill>
                          <a:latin typeface="宋体"/>
                          <a:ea typeface="宋体"/>
                          <a:cs typeface="宋体"/>
                        </a:rPr>
                        <a:t>6</a:t>
                      </a:r>
                      <a:r>
                        <a:rPr lang="en-US" sz="1600" kern="100">
                          <a:solidFill>
                            <a:schemeClr val="tx1"/>
                          </a:solidFill>
                          <a:latin typeface="SimSun"/>
                          <a:ea typeface="HYa9gj"/>
                          <a:cs typeface="SimSun"/>
                        </a:rPr>
                        <a:t>0</a:t>
                      </a:r>
                      <a:r>
                        <a:rPr lang="en-US" sz="1600" kern="100">
                          <a:solidFill>
                            <a:schemeClr val="tx1"/>
                          </a:solidFill>
                          <a:latin typeface="宋体"/>
                          <a:ea typeface="宋体"/>
                          <a:cs typeface="宋体"/>
                        </a:rPr>
                        <a:t>dB</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0736">
                <a:tc>
                  <a:txBody>
                    <a:bodyPr/>
                    <a:lstStyle/>
                    <a:p>
                      <a:pPr>
                        <a:spcAft>
                          <a:spcPts val="0"/>
                        </a:spcAft>
                      </a:pPr>
                      <a:r>
                        <a:rPr lang="zh-CN" sz="1600" kern="100">
                          <a:solidFill>
                            <a:schemeClr val="tx1"/>
                          </a:solidFill>
                          <a:latin typeface="Times New Roman"/>
                          <a:ea typeface="宋体"/>
                          <a:cs typeface="宋体"/>
                        </a:rPr>
                        <a:t>温度</a:t>
                      </a:r>
                      <a:r>
                        <a:rPr lang="en-US" sz="1600" kern="100">
                          <a:solidFill>
                            <a:schemeClr val="tx1"/>
                          </a:solidFill>
                          <a:latin typeface="SimSun"/>
                          <a:ea typeface="HYa9gj"/>
                          <a:cs typeface="SimSun"/>
                        </a:rPr>
                        <a:t>(</a:t>
                      </a:r>
                      <a:r>
                        <a:rPr lang="zh-CN" sz="1600" kern="100">
                          <a:solidFill>
                            <a:schemeClr val="tx1"/>
                          </a:solidFill>
                          <a:latin typeface="Times New Roman"/>
                          <a:ea typeface="宋体"/>
                          <a:cs typeface="宋体"/>
                        </a:rPr>
                        <a:t>工作</a:t>
                      </a:r>
                      <a:r>
                        <a:rPr lang="en-US" sz="1600" kern="100">
                          <a:solidFill>
                            <a:schemeClr val="tx1"/>
                          </a:solidFill>
                          <a:latin typeface="Times New Roman"/>
                          <a:ea typeface="宋体"/>
                          <a:cs typeface="宋体"/>
                        </a:rPr>
                        <a:t>/</a:t>
                      </a:r>
                      <a:r>
                        <a:rPr lang="zh-CN" sz="1600" kern="100">
                          <a:solidFill>
                            <a:schemeClr val="tx1"/>
                          </a:solidFill>
                          <a:latin typeface="Times New Roman"/>
                          <a:ea typeface="宋体"/>
                          <a:cs typeface="宋体"/>
                        </a:rPr>
                        <a:t>存放</a:t>
                      </a:r>
                      <a:r>
                        <a:rPr lang="en-US" sz="1600" kern="100">
                          <a:solidFill>
                            <a:schemeClr val="tx1"/>
                          </a:solidFill>
                          <a:latin typeface="SimSun"/>
                          <a:ea typeface="HYa9gj"/>
                          <a:cs typeface="SimSun"/>
                        </a:rPr>
                        <a:t>)</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kern="100">
                          <a:solidFill>
                            <a:schemeClr val="tx1"/>
                          </a:solidFill>
                          <a:latin typeface="宋体"/>
                          <a:ea typeface="宋体"/>
                          <a:cs typeface="宋体"/>
                        </a:rPr>
                        <a:t>5</a:t>
                      </a:r>
                      <a:r>
                        <a:rPr lang="zh-CN" sz="1600" kern="100">
                          <a:solidFill>
                            <a:schemeClr val="tx1"/>
                          </a:solidFill>
                          <a:latin typeface="Times New Roman"/>
                          <a:ea typeface="宋体"/>
                          <a:cs typeface="宋体"/>
                        </a:rPr>
                        <a:t>º</a:t>
                      </a:r>
                      <a:r>
                        <a:rPr lang="en-US" sz="1600" kern="100">
                          <a:solidFill>
                            <a:schemeClr val="tx1"/>
                          </a:solidFill>
                          <a:latin typeface="Times New Roman"/>
                          <a:ea typeface="宋体"/>
                          <a:cs typeface="宋体"/>
                        </a:rPr>
                        <a:t>C</a:t>
                      </a:r>
                      <a:r>
                        <a:rPr lang="zh-CN" sz="1600" kern="100">
                          <a:solidFill>
                            <a:schemeClr val="tx1"/>
                          </a:solidFill>
                          <a:latin typeface="Times New Roman"/>
                          <a:ea typeface="宋体"/>
                          <a:cs typeface="宋体"/>
                        </a:rPr>
                        <a:t>～</a:t>
                      </a:r>
                      <a:r>
                        <a:rPr lang="en-US" sz="1600" kern="100">
                          <a:solidFill>
                            <a:schemeClr val="tx1"/>
                          </a:solidFill>
                          <a:latin typeface="Times New Roman"/>
                          <a:ea typeface="宋体"/>
                          <a:cs typeface="宋体"/>
                        </a:rPr>
                        <a:t>40</a:t>
                      </a:r>
                      <a:r>
                        <a:rPr lang="zh-CN" sz="1600" kern="100">
                          <a:solidFill>
                            <a:schemeClr val="tx1"/>
                          </a:solidFill>
                          <a:latin typeface="Times New Roman"/>
                          <a:ea typeface="宋体"/>
                          <a:cs typeface="宋体"/>
                        </a:rPr>
                        <a:t>º</a:t>
                      </a:r>
                      <a:r>
                        <a:rPr lang="en-US" sz="1600" kern="100">
                          <a:solidFill>
                            <a:schemeClr val="tx1"/>
                          </a:solidFill>
                          <a:latin typeface="Times New Roman"/>
                          <a:ea typeface="宋体"/>
                          <a:cs typeface="宋体"/>
                        </a:rPr>
                        <a:t>C/-40</a:t>
                      </a:r>
                      <a:r>
                        <a:rPr lang="zh-CN" sz="1600" kern="100">
                          <a:solidFill>
                            <a:schemeClr val="tx1"/>
                          </a:solidFill>
                          <a:latin typeface="Times New Roman"/>
                          <a:ea typeface="宋体"/>
                          <a:cs typeface="宋体"/>
                        </a:rPr>
                        <a:t>º</a:t>
                      </a:r>
                      <a:r>
                        <a:rPr lang="en-US" sz="1600" kern="100">
                          <a:solidFill>
                            <a:schemeClr val="tx1"/>
                          </a:solidFill>
                          <a:latin typeface="Times New Roman"/>
                          <a:ea typeface="宋体"/>
                          <a:cs typeface="宋体"/>
                        </a:rPr>
                        <a:t>C</a:t>
                      </a:r>
                      <a:r>
                        <a:rPr lang="zh-CN" sz="1600" kern="100">
                          <a:solidFill>
                            <a:schemeClr val="tx1"/>
                          </a:solidFill>
                          <a:latin typeface="Times New Roman"/>
                          <a:ea typeface="宋体"/>
                          <a:cs typeface="宋体"/>
                        </a:rPr>
                        <a:t>～</a:t>
                      </a:r>
                      <a:r>
                        <a:rPr lang="en-US" sz="1600" kern="100">
                          <a:solidFill>
                            <a:schemeClr val="tx1"/>
                          </a:solidFill>
                          <a:latin typeface="Times New Roman"/>
                          <a:ea typeface="宋体"/>
                          <a:cs typeface="宋体"/>
                        </a:rPr>
                        <a:t>+70</a:t>
                      </a:r>
                      <a:r>
                        <a:rPr lang="zh-CN" sz="1600" kern="100">
                          <a:solidFill>
                            <a:schemeClr val="tx1"/>
                          </a:solidFill>
                          <a:latin typeface="Times New Roman"/>
                          <a:ea typeface="宋体"/>
                          <a:cs typeface="宋体"/>
                        </a:rPr>
                        <a:t>º</a:t>
                      </a:r>
                      <a:r>
                        <a:rPr lang="en-US" sz="1600" kern="100">
                          <a:solidFill>
                            <a:schemeClr val="tx1"/>
                          </a:solidFill>
                          <a:latin typeface="Times New Roman"/>
                          <a:ea typeface="宋体"/>
                          <a:cs typeface="宋体"/>
                        </a:rPr>
                        <a:t>C</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0736">
                <a:tc>
                  <a:txBody>
                    <a:bodyPr/>
                    <a:lstStyle/>
                    <a:p>
                      <a:pPr>
                        <a:spcAft>
                          <a:spcPts val="0"/>
                        </a:spcAft>
                      </a:pPr>
                      <a:r>
                        <a:rPr lang="zh-CN" sz="1600" kern="100">
                          <a:solidFill>
                            <a:schemeClr val="tx1"/>
                          </a:solidFill>
                          <a:latin typeface="Times New Roman"/>
                          <a:ea typeface="宋体"/>
                          <a:cs typeface="宋体"/>
                        </a:rPr>
                        <a:t>湿度</a:t>
                      </a:r>
                      <a:r>
                        <a:rPr lang="en-US" sz="1600" kern="100">
                          <a:solidFill>
                            <a:schemeClr val="tx1"/>
                          </a:solidFill>
                          <a:latin typeface="SimSun"/>
                          <a:ea typeface="HYa9gj"/>
                          <a:cs typeface="SimSun"/>
                        </a:rPr>
                        <a:t>(</a:t>
                      </a:r>
                      <a:r>
                        <a:rPr lang="zh-CN" sz="1600" kern="100">
                          <a:solidFill>
                            <a:schemeClr val="tx1"/>
                          </a:solidFill>
                          <a:latin typeface="Times New Roman"/>
                          <a:ea typeface="宋体"/>
                          <a:cs typeface="宋体"/>
                        </a:rPr>
                        <a:t>工作</a:t>
                      </a:r>
                      <a:r>
                        <a:rPr lang="en-US" sz="1600" kern="100">
                          <a:solidFill>
                            <a:schemeClr val="tx1"/>
                          </a:solidFill>
                          <a:latin typeface="Times New Roman"/>
                          <a:ea typeface="宋体"/>
                          <a:cs typeface="宋体"/>
                        </a:rPr>
                        <a:t>/</a:t>
                      </a:r>
                      <a:r>
                        <a:rPr lang="zh-CN" sz="1600" kern="100">
                          <a:solidFill>
                            <a:schemeClr val="tx1"/>
                          </a:solidFill>
                          <a:latin typeface="Times New Roman"/>
                          <a:ea typeface="宋体"/>
                          <a:cs typeface="宋体"/>
                        </a:rPr>
                        <a:t>存放</a:t>
                      </a:r>
                      <a:r>
                        <a:rPr lang="en-US" sz="1600" kern="100">
                          <a:solidFill>
                            <a:schemeClr val="tx1"/>
                          </a:solidFill>
                          <a:latin typeface="SimSun"/>
                          <a:ea typeface="HYa9gj"/>
                          <a:cs typeface="SimSun"/>
                        </a:rPr>
                        <a:t>)</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kern="100">
                          <a:solidFill>
                            <a:schemeClr val="tx1"/>
                          </a:solidFill>
                          <a:latin typeface="SimSun"/>
                          <a:ea typeface="HYa9gj"/>
                          <a:cs typeface="SimSun"/>
                        </a:rPr>
                        <a:t>5</a:t>
                      </a:r>
                      <a:r>
                        <a:rPr lang="zh-CN" sz="1600" kern="100">
                          <a:solidFill>
                            <a:schemeClr val="tx1"/>
                          </a:solidFill>
                          <a:latin typeface="Times New Roman"/>
                          <a:ea typeface="宋体"/>
                          <a:cs typeface="宋体"/>
                        </a:rPr>
                        <a:t>％～</a:t>
                      </a:r>
                      <a:r>
                        <a:rPr lang="en-US" sz="1600" kern="100">
                          <a:solidFill>
                            <a:schemeClr val="tx1"/>
                          </a:solidFill>
                          <a:latin typeface="Times New Roman"/>
                          <a:ea typeface="宋体"/>
                          <a:cs typeface="宋体"/>
                        </a:rPr>
                        <a:t>9</a:t>
                      </a:r>
                      <a:r>
                        <a:rPr lang="en-US" sz="1600" kern="100">
                          <a:solidFill>
                            <a:schemeClr val="tx1"/>
                          </a:solidFill>
                          <a:latin typeface="SimSun"/>
                          <a:ea typeface="HYa9gj"/>
                          <a:cs typeface="SimSun"/>
                        </a:rPr>
                        <a:t>0%</a:t>
                      </a:r>
                      <a:r>
                        <a:rPr lang="en-US" sz="1600" kern="100">
                          <a:solidFill>
                            <a:schemeClr val="tx1"/>
                          </a:solidFill>
                          <a:latin typeface="宋体"/>
                          <a:ea typeface="宋体"/>
                          <a:cs typeface="宋体"/>
                        </a:rPr>
                        <a:t>/</a:t>
                      </a:r>
                      <a:r>
                        <a:rPr lang="en-US" sz="1600" kern="100">
                          <a:solidFill>
                            <a:schemeClr val="tx1"/>
                          </a:solidFill>
                          <a:latin typeface="SimSun"/>
                          <a:ea typeface="HYa9gj"/>
                          <a:cs typeface="SimSun"/>
                        </a:rPr>
                        <a:t>5</a:t>
                      </a:r>
                      <a:r>
                        <a:rPr lang="zh-CN" sz="1600" kern="100">
                          <a:solidFill>
                            <a:schemeClr val="tx1"/>
                          </a:solidFill>
                          <a:latin typeface="Times New Roman"/>
                          <a:ea typeface="宋体"/>
                          <a:cs typeface="宋体"/>
                        </a:rPr>
                        <a:t>％～</a:t>
                      </a:r>
                      <a:r>
                        <a:rPr lang="en-US" sz="1600" kern="100">
                          <a:solidFill>
                            <a:schemeClr val="tx1"/>
                          </a:solidFill>
                          <a:latin typeface="Times New Roman"/>
                          <a:ea typeface="宋体"/>
                          <a:cs typeface="宋体"/>
                        </a:rPr>
                        <a:t>9</a:t>
                      </a:r>
                      <a:r>
                        <a:rPr lang="en-US" sz="1600" kern="100">
                          <a:solidFill>
                            <a:schemeClr val="tx1"/>
                          </a:solidFill>
                          <a:latin typeface="SimSun"/>
                          <a:ea typeface="HYa9gj"/>
                          <a:cs typeface="SimSun"/>
                        </a:rPr>
                        <a:t>5%</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862">
                <a:tc>
                  <a:txBody>
                    <a:bodyPr/>
                    <a:lstStyle/>
                    <a:p>
                      <a:pPr>
                        <a:spcAft>
                          <a:spcPts val="0"/>
                        </a:spcAft>
                      </a:pPr>
                      <a:r>
                        <a:rPr lang="zh-CN" sz="1600" kern="100">
                          <a:solidFill>
                            <a:schemeClr val="tx1"/>
                          </a:solidFill>
                          <a:latin typeface="Times New Roman"/>
                          <a:ea typeface="宋体"/>
                          <a:cs typeface="宋体"/>
                        </a:rPr>
                        <a:t>机框数量</a:t>
                      </a:r>
                      <a:r>
                        <a:rPr lang="en-US" sz="1600" kern="100">
                          <a:solidFill>
                            <a:schemeClr val="tx1"/>
                          </a:solidFill>
                          <a:latin typeface="SimSun"/>
                          <a:ea typeface="HYa9gj"/>
                          <a:cs typeface="SimSun"/>
                        </a:rPr>
                        <a:t>(</a:t>
                      </a:r>
                      <a:r>
                        <a:rPr lang="zh-CN" sz="1600" kern="100">
                          <a:solidFill>
                            <a:schemeClr val="tx1"/>
                          </a:solidFill>
                          <a:latin typeface="Times New Roman"/>
                          <a:ea typeface="宋体"/>
                          <a:cs typeface="宋体"/>
                        </a:rPr>
                        <a:t>个</a:t>
                      </a:r>
                      <a:r>
                        <a:rPr lang="en-US" sz="1600" kern="100">
                          <a:solidFill>
                            <a:schemeClr val="tx1"/>
                          </a:solidFill>
                          <a:latin typeface="SimSun"/>
                          <a:ea typeface="HYa9gj"/>
                          <a:cs typeface="SimSun"/>
                        </a:rPr>
                        <a:t>)</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kern="100">
                          <a:solidFill>
                            <a:schemeClr val="tx1"/>
                          </a:solidFill>
                          <a:latin typeface="宋体"/>
                          <a:ea typeface="宋体"/>
                          <a:cs typeface="宋体"/>
                        </a:rPr>
                        <a:t>1</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2078">
                <a:tc>
                  <a:txBody>
                    <a:bodyPr/>
                    <a:lstStyle/>
                    <a:p>
                      <a:pPr>
                        <a:spcAft>
                          <a:spcPts val="0"/>
                        </a:spcAft>
                      </a:pPr>
                      <a:r>
                        <a:rPr lang="zh-CN" sz="1600" kern="100">
                          <a:solidFill>
                            <a:schemeClr val="tx1"/>
                          </a:solidFill>
                          <a:latin typeface="Times New Roman"/>
                          <a:ea typeface="宋体"/>
                          <a:cs typeface="宋体"/>
                        </a:rPr>
                        <a:t>机柜进出线方式</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sz="1600" kern="100">
                          <a:solidFill>
                            <a:schemeClr val="tx1"/>
                          </a:solidFill>
                          <a:latin typeface="Times New Roman"/>
                          <a:ea typeface="宋体"/>
                          <a:cs typeface="宋体"/>
                        </a:rPr>
                        <a:t>上出线</a:t>
                      </a:r>
                      <a:r>
                        <a:rPr lang="en-US" sz="1600" kern="100">
                          <a:solidFill>
                            <a:schemeClr val="tx1"/>
                          </a:solidFill>
                          <a:latin typeface="Times New Roman"/>
                          <a:ea typeface="宋体"/>
                          <a:cs typeface="宋体"/>
                        </a:rPr>
                        <a:t>/</a:t>
                      </a:r>
                      <a:r>
                        <a:rPr lang="zh-CN" sz="1600" kern="100">
                          <a:solidFill>
                            <a:schemeClr val="tx1"/>
                          </a:solidFill>
                          <a:latin typeface="Times New Roman"/>
                          <a:ea typeface="宋体"/>
                          <a:cs typeface="宋体"/>
                        </a:rPr>
                        <a:t>下出线，电源线与数据线分别进出</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2078">
                <a:tc>
                  <a:txBody>
                    <a:bodyPr/>
                    <a:lstStyle/>
                    <a:p>
                      <a:pPr>
                        <a:spcAft>
                          <a:spcPts val="0"/>
                        </a:spcAft>
                      </a:pPr>
                      <a:r>
                        <a:rPr lang="zh-CN" sz="1600" kern="100">
                          <a:solidFill>
                            <a:schemeClr val="tx1"/>
                          </a:solidFill>
                          <a:latin typeface="Times New Roman"/>
                          <a:ea typeface="宋体"/>
                          <a:cs typeface="宋体"/>
                        </a:rPr>
                        <a:t>支持终端数</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kern="100">
                          <a:solidFill>
                            <a:schemeClr val="tx1"/>
                          </a:solidFill>
                          <a:latin typeface="宋体"/>
                          <a:ea typeface="宋体"/>
                          <a:cs typeface="宋体"/>
                        </a:rPr>
                        <a:t>6</a:t>
                      </a:r>
                      <a:r>
                        <a:rPr lang="en-US" sz="1600" kern="100">
                          <a:solidFill>
                            <a:schemeClr val="tx1"/>
                          </a:solidFill>
                          <a:latin typeface="SimSun"/>
                          <a:ea typeface="宋体"/>
                          <a:cs typeface="SimSun"/>
                        </a:rPr>
                        <a:t>0000</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2078">
                <a:tc>
                  <a:txBody>
                    <a:bodyPr/>
                    <a:lstStyle/>
                    <a:p>
                      <a:pPr>
                        <a:spcAft>
                          <a:spcPts val="0"/>
                        </a:spcAft>
                      </a:pPr>
                      <a:r>
                        <a:rPr lang="zh-CN" sz="1600" kern="100">
                          <a:solidFill>
                            <a:schemeClr val="tx1"/>
                          </a:solidFill>
                          <a:latin typeface="Times New Roman"/>
                          <a:ea typeface="宋体"/>
                          <a:cs typeface="宋体"/>
                        </a:rPr>
                        <a:t>数据吞吐量（</a:t>
                      </a:r>
                      <a:r>
                        <a:rPr lang="en-US" sz="1600" kern="100">
                          <a:solidFill>
                            <a:schemeClr val="tx1"/>
                          </a:solidFill>
                          <a:latin typeface="SimSun"/>
                          <a:ea typeface="宋体"/>
                          <a:cs typeface="SimSun"/>
                        </a:rPr>
                        <a:t>G</a:t>
                      </a:r>
                      <a:r>
                        <a:rPr lang="en-US" sz="1600" kern="100">
                          <a:solidFill>
                            <a:schemeClr val="tx1"/>
                          </a:solidFill>
                          <a:latin typeface="宋体"/>
                          <a:ea typeface="宋体"/>
                          <a:cs typeface="宋体"/>
                        </a:rPr>
                        <a:t>bps</a:t>
                      </a:r>
                      <a:r>
                        <a:rPr lang="zh-CN" sz="1600" kern="100">
                          <a:solidFill>
                            <a:schemeClr val="tx1"/>
                          </a:solidFill>
                          <a:latin typeface="Times New Roman"/>
                          <a:ea typeface="宋体"/>
                          <a:cs typeface="宋体"/>
                        </a:rPr>
                        <a:t>）</a:t>
                      </a:r>
                      <a:endParaRPr lang="zh-CN" sz="16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kern="100" dirty="0">
                          <a:solidFill>
                            <a:schemeClr val="tx1"/>
                          </a:solidFill>
                          <a:latin typeface="SimSun"/>
                          <a:ea typeface="宋体"/>
                          <a:cs typeface="SimSun"/>
                        </a:rPr>
                        <a:t>0.</a:t>
                      </a:r>
                      <a:r>
                        <a:rPr lang="en-US" sz="1600" kern="100" dirty="0">
                          <a:solidFill>
                            <a:schemeClr val="tx1"/>
                          </a:solidFill>
                          <a:latin typeface="宋体"/>
                          <a:ea typeface="宋体"/>
                          <a:cs typeface="宋体"/>
                        </a:rPr>
                        <a:t>4</a:t>
                      </a:r>
                      <a:endParaRPr lang="zh-CN" sz="1600" kern="100" dirty="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ChangeArrowheads="1"/>
          </p:cNvSpPr>
          <p:nvPr/>
        </p:nvSpPr>
        <p:spPr bwMode="auto">
          <a:xfrm>
            <a:off x="0" y="5408056"/>
            <a:ext cx="9144000"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zh-CN" altLang="zh-CN" dirty="0" smtClean="0">
                <a:solidFill>
                  <a:schemeClr val="tx1">
                    <a:lumMod val="95000"/>
                  </a:schemeClr>
                </a:solidFill>
                <a:latin typeface="微软雅黑" pitchFamily="34" charset="-122"/>
                <a:ea typeface="微软雅黑" pitchFamily="34" charset="-122"/>
                <a:cs typeface="MicrosoftYaHei"/>
              </a:rPr>
              <a:t>BBU提供与其他系统、网元接口，实现RRC、PDCP、RLC、MAC、PHY层协议，完成无线接入控制、移动性管理等功能</a:t>
            </a:r>
            <a:r>
              <a:rPr lang="zh-CN" altLang="zh-CN" dirty="0" smtClean="0">
                <a:solidFill>
                  <a:schemeClr val="tx1">
                    <a:lumMod val="95000"/>
                  </a:schemeClr>
                </a:solidFill>
                <a:latin typeface="微软雅黑" pitchFamily="34" charset="-122"/>
                <a:ea typeface="微软雅黑" pitchFamily="34" charset="-122"/>
                <a:cs typeface="MicrosoftYaHei"/>
              </a:rPr>
              <a:t>。</a:t>
            </a:r>
            <a:endParaRPr lang="en-US" altLang="zh-CN" dirty="0" smtClean="0">
              <a:solidFill>
                <a:schemeClr val="tx1">
                  <a:lumMod val="95000"/>
                </a:schemeClr>
              </a:solidFill>
              <a:latin typeface="微软雅黑" pitchFamily="34" charset="-122"/>
              <a:ea typeface="微软雅黑" pitchFamily="34" charset="-122"/>
              <a:cs typeface="MicrosoftYaHei"/>
            </a:endParaRPr>
          </a:p>
          <a:p>
            <a:r>
              <a:rPr lang="zh-CN" altLang="zh-CN" dirty="0" smtClean="0"/>
              <a:t>RRU设备利用数字预失真技术、高效率功放技术、SDR技术研制的新型、紧凑型射频远端单元，及系统架构分为5部分：电源RPDC、双工滤波器LDDLF、收发信板TRF1、功放PA20F1、接口防护板PIB、接口转换板RIE</a:t>
            </a:r>
            <a:r>
              <a:rPr lang="zh-CN" altLang="zh-CN" dirty="0" smtClean="0"/>
              <a:t>。</a:t>
            </a:r>
            <a:endParaRPr lang="zh-CN" altLang="zh-CN" dirty="0" smtClean="0">
              <a:solidFill>
                <a:schemeClr val="tx1">
                  <a:lumMod val="95000"/>
                </a:schemeClr>
              </a:solidFill>
              <a:latin typeface="微软雅黑" pitchFamily="34" charset="-122"/>
              <a:ea typeface="微软雅黑" pitchFamily="34" charset="-122"/>
              <a:cs typeface="MicrosoftYaHei"/>
            </a:endParaRPr>
          </a:p>
        </p:txBody>
      </p:sp>
      <p:sp>
        <p:nvSpPr>
          <p:cNvPr id="4" name="矩形 3"/>
          <p:cNvSpPr/>
          <p:nvPr/>
        </p:nvSpPr>
        <p:spPr>
          <a:xfrm>
            <a:off x="1763688" y="548680"/>
            <a:ext cx="7596701" cy="707886"/>
          </a:xfrm>
          <a:prstGeom prst="rect">
            <a:avLst/>
          </a:prstGeom>
        </p:spPr>
        <p:txBody>
          <a:bodyPr wrap="square">
            <a:spAutoFit/>
          </a:bodyPr>
          <a:lstStyle/>
          <a:p>
            <a:r>
              <a:rPr lang="en-US" altLang="zh-CN" sz="4000" b="1" dirty="0" smtClean="0">
                <a:solidFill>
                  <a:schemeClr val="accent2">
                    <a:lumMod val="75000"/>
                  </a:schemeClr>
                </a:solidFill>
              </a:rPr>
              <a:t>LTE</a:t>
            </a:r>
            <a:r>
              <a:rPr lang="zh-CN" altLang="zh-CN" sz="4000" b="1" dirty="0" smtClean="0">
                <a:solidFill>
                  <a:schemeClr val="accent2">
                    <a:lumMod val="75000"/>
                  </a:schemeClr>
                </a:solidFill>
              </a:rPr>
              <a:t>核心</a:t>
            </a:r>
            <a:r>
              <a:rPr lang="zh-CN" altLang="zh-CN" sz="4000" b="1" dirty="0" smtClean="0">
                <a:solidFill>
                  <a:schemeClr val="accent2">
                    <a:lumMod val="75000"/>
                  </a:schemeClr>
                </a:solidFill>
              </a:rPr>
              <a:t>网</a:t>
            </a:r>
            <a:r>
              <a:rPr lang="zh-CN" altLang="en-US" sz="4000" b="1" dirty="0" smtClean="0">
                <a:solidFill>
                  <a:schemeClr val="accent2">
                    <a:lumMod val="75000"/>
                  </a:schemeClr>
                </a:solidFill>
              </a:rPr>
              <a:t>数字</a:t>
            </a:r>
            <a:r>
              <a:rPr lang="en-US" altLang="zh-CN" sz="4000" b="1" dirty="0" smtClean="0">
                <a:solidFill>
                  <a:schemeClr val="accent2">
                    <a:lumMod val="75000"/>
                  </a:schemeClr>
                </a:solidFill>
              </a:rPr>
              <a:t>BBU+</a:t>
            </a:r>
            <a:r>
              <a:rPr lang="zh-CN" altLang="en-US" sz="4000" b="1" dirty="0" smtClean="0">
                <a:solidFill>
                  <a:schemeClr val="accent2">
                    <a:lumMod val="75000"/>
                  </a:schemeClr>
                </a:solidFill>
              </a:rPr>
              <a:t>射频</a:t>
            </a:r>
            <a:r>
              <a:rPr lang="en-US" altLang="zh-CN" sz="4000" b="1" dirty="0" smtClean="0">
                <a:solidFill>
                  <a:schemeClr val="accent2">
                    <a:lumMod val="75000"/>
                  </a:schemeClr>
                </a:solidFill>
              </a:rPr>
              <a:t>RRU</a:t>
            </a:r>
            <a:endParaRPr lang="zh-CN" altLang="en-US" sz="4000" dirty="0">
              <a:solidFill>
                <a:schemeClr val="accent2">
                  <a:lumMod val="75000"/>
                </a:schemeClr>
              </a:solidFill>
            </a:endParaRPr>
          </a:p>
        </p:txBody>
      </p:sp>
      <p:pic>
        <p:nvPicPr>
          <p:cNvPr id="93186" name="图片 2" descr="BBU1.jpg"/>
          <p:cNvPicPr>
            <a:picLocks noChangeAspect="1" noChangeArrowheads="1"/>
          </p:cNvPicPr>
          <p:nvPr/>
        </p:nvPicPr>
        <p:blipFill>
          <a:blip r:embed="rId2" cstate="print"/>
          <a:srcRect/>
          <a:stretch>
            <a:fillRect/>
          </a:stretch>
        </p:blipFill>
        <p:spPr bwMode="auto">
          <a:xfrm>
            <a:off x="0" y="1268761"/>
            <a:ext cx="3203848" cy="1800200"/>
          </a:xfrm>
          <a:prstGeom prst="rect">
            <a:avLst/>
          </a:prstGeom>
          <a:noFill/>
          <a:ln w="9525">
            <a:noFill/>
            <a:miter lim="800000"/>
            <a:headEnd/>
            <a:tailEnd/>
          </a:ln>
        </p:spPr>
      </p:pic>
      <p:pic>
        <p:nvPicPr>
          <p:cNvPr id="93187" name="Picture 3"/>
          <p:cNvPicPr>
            <a:picLocks noChangeAspect="1" noChangeArrowheads="1"/>
          </p:cNvPicPr>
          <p:nvPr/>
        </p:nvPicPr>
        <p:blipFill>
          <a:blip r:embed="rId3" cstate="print"/>
          <a:srcRect/>
          <a:stretch>
            <a:fillRect/>
          </a:stretch>
        </p:blipFill>
        <p:spPr bwMode="auto">
          <a:xfrm>
            <a:off x="-5324" y="3068960"/>
            <a:ext cx="3137164" cy="2160240"/>
          </a:xfrm>
          <a:prstGeom prst="rect">
            <a:avLst/>
          </a:prstGeom>
          <a:noFill/>
          <a:ln w="9525">
            <a:noFill/>
            <a:miter lim="800000"/>
            <a:headEnd/>
            <a:tailEnd/>
          </a:ln>
        </p:spPr>
      </p:pic>
      <p:graphicFrame>
        <p:nvGraphicFramePr>
          <p:cNvPr id="8" name="表格 7"/>
          <p:cNvGraphicFramePr>
            <a:graphicFrameLocks noGrp="1"/>
          </p:cNvGraphicFramePr>
          <p:nvPr/>
        </p:nvGraphicFramePr>
        <p:xfrm>
          <a:off x="3203848" y="1268760"/>
          <a:ext cx="5832648" cy="4132136"/>
        </p:xfrm>
        <a:graphic>
          <a:graphicData uri="http://schemas.openxmlformats.org/drawingml/2006/table">
            <a:tbl>
              <a:tblPr/>
              <a:tblGrid>
                <a:gridCol w="1512168"/>
                <a:gridCol w="4320480"/>
              </a:tblGrid>
              <a:tr h="297967">
                <a:tc>
                  <a:txBody>
                    <a:bodyPr/>
                    <a:lstStyle/>
                    <a:p>
                      <a:pPr>
                        <a:lnSpc>
                          <a:spcPct val="150000"/>
                        </a:lnSpc>
                        <a:spcBef>
                          <a:spcPts val="600"/>
                        </a:spcBef>
                        <a:spcAft>
                          <a:spcPts val="600"/>
                        </a:spcAft>
                      </a:pPr>
                      <a:r>
                        <a:rPr lang="zh-CN" sz="1400" kern="100" dirty="0">
                          <a:latin typeface="Times New Roman"/>
                          <a:ea typeface="宋体"/>
                          <a:cs typeface="HYa9gj"/>
                        </a:rPr>
                        <a:t>技术指标</a:t>
                      </a:r>
                      <a:endParaRPr lang="zh-CN" sz="14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5B3D7"/>
                    </a:solidFill>
                  </a:tcPr>
                </a:tc>
                <a:tc>
                  <a:txBody>
                    <a:bodyPr/>
                    <a:lstStyle/>
                    <a:p>
                      <a:pPr>
                        <a:lnSpc>
                          <a:spcPct val="150000"/>
                        </a:lnSpc>
                        <a:spcBef>
                          <a:spcPts val="600"/>
                        </a:spcBef>
                        <a:spcAft>
                          <a:spcPts val="600"/>
                        </a:spcAft>
                      </a:pPr>
                      <a:r>
                        <a:rPr lang="zh-CN" sz="1400" kern="100" dirty="0">
                          <a:latin typeface="Times New Roman"/>
                          <a:ea typeface="宋体"/>
                          <a:cs typeface="HYa9gj"/>
                        </a:rPr>
                        <a:t>描述</a:t>
                      </a:r>
                      <a:endParaRPr lang="zh-CN" sz="14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5B3D7"/>
                    </a:solidFill>
                  </a:tcPr>
                </a:tc>
              </a:tr>
              <a:tr h="189186">
                <a:tc>
                  <a:txBody>
                    <a:bodyPr/>
                    <a:lstStyle/>
                    <a:p>
                      <a:pPr>
                        <a:spcAft>
                          <a:spcPts val="0"/>
                        </a:spcAft>
                      </a:pPr>
                      <a:r>
                        <a:rPr lang="zh-CN" sz="1400" kern="100" dirty="0">
                          <a:latin typeface="Times New Roman"/>
                          <a:ea typeface="宋体"/>
                          <a:cs typeface="宋体"/>
                        </a:rPr>
                        <a:t>工作频段</a:t>
                      </a:r>
                      <a:endParaRPr lang="zh-CN" sz="14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kern="100">
                          <a:latin typeface="宋体"/>
                          <a:ea typeface="宋体"/>
                          <a:cs typeface="宋体"/>
                        </a:rPr>
                        <a:t>1.4GHz</a:t>
                      </a:r>
                      <a:r>
                        <a:rPr lang="zh-CN" sz="1400" kern="100">
                          <a:latin typeface="Times New Roman"/>
                          <a:ea typeface="宋体"/>
                          <a:cs typeface="宋体"/>
                        </a:rPr>
                        <a:t>、</a:t>
                      </a:r>
                      <a:r>
                        <a:rPr lang="en-US" sz="1400" kern="100">
                          <a:latin typeface="Times New Roman"/>
                          <a:ea typeface="宋体"/>
                          <a:cs typeface="宋体"/>
                        </a:rPr>
                        <a:t>1.8GHz</a:t>
                      </a:r>
                      <a:endParaRPr lang="zh-CN" sz="14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9186">
                <a:tc>
                  <a:txBody>
                    <a:bodyPr/>
                    <a:lstStyle/>
                    <a:p>
                      <a:pPr>
                        <a:spcAft>
                          <a:spcPts val="0"/>
                        </a:spcAft>
                      </a:pPr>
                      <a:r>
                        <a:rPr lang="zh-CN" sz="1400" kern="100" dirty="0">
                          <a:latin typeface="Times New Roman"/>
                          <a:ea typeface="宋体"/>
                          <a:cs typeface="宋体"/>
                        </a:rPr>
                        <a:t>最大发射功率</a:t>
                      </a:r>
                      <a:endParaRPr lang="zh-CN" sz="14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kern="100">
                          <a:latin typeface="宋体"/>
                          <a:ea typeface="宋体"/>
                          <a:cs typeface="宋体"/>
                        </a:rPr>
                        <a:t>20W</a:t>
                      </a:r>
                      <a:endParaRPr lang="zh-CN" sz="14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9186">
                <a:tc>
                  <a:txBody>
                    <a:bodyPr/>
                    <a:lstStyle/>
                    <a:p>
                      <a:pPr>
                        <a:spcAft>
                          <a:spcPts val="0"/>
                        </a:spcAft>
                      </a:pPr>
                      <a:r>
                        <a:rPr lang="zh-CN" sz="1400" kern="100" dirty="0">
                          <a:latin typeface="Times New Roman"/>
                          <a:ea typeface="宋体"/>
                          <a:cs typeface="宋体"/>
                        </a:rPr>
                        <a:t>上行峰值</a:t>
                      </a:r>
                      <a:r>
                        <a:rPr lang="zh-CN" sz="1400" kern="100" dirty="0">
                          <a:solidFill>
                            <a:schemeClr val="tx1"/>
                          </a:solidFill>
                          <a:latin typeface="Times New Roman"/>
                          <a:ea typeface="宋体"/>
                          <a:cs typeface="宋体"/>
                        </a:rPr>
                        <a:t>速率</a:t>
                      </a:r>
                      <a:endParaRPr lang="zh-CN" sz="1400" kern="100" dirty="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kern="100">
                          <a:latin typeface="宋体"/>
                          <a:ea typeface="宋体"/>
                          <a:cs typeface="宋体"/>
                        </a:rPr>
                        <a:t>50Mbps/20MHz</a:t>
                      </a:r>
                      <a:r>
                        <a:rPr lang="zh-CN" sz="1400" kern="100">
                          <a:latin typeface="Times New Roman"/>
                          <a:ea typeface="宋体"/>
                          <a:cs typeface="宋体"/>
                        </a:rPr>
                        <a:t>；</a:t>
                      </a:r>
                      <a:endParaRPr lang="zh-CN" sz="14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9186">
                <a:tc>
                  <a:txBody>
                    <a:bodyPr/>
                    <a:lstStyle/>
                    <a:p>
                      <a:pPr>
                        <a:spcAft>
                          <a:spcPts val="0"/>
                        </a:spcAft>
                      </a:pPr>
                      <a:r>
                        <a:rPr lang="zh-CN" sz="1400" kern="100" dirty="0">
                          <a:latin typeface="Times New Roman"/>
                          <a:ea typeface="宋体"/>
                          <a:cs typeface="宋体"/>
                        </a:rPr>
                        <a:t>下行峰值</a:t>
                      </a:r>
                      <a:r>
                        <a:rPr lang="zh-CN" sz="1400" kern="100" dirty="0">
                          <a:solidFill>
                            <a:schemeClr val="tx1"/>
                          </a:solidFill>
                          <a:latin typeface="Times New Roman"/>
                          <a:ea typeface="宋体"/>
                          <a:cs typeface="宋体"/>
                        </a:rPr>
                        <a:t>速率</a:t>
                      </a:r>
                      <a:endParaRPr lang="zh-CN" sz="1400" kern="100" dirty="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kern="100">
                          <a:latin typeface="宋体"/>
                          <a:ea typeface="宋体"/>
                          <a:cs typeface="宋体"/>
                        </a:rPr>
                        <a:t>100Mbps/20MHz</a:t>
                      </a:r>
                      <a:r>
                        <a:rPr lang="zh-CN" sz="1400" kern="100">
                          <a:latin typeface="Times New Roman"/>
                          <a:ea typeface="宋体"/>
                          <a:cs typeface="宋体"/>
                        </a:rPr>
                        <a:t>；</a:t>
                      </a:r>
                      <a:endParaRPr lang="zh-CN" sz="14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9186">
                <a:tc>
                  <a:txBody>
                    <a:bodyPr/>
                    <a:lstStyle/>
                    <a:p>
                      <a:pPr>
                        <a:spcAft>
                          <a:spcPts val="0"/>
                        </a:spcAft>
                      </a:pPr>
                      <a:r>
                        <a:rPr lang="zh-CN" sz="1400" kern="100">
                          <a:latin typeface="Times New Roman"/>
                          <a:ea typeface="宋体"/>
                          <a:cs typeface="宋体"/>
                        </a:rPr>
                        <a:t>小区覆盖半径</a:t>
                      </a:r>
                      <a:endParaRPr lang="zh-CN" sz="14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kern="100">
                          <a:latin typeface="宋体"/>
                          <a:ea typeface="宋体"/>
                          <a:cs typeface="宋体"/>
                        </a:rPr>
                        <a:t>0.3 </a:t>
                      </a:r>
                      <a:r>
                        <a:rPr lang="zh-CN" sz="1400" kern="100">
                          <a:latin typeface="Times New Roman"/>
                          <a:ea typeface="宋体"/>
                          <a:cs typeface="宋体"/>
                        </a:rPr>
                        <a:t>～</a:t>
                      </a:r>
                      <a:r>
                        <a:rPr lang="en-US" sz="1400" kern="100">
                          <a:latin typeface="Times New Roman"/>
                          <a:ea typeface="宋体"/>
                          <a:cs typeface="宋体"/>
                        </a:rPr>
                        <a:t> 3km</a:t>
                      </a:r>
                      <a:endParaRPr lang="zh-CN" sz="14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9186">
                <a:tc>
                  <a:txBody>
                    <a:bodyPr/>
                    <a:lstStyle/>
                    <a:p>
                      <a:pPr>
                        <a:spcAft>
                          <a:spcPts val="0"/>
                        </a:spcAft>
                      </a:pPr>
                      <a:r>
                        <a:rPr lang="zh-CN" sz="1400" kern="100" dirty="0">
                          <a:latin typeface="Times New Roman"/>
                          <a:ea typeface="宋体"/>
                          <a:cs typeface="宋体"/>
                        </a:rPr>
                        <a:t>单小区支持激活终端数</a:t>
                      </a:r>
                      <a:endParaRPr lang="zh-CN" sz="14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kern="100">
                          <a:latin typeface="宋体"/>
                          <a:ea typeface="宋体"/>
                          <a:cs typeface="SimSun"/>
                        </a:rPr>
                        <a:t>1200</a:t>
                      </a:r>
                      <a:endParaRPr lang="zh-CN" sz="14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9186">
                <a:tc>
                  <a:txBody>
                    <a:bodyPr/>
                    <a:lstStyle/>
                    <a:p>
                      <a:pPr>
                        <a:spcAft>
                          <a:spcPts val="0"/>
                        </a:spcAft>
                      </a:pPr>
                      <a:r>
                        <a:rPr lang="zh-CN" sz="1400" kern="100" dirty="0">
                          <a:latin typeface="Times New Roman"/>
                          <a:ea typeface="宋体"/>
                          <a:cs typeface="宋体"/>
                        </a:rPr>
                        <a:t>供电方式</a:t>
                      </a:r>
                      <a:endParaRPr lang="zh-CN" sz="14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kern="100" dirty="0">
                          <a:latin typeface="宋体"/>
                          <a:ea typeface="宋体"/>
                          <a:cs typeface="宋体"/>
                        </a:rPr>
                        <a:t>AC 220V</a:t>
                      </a:r>
                      <a:endParaRPr lang="zh-CN" sz="14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8371">
                <a:tc>
                  <a:txBody>
                    <a:bodyPr/>
                    <a:lstStyle/>
                    <a:p>
                      <a:pPr>
                        <a:spcAft>
                          <a:spcPts val="0"/>
                        </a:spcAft>
                      </a:pPr>
                      <a:r>
                        <a:rPr lang="en-US" sz="1400" kern="100">
                          <a:latin typeface="宋体"/>
                          <a:ea typeface="宋体"/>
                          <a:cs typeface="宋体"/>
                        </a:rPr>
                        <a:t>eBBU </a:t>
                      </a:r>
                      <a:r>
                        <a:rPr lang="zh-CN" sz="1400" kern="100">
                          <a:latin typeface="Times New Roman"/>
                          <a:ea typeface="宋体"/>
                          <a:cs typeface="宋体"/>
                        </a:rPr>
                        <a:t>环境要求</a:t>
                      </a:r>
                      <a:endParaRPr lang="zh-CN" sz="14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sz="1400" kern="100" dirty="0">
                          <a:latin typeface="Times New Roman"/>
                          <a:ea typeface="宋体"/>
                          <a:cs typeface="宋体"/>
                        </a:rPr>
                        <a:t>温度：－</a:t>
                      </a:r>
                      <a:r>
                        <a:rPr lang="en-US" sz="1400" kern="100" dirty="0">
                          <a:latin typeface="Times New Roman"/>
                          <a:ea typeface="宋体"/>
                          <a:cs typeface="宋体"/>
                        </a:rPr>
                        <a:t>5</a:t>
                      </a:r>
                      <a:r>
                        <a:rPr lang="zh-CN" sz="1400" kern="100" dirty="0">
                          <a:latin typeface="Times New Roman"/>
                          <a:ea typeface="宋体"/>
                          <a:cs typeface="宋体"/>
                        </a:rPr>
                        <a:t>º</a:t>
                      </a:r>
                      <a:r>
                        <a:rPr lang="en-US" sz="1400" kern="100" dirty="0">
                          <a:latin typeface="Times New Roman"/>
                          <a:ea typeface="宋体"/>
                          <a:cs typeface="宋体"/>
                        </a:rPr>
                        <a:t>C </a:t>
                      </a:r>
                      <a:r>
                        <a:rPr lang="zh-CN" sz="1400" kern="100" dirty="0">
                          <a:latin typeface="Times New Roman"/>
                          <a:ea typeface="宋体"/>
                          <a:cs typeface="宋体"/>
                        </a:rPr>
                        <a:t>～＋</a:t>
                      </a:r>
                      <a:r>
                        <a:rPr lang="en-US" sz="1400" kern="100" dirty="0">
                          <a:latin typeface="Times New Roman"/>
                          <a:ea typeface="宋体"/>
                          <a:cs typeface="宋体"/>
                        </a:rPr>
                        <a:t>55</a:t>
                      </a:r>
                      <a:r>
                        <a:rPr lang="zh-CN" sz="1400" kern="100" dirty="0">
                          <a:latin typeface="Times New Roman"/>
                          <a:ea typeface="宋体"/>
                          <a:cs typeface="宋体"/>
                        </a:rPr>
                        <a:t>º</a:t>
                      </a:r>
                      <a:r>
                        <a:rPr lang="en-US" sz="1400" kern="100" dirty="0">
                          <a:latin typeface="Times New Roman"/>
                          <a:ea typeface="宋体"/>
                          <a:cs typeface="宋体"/>
                        </a:rPr>
                        <a:t>C</a:t>
                      </a:r>
                      <a:r>
                        <a:rPr lang="zh-CN" sz="1400" kern="100" dirty="0">
                          <a:latin typeface="Times New Roman"/>
                          <a:ea typeface="宋体"/>
                          <a:cs typeface="宋体"/>
                        </a:rPr>
                        <a:t>； 相对湿度：</a:t>
                      </a:r>
                      <a:r>
                        <a:rPr lang="en-US" sz="1400" kern="100" dirty="0">
                          <a:latin typeface="Times New Roman"/>
                          <a:ea typeface="宋体"/>
                          <a:cs typeface="宋体"/>
                        </a:rPr>
                        <a:t>15</a:t>
                      </a:r>
                      <a:r>
                        <a:rPr lang="zh-CN" sz="1400" kern="100" dirty="0">
                          <a:latin typeface="Times New Roman"/>
                          <a:ea typeface="宋体"/>
                          <a:cs typeface="宋体"/>
                        </a:rPr>
                        <a:t>％～</a:t>
                      </a:r>
                      <a:r>
                        <a:rPr lang="en-US" sz="1400" kern="100" dirty="0">
                          <a:latin typeface="Times New Roman"/>
                          <a:ea typeface="宋体"/>
                          <a:cs typeface="宋体"/>
                        </a:rPr>
                        <a:t> 85</a:t>
                      </a:r>
                      <a:r>
                        <a:rPr lang="zh-CN" sz="1400" kern="100" dirty="0">
                          <a:latin typeface="Times New Roman"/>
                          <a:ea typeface="宋体"/>
                          <a:cs typeface="宋体"/>
                        </a:rPr>
                        <a:t>％；</a:t>
                      </a:r>
                      <a:endParaRPr lang="zh-CN" sz="14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45928">
                <a:tc>
                  <a:txBody>
                    <a:bodyPr/>
                    <a:lstStyle/>
                    <a:p>
                      <a:pPr algn="just">
                        <a:spcAft>
                          <a:spcPts val="0"/>
                        </a:spcAft>
                      </a:pPr>
                      <a:r>
                        <a:rPr lang="en-US" sz="1400" kern="100">
                          <a:latin typeface="宋体"/>
                          <a:ea typeface="宋体"/>
                          <a:cs typeface="宋体"/>
                        </a:rPr>
                        <a:t>eRRU </a:t>
                      </a:r>
                      <a:r>
                        <a:rPr lang="zh-CN" sz="1400" kern="100">
                          <a:latin typeface="Times New Roman"/>
                          <a:ea typeface="宋体"/>
                          <a:cs typeface="宋体"/>
                        </a:rPr>
                        <a:t>环境要求</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sz="1400" kern="100" dirty="0">
                          <a:latin typeface="Times New Roman"/>
                          <a:ea typeface="宋体"/>
                          <a:cs typeface="宋体"/>
                        </a:rPr>
                        <a:t>温度：－</a:t>
                      </a:r>
                      <a:r>
                        <a:rPr lang="en-US" sz="1400" kern="100" dirty="0">
                          <a:latin typeface="Times New Roman"/>
                          <a:ea typeface="宋体"/>
                          <a:cs typeface="宋体"/>
                        </a:rPr>
                        <a:t>40</a:t>
                      </a:r>
                      <a:r>
                        <a:rPr lang="zh-CN" sz="1400" kern="100" dirty="0">
                          <a:latin typeface="Times New Roman"/>
                          <a:ea typeface="宋体"/>
                          <a:cs typeface="宋体"/>
                        </a:rPr>
                        <a:t>º</a:t>
                      </a:r>
                      <a:r>
                        <a:rPr lang="en-US" sz="1400" kern="100" dirty="0">
                          <a:latin typeface="Times New Roman"/>
                          <a:ea typeface="宋体"/>
                          <a:cs typeface="宋体"/>
                        </a:rPr>
                        <a:t>C </a:t>
                      </a:r>
                      <a:r>
                        <a:rPr lang="zh-CN" sz="1400" kern="100" dirty="0">
                          <a:latin typeface="Times New Roman"/>
                          <a:ea typeface="宋体"/>
                          <a:cs typeface="宋体"/>
                        </a:rPr>
                        <a:t>～＋</a:t>
                      </a:r>
                      <a:r>
                        <a:rPr lang="en-US" sz="1400" kern="100" dirty="0">
                          <a:latin typeface="Times New Roman"/>
                          <a:ea typeface="宋体"/>
                          <a:cs typeface="宋体"/>
                        </a:rPr>
                        <a:t>55</a:t>
                      </a:r>
                      <a:r>
                        <a:rPr lang="zh-CN" sz="1400" kern="100" dirty="0">
                          <a:latin typeface="Times New Roman"/>
                          <a:ea typeface="宋体"/>
                          <a:cs typeface="宋体"/>
                        </a:rPr>
                        <a:t>º</a:t>
                      </a:r>
                      <a:r>
                        <a:rPr lang="en-US" sz="1400" kern="100" dirty="0">
                          <a:latin typeface="Times New Roman"/>
                          <a:ea typeface="宋体"/>
                          <a:cs typeface="宋体"/>
                        </a:rPr>
                        <a:t>C</a:t>
                      </a:r>
                      <a:r>
                        <a:rPr lang="zh-CN" sz="1400" kern="100" dirty="0">
                          <a:latin typeface="Times New Roman"/>
                          <a:ea typeface="宋体"/>
                          <a:cs typeface="宋体"/>
                        </a:rPr>
                        <a:t>；相对湿度：</a:t>
                      </a:r>
                      <a:r>
                        <a:rPr lang="en-US" sz="1400" kern="100" dirty="0">
                          <a:latin typeface="Times New Roman"/>
                          <a:ea typeface="宋体"/>
                          <a:cs typeface="宋体"/>
                        </a:rPr>
                        <a:t>5</a:t>
                      </a:r>
                      <a:r>
                        <a:rPr lang="zh-CN" sz="1400" kern="100" dirty="0">
                          <a:latin typeface="Times New Roman"/>
                          <a:ea typeface="宋体"/>
                          <a:cs typeface="宋体"/>
                        </a:rPr>
                        <a:t>％～</a:t>
                      </a:r>
                      <a:r>
                        <a:rPr lang="en-US" sz="1400" kern="100" dirty="0">
                          <a:latin typeface="Times New Roman"/>
                          <a:ea typeface="宋体"/>
                          <a:cs typeface="宋体"/>
                        </a:rPr>
                        <a:t> 100</a:t>
                      </a:r>
                      <a:r>
                        <a:rPr lang="zh-CN" sz="1400" kern="100" dirty="0">
                          <a:latin typeface="Times New Roman"/>
                          <a:ea typeface="宋体"/>
                          <a:cs typeface="宋体"/>
                        </a:rPr>
                        <a:t>％；</a:t>
                      </a:r>
                      <a:endParaRPr lang="zh-CN" sz="1400" kern="100" dirty="0">
                        <a:latin typeface="Times New Roman"/>
                        <a:ea typeface="宋体"/>
                        <a:cs typeface="Times New Roman"/>
                      </a:endParaRPr>
                    </a:p>
                    <a:p>
                      <a:pPr>
                        <a:spcAft>
                          <a:spcPts val="0"/>
                        </a:spcAft>
                      </a:pPr>
                      <a:r>
                        <a:rPr lang="zh-CN" sz="1400" kern="100" dirty="0">
                          <a:latin typeface="Times New Roman"/>
                          <a:ea typeface="宋体"/>
                          <a:cs typeface="宋体"/>
                        </a:rPr>
                        <a:t>太阳辐射：</a:t>
                      </a:r>
                      <a:r>
                        <a:rPr lang="en-US" sz="1400" kern="100" dirty="0">
                          <a:latin typeface="Times New Roman"/>
                          <a:ea typeface="宋体"/>
                          <a:cs typeface="宋体"/>
                        </a:rPr>
                        <a:t>1120W/m2</a:t>
                      </a:r>
                      <a:r>
                        <a:rPr lang="zh-CN" sz="1400" kern="100" dirty="0">
                          <a:latin typeface="Times New Roman"/>
                          <a:ea typeface="宋体"/>
                          <a:cs typeface="宋体"/>
                        </a:rPr>
                        <a:t>；气压：</a:t>
                      </a:r>
                      <a:r>
                        <a:rPr lang="en-US" sz="1400" kern="100" dirty="0">
                          <a:latin typeface="Times New Roman"/>
                          <a:ea typeface="宋体"/>
                          <a:cs typeface="宋体"/>
                        </a:rPr>
                        <a:t>70KPa </a:t>
                      </a:r>
                      <a:r>
                        <a:rPr lang="zh-CN" sz="1400" kern="100" dirty="0">
                          <a:latin typeface="Times New Roman"/>
                          <a:ea typeface="宋体"/>
                          <a:cs typeface="宋体"/>
                        </a:rPr>
                        <a:t>～</a:t>
                      </a:r>
                      <a:r>
                        <a:rPr lang="en-US" sz="1400" kern="100" dirty="0">
                          <a:latin typeface="Times New Roman"/>
                          <a:ea typeface="宋体"/>
                          <a:cs typeface="宋体"/>
                        </a:rPr>
                        <a:t> 106 </a:t>
                      </a:r>
                      <a:r>
                        <a:rPr lang="en-US" sz="1400" kern="100" dirty="0" err="1">
                          <a:latin typeface="Times New Roman"/>
                          <a:ea typeface="宋体"/>
                          <a:cs typeface="宋体"/>
                        </a:rPr>
                        <a:t>Kpa</a:t>
                      </a:r>
                      <a:r>
                        <a:rPr lang="zh-CN" sz="1400" kern="100" dirty="0">
                          <a:latin typeface="Times New Roman"/>
                          <a:ea typeface="宋体"/>
                          <a:cs typeface="宋体"/>
                        </a:rPr>
                        <a:t>；</a:t>
                      </a:r>
                      <a:endParaRPr lang="zh-CN" sz="1400" kern="100" dirty="0">
                        <a:latin typeface="Times New Roman"/>
                        <a:ea typeface="宋体"/>
                        <a:cs typeface="Times New Roman"/>
                      </a:endParaRPr>
                    </a:p>
                    <a:p>
                      <a:pPr>
                        <a:spcAft>
                          <a:spcPts val="0"/>
                        </a:spcAft>
                      </a:pPr>
                      <a:r>
                        <a:rPr lang="zh-CN" sz="1400" kern="100" dirty="0">
                          <a:latin typeface="Times New Roman"/>
                          <a:ea typeface="宋体"/>
                          <a:cs typeface="宋体"/>
                        </a:rPr>
                        <a:t>降雨强度：</a:t>
                      </a:r>
                      <a:r>
                        <a:rPr lang="en-US" sz="1400" kern="100" dirty="0">
                          <a:latin typeface="Times New Roman"/>
                          <a:ea typeface="宋体"/>
                          <a:cs typeface="宋体"/>
                        </a:rPr>
                        <a:t>6mm/min</a:t>
                      </a:r>
                      <a:r>
                        <a:rPr lang="zh-CN" sz="1400" kern="100" dirty="0">
                          <a:latin typeface="Times New Roman"/>
                          <a:ea typeface="宋体"/>
                          <a:cs typeface="宋体"/>
                        </a:rPr>
                        <a:t>；风速：</a:t>
                      </a:r>
                      <a:r>
                        <a:rPr lang="en-US" sz="1400" kern="100" dirty="0">
                          <a:latin typeface="Times New Roman"/>
                          <a:ea typeface="宋体"/>
                          <a:cs typeface="宋体"/>
                        </a:rPr>
                        <a:t>55m/s</a:t>
                      </a:r>
                      <a:r>
                        <a:rPr lang="zh-CN" sz="1400" kern="100" dirty="0">
                          <a:latin typeface="Times New Roman"/>
                          <a:ea typeface="宋体"/>
                          <a:cs typeface="宋体"/>
                        </a:rPr>
                        <a:t>；</a:t>
                      </a:r>
                      <a:endParaRPr lang="zh-CN" sz="14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7557">
                <a:tc>
                  <a:txBody>
                    <a:bodyPr/>
                    <a:lstStyle/>
                    <a:p>
                      <a:pPr algn="just">
                        <a:spcAft>
                          <a:spcPts val="0"/>
                        </a:spcAft>
                      </a:pPr>
                      <a:r>
                        <a:rPr lang="zh-CN" sz="1400" kern="100">
                          <a:latin typeface="Times New Roman"/>
                          <a:ea typeface="宋体"/>
                          <a:cs typeface="宋体"/>
                        </a:rPr>
                        <a:t>防雷</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kern="100" dirty="0" err="1">
                          <a:latin typeface="宋体"/>
                          <a:ea typeface="宋体"/>
                          <a:cs typeface="宋体"/>
                        </a:rPr>
                        <a:t>eRRU</a:t>
                      </a:r>
                      <a:r>
                        <a:rPr lang="en-US" sz="1400" kern="100" dirty="0">
                          <a:latin typeface="宋体"/>
                          <a:ea typeface="宋体"/>
                          <a:cs typeface="宋体"/>
                        </a:rPr>
                        <a:t> </a:t>
                      </a:r>
                      <a:r>
                        <a:rPr lang="zh-CN" sz="1400" kern="100" dirty="0">
                          <a:latin typeface="Times New Roman"/>
                          <a:ea typeface="宋体"/>
                          <a:cs typeface="宋体"/>
                        </a:rPr>
                        <a:t>具备内置防雷功能，且满足中华人民共和国通</a:t>
                      </a:r>
                      <a:endParaRPr lang="zh-CN" sz="1400" kern="100" dirty="0">
                        <a:latin typeface="Times New Roman"/>
                        <a:ea typeface="宋体"/>
                        <a:cs typeface="Times New Roman"/>
                      </a:endParaRPr>
                    </a:p>
                    <a:p>
                      <a:pPr>
                        <a:spcAft>
                          <a:spcPts val="0"/>
                        </a:spcAft>
                      </a:pPr>
                      <a:r>
                        <a:rPr lang="zh-CN" sz="1400" kern="100" dirty="0">
                          <a:latin typeface="Times New Roman"/>
                          <a:ea typeface="宋体"/>
                          <a:cs typeface="宋体"/>
                        </a:rPr>
                        <a:t>信行业标准《无线基站防雷接地技术要求》</a:t>
                      </a:r>
                      <a:endParaRPr lang="zh-CN" sz="14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9186">
                <a:tc>
                  <a:txBody>
                    <a:bodyPr/>
                    <a:lstStyle/>
                    <a:p>
                      <a:pPr>
                        <a:spcAft>
                          <a:spcPts val="0"/>
                        </a:spcAft>
                      </a:pPr>
                      <a:r>
                        <a:rPr lang="zh-CN" sz="1400" kern="100">
                          <a:latin typeface="Times New Roman"/>
                          <a:ea typeface="宋体"/>
                          <a:cs typeface="宋体"/>
                        </a:rPr>
                        <a:t>光纤拉远</a:t>
                      </a:r>
                      <a:endParaRPr lang="zh-CN" sz="14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sz="1400" kern="100" dirty="0">
                          <a:latin typeface="Times New Roman"/>
                          <a:ea typeface="宋体"/>
                          <a:cs typeface="宋体"/>
                        </a:rPr>
                        <a:t>支持最大拉远距离</a:t>
                      </a:r>
                      <a:r>
                        <a:rPr lang="en-US" sz="1400" kern="100" dirty="0">
                          <a:latin typeface="Times New Roman"/>
                          <a:ea typeface="宋体"/>
                          <a:cs typeface="宋体"/>
                        </a:rPr>
                        <a:t>3km</a:t>
                      </a:r>
                      <a:endParaRPr lang="zh-CN" sz="14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pPr algn="ctr"/>
            <a:r>
              <a:rPr lang="zh-CN" altLang="en-US" sz="4400" b="1" smtClean="0">
                <a:ea typeface="宋体" pitchFamily="2" charset="-122"/>
              </a:rPr>
              <a:t>物联网的特征</a:t>
            </a:r>
          </a:p>
        </p:txBody>
      </p:sp>
      <p:sp>
        <p:nvSpPr>
          <p:cNvPr id="4" name="日期占位符 3"/>
          <p:cNvSpPr>
            <a:spLocks noGrp="1"/>
          </p:cNvSpPr>
          <p:nvPr>
            <p:ph type="dt" sz="quarter" idx="4294967295"/>
          </p:nvPr>
        </p:nvSpPr>
        <p:spPr>
          <a:xfrm>
            <a:off x="0" y="1000125"/>
            <a:ext cx="2819400" cy="403225"/>
          </a:xfrm>
          <a:prstGeom prst="rect">
            <a:avLst/>
          </a:prstGeom>
        </p:spPr>
        <p:txBody>
          <a:bodyPr/>
          <a:lstStyle/>
          <a:p>
            <a:pPr>
              <a:defRPr/>
            </a:pPr>
            <a:r>
              <a:rPr lang="en-US" altLang="zh-CN" dirty="0" smtClean="0"/>
              <a:t> </a:t>
            </a:r>
            <a:endParaRPr lang="en-US" altLang="zh-CN" dirty="0"/>
          </a:p>
        </p:txBody>
      </p:sp>
      <p:sp>
        <p:nvSpPr>
          <p:cNvPr id="5" name="页脚占位符 4"/>
          <p:cNvSpPr>
            <a:spLocks noGrp="1"/>
          </p:cNvSpPr>
          <p:nvPr>
            <p:ph type="ftr" sz="quarter" idx="4294967295"/>
          </p:nvPr>
        </p:nvSpPr>
        <p:spPr>
          <a:xfrm>
            <a:off x="5943600" y="6486525"/>
            <a:ext cx="2895600" cy="298450"/>
          </a:xfrm>
          <a:prstGeom prst="rect">
            <a:avLst/>
          </a:prstGeom>
        </p:spPr>
        <p:txBody>
          <a:bodyPr/>
          <a:lstStyle/>
          <a:p>
            <a:pPr>
              <a:defRPr/>
            </a:pPr>
            <a:r>
              <a:rPr lang="en-US" altLang="zh-CN" dirty="0" smtClean="0"/>
              <a:t> </a:t>
            </a:r>
          </a:p>
          <a:p>
            <a:pPr>
              <a:defRPr/>
            </a:pPr>
            <a:endParaRPr lang="en-US" altLang="zh-CN" dirty="0"/>
          </a:p>
        </p:txBody>
      </p:sp>
      <p:sp>
        <p:nvSpPr>
          <p:cNvPr id="13317" name="AutoShape 3"/>
          <p:cNvSpPr>
            <a:spLocks noChangeArrowheads="1"/>
          </p:cNvSpPr>
          <p:nvPr/>
        </p:nvSpPr>
        <p:spPr bwMode="gray">
          <a:xfrm>
            <a:off x="2807022" y="2386607"/>
            <a:ext cx="504825" cy="576263"/>
          </a:xfrm>
          <a:prstGeom prst="chevron">
            <a:avLst>
              <a:gd name="adj" fmla="val 52514"/>
            </a:avLst>
          </a:prstGeom>
          <a:solidFill>
            <a:srgbClr val="FF3399"/>
          </a:solidFill>
          <a:ln w="0" algn="ctr">
            <a:noFill/>
            <a:miter lim="800000"/>
            <a:headEnd/>
            <a:tailEnd/>
          </a:ln>
        </p:spPr>
        <p:txBody>
          <a:bodyPr wrap="none" anchor="ctr"/>
          <a:lstStyle/>
          <a:p>
            <a:endParaRPr lang="zh-CN" altLang="en-US"/>
          </a:p>
        </p:txBody>
      </p:sp>
      <p:sp>
        <p:nvSpPr>
          <p:cNvPr id="13318" name="AutoShape 4"/>
          <p:cNvSpPr>
            <a:spLocks noChangeArrowheads="1"/>
          </p:cNvSpPr>
          <p:nvPr/>
        </p:nvSpPr>
        <p:spPr bwMode="gray">
          <a:xfrm>
            <a:off x="5542284" y="2386607"/>
            <a:ext cx="504825" cy="576263"/>
          </a:xfrm>
          <a:prstGeom prst="chevron">
            <a:avLst>
              <a:gd name="adj" fmla="val 52514"/>
            </a:avLst>
          </a:prstGeom>
          <a:solidFill>
            <a:srgbClr val="0099CC"/>
          </a:solidFill>
          <a:ln w="0" algn="ctr">
            <a:noFill/>
            <a:miter lim="800000"/>
            <a:headEnd/>
            <a:tailEnd/>
          </a:ln>
        </p:spPr>
        <p:txBody>
          <a:bodyPr wrap="none" anchor="ctr"/>
          <a:lstStyle/>
          <a:p>
            <a:endParaRPr lang="zh-CN" altLang="en-US"/>
          </a:p>
        </p:txBody>
      </p:sp>
      <p:sp>
        <p:nvSpPr>
          <p:cNvPr id="184" name="AutoShape 5"/>
          <p:cNvSpPr>
            <a:spLocks noChangeArrowheads="1"/>
          </p:cNvSpPr>
          <p:nvPr/>
        </p:nvSpPr>
        <p:spPr bwMode="auto">
          <a:xfrm>
            <a:off x="695647" y="4126507"/>
            <a:ext cx="2057400" cy="574675"/>
          </a:xfrm>
          <a:prstGeom prst="roundRect">
            <a:avLst>
              <a:gd name="adj" fmla="val 50000"/>
            </a:avLst>
          </a:prstGeom>
          <a:noFill/>
          <a:ln w="38100" algn="ctr">
            <a:solidFill>
              <a:srgbClr val="777777"/>
            </a:solidFill>
            <a:round/>
            <a:headEnd/>
            <a:tailEnd/>
          </a:ln>
          <a:effectLst/>
        </p:spPr>
        <p:txBody>
          <a:bodyPr wrap="none" anchor="ctr"/>
          <a:lstStyle/>
          <a:p>
            <a:pPr algn="ctr">
              <a:defRPr/>
            </a:pPr>
            <a:r>
              <a:rPr lang="zh-CN" altLang="en-US" sz="2800" b="1" dirty="0">
                <a:solidFill>
                  <a:schemeClr val="accent5">
                    <a:lumMod val="20000"/>
                    <a:lumOff val="80000"/>
                  </a:schemeClr>
                </a:solidFill>
                <a:effectLst>
                  <a:outerShdw blurRad="38100" dist="38100" dir="2700000" algn="tl">
                    <a:srgbClr val="C0C0C0"/>
                  </a:outerShdw>
                </a:effectLst>
                <a:latin typeface="Verdana" pitchFamily="34" charset="0"/>
              </a:rPr>
              <a:t>全面感知</a:t>
            </a:r>
            <a:endParaRPr lang="en-US" altLang="zh-CN" sz="2800" b="1" dirty="0">
              <a:solidFill>
                <a:schemeClr val="accent5">
                  <a:lumMod val="20000"/>
                  <a:lumOff val="80000"/>
                </a:schemeClr>
              </a:solidFill>
              <a:effectLst>
                <a:outerShdw blurRad="38100" dist="38100" dir="2700000" algn="tl">
                  <a:srgbClr val="C0C0C0"/>
                </a:outerShdw>
              </a:effectLst>
              <a:latin typeface="Verdana" pitchFamily="34" charset="0"/>
            </a:endParaRPr>
          </a:p>
        </p:txBody>
      </p:sp>
      <p:sp>
        <p:nvSpPr>
          <p:cNvPr id="185" name="AutoShape 6"/>
          <p:cNvSpPr>
            <a:spLocks noChangeArrowheads="1"/>
          </p:cNvSpPr>
          <p:nvPr/>
        </p:nvSpPr>
        <p:spPr bwMode="auto">
          <a:xfrm>
            <a:off x="3429322" y="4126507"/>
            <a:ext cx="2057400" cy="574675"/>
          </a:xfrm>
          <a:prstGeom prst="roundRect">
            <a:avLst>
              <a:gd name="adj" fmla="val 50000"/>
            </a:avLst>
          </a:prstGeom>
          <a:noFill/>
          <a:ln w="38100" algn="ctr">
            <a:solidFill>
              <a:srgbClr val="808080"/>
            </a:solidFill>
            <a:round/>
            <a:headEnd/>
            <a:tailEnd/>
          </a:ln>
          <a:effectLst/>
        </p:spPr>
        <p:txBody>
          <a:bodyPr wrap="none" anchor="ctr"/>
          <a:lstStyle/>
          <a:p>
            <a:pPr algn="ctr">
              <a:defRPr/>
            </a:pPr>
            <a:r>
              <a:rPr lang="zh-CN" altLang="en-US" sz="2800" b="1" dirty="0">
                <a:solidFill>
                  <a:schemeClr val="accent5">
                    <a:lumMod val="20000"/>
                    <a:lumOff val="80000"/>
                  </a:schemeClr>
                </a:solidFill>
                <a:effectLst>
                  <a:outerShdw blurRad="38100" dist="38100" dir="2700000" algn="tl">
                    <a:srgbClr val="C0C0C0"/>
                  </a:outerShdw>
                </a:effectLst>
                <a:latin typeface="Verdana" pitchFamily="34" charset="0"/>
              </a:rPr>
              <a:t>可靠传输</a:t>
            </a:r>
            <a:endParaRPr lang="en-US" altLang="zh-CN" sz="2800" b="1" dirty="0">
              <a:solidFill>
                <a:schemeClr val="accent5">
                  <a:lumMod val="20000"/>
                  <a:lumOff val="80000"/>
                </a:schemeClr>
              </a:solidFill>
              <a:effectLst>
                <a:outerShdw blurRad="38100" dist="38100" dir="2700000" algn="tl">
                  <a:srgbClr val="C0C0C0"/>
                </a:outerShdw>
              </a:effectLst>
              <a:latin typeface="Verdana" pitchFamily="34" charset="0"/>
            </a:endParaRPr>
          </a:p>
        </p:txBody>
      </p:sp>
      <p:sp>
        <p:nvSpPr>
          <p:cNvPr id="186" name="AutoShape 7"/>
          <p:cNvSpPr>
            <a:spLocks noChangeArrowheads="1"/>
          </p:cNvSpPr>
          <p:nvPr/>
        </p:nvSpPr>
        <p:spPr bwMode="auto">
          <a:xfrm>
            <a:off x="6182047" y="4126507"/>
            <a:ext cx="2057400" cy="574675"/>
          </a:xfrm>
          <a:prstGeom prst="roundRect">
            <a:avLst>
              <a:gd name="adj" fmla="val 50000"/>
            </a:avLst>
          </a:prstGeom>
          <a:noFill/>
          <a:ln w="38100" algn="ctr">
            <a:solidFill>
              <a:srgbClr val="808080"/>
            </a:solidFill>
            <a:round/>
            <a:headEnd/>
            <a:tailEnd/>
          </a:ln>
          <a:effectLst/>
        </p:spPr>
        <p:txBody>
          <a:bodyPr wrap="none" anchor="ctr"/>
          <a:lstStyle/>
          <a:p>
            <a:pPr algn="ctr">
              <a:defRPr/>
            </a:pPr>
            <a:r>
              <a:rPr lang="zh-CN" altLang="en-US" sz="2800" b="1" dirty="0">
                <a:solidFill>
                  <a:schemeClr val="accent5">
                    <a:lumMod val="20000"/>
                    <a:lumOff val="80000"/>
                  </a:schemeClr>
                </a:solidFill>
                <a:effectLst>
                  <a:outerShdw blurRad="38100" dist="38100" dir="2700000" algn="tl">
                    <a:srgbClr val="C0C0C0"/>
                  </a:outerShdw>
                </a:effectLst>
                <a:latin typeface="Verdana" pitchFamily="34" charset="0"/>
              </a:rPr>
              <a:t>智能处理</a:t>
            </a:r>
            <a:endParaRPr lang="en-US" altLang="zh-CN" sz="2800" b="1" dirty="0">
              <a:solidFill>
                <a:schemeClr val="accent5">
                  <a:lumMod val="20000"/>
                  <a:lumOff val="80000"/>
                </a:schemeClr>
              </a:solidFill>
              <a:effectLst>
                <a:outerShdw blurRad="38100" dist="38100" dir="2700000" algn="tl">
                  <a:srgbClr val="C0C0C0"/>
                </a:outerShdw>
              </a:effectLst>
              <a:latin typeface="Verdana" pitchFamily="34" charset="0"/>
            </a:endParaRPr>
          </a:p>
        </p:txBody>
      </p:sp>
      <p:grpSp>
        <p:nvGrpSpPr>
          <p:cNvPr id="2" name="Group 8"/>
          <p:cNvGrpSpPr>
            <a:grpSpLocks/>
          </p:cNvGrpSpPr>
          <p:nvPr/>
        </p:nvGrpSpPr>
        <p:grpSpPr bwMode="auto">
          <a:xfrm>
            <a:off x="652784" y="1611907"/>
            <a:ext cx="2160588" cy="2160588"/>
            <a:chOff x="480" y="1536"/>
            <a:chExt cx="1361" cy="1361"/>
          </a:xfrm>
        </p:grpSpPr>
        <p:sp>
          <p:nvSpPr>
            <p:cNvPr id="13353" name="Oval 9"/>
            <p:cNvSpPr>
              <a:spLocks noChangeArrowheads="1"/>
            </p:cNvSpPr>
            <p:nvPr/>
          </p:nvSpPr>
          <p:spPr bwMode="gray">
            <a:xfrm>
              <a:off x="480" y="1536"/>
              <a:ext cx="1361" cy="1361"/>
            </a:xfrm>
            <a:prstGeom prst="ellipse">
              <a:avLst/>
            </a:prstGeom>
            <a:gradFill rotWithShape="1">
              <a:gsLst>
                <a:gs pos="0">
                  <a:srgbClr val="FFFFFF"/>
                </a:gs>
                <a:gs pos="50000">
                  <a:srgbClr val="FF9933"/>
                </a:gs>
                <a:gs pos="100000">
                  <a:srgbClr val="FFFFFF"/>
                </a:gs>
              </a:gsLst>
              <a:lin ang="2700000" scaled="1"/>
            </a:gradFill>
            <a:ln w="38100" algn="ctr">
              <a:noFill/>
              <a:round/>
              <a:headEnd/>
              <a:tailEnd/>
            </a:ln>
          </p:spPr>
          <p:txBody>
            <a:bodyPr wrap="none" anchor="ctr">
              <a:spAutoFit/>
            </a:bodyPr>
            <a:lstStyle/>
            <a:p>
              <a:endParaRPr lang="zh-CN" altLang="en-US"/>
            </a:p>
          </p:txBody>
        </p:sp>
        <p:sp>
          <p:nvSpPr>
            <p:cNvPr id="13354" name="Oval 10"/>
            <p:cNvSpPr>
              <a:spLocks noChangeArrowheads="1"/>
            </p:cNvSpPr>
            <p:nvPr/>
          </p:nvSpPr>
          <p:spPr bwMode="gray">
            <a:xfrm>
              <a:off x="480" y="1536"/>
              <a:ext cx="1361" cy="1361"/>
            </a:xfrm>
            <a:prstGeom prst="ellipse">
              <a:avLst/>
            </a:prstGeom>
            <a:gradFill rotWithShape="1">
              <a:gsLst>
                <a:gs pos="0">
                  <a:srgbClr val="FF9933">
                    <a:alpha val="32001"/>
                  </a:srgbClr>
                </a:gs>
                <a:gs pos="100000">
                  <a:srgbClr val="000000">
                    <a:alpha val="89998"/>
                  </a:srgbClr>
                </a:gs>
              </a:gsLst>
              <a:lin ang="2700000" scaled="1"/>
            </a:gradFill>
            <a:ln w="38100" algn="ctr">
              <a:noFill/>
              <a:round/>
              <a:headEnd/>
              <a:tailEnd/>
            </a:ln>
          </p:spPr>
          <p:txBody>
            <a:bodyPr wrap="none" anchor="ctr">
              <a:spAutoFit/>
            </a:bodyPr>
            <a:lstStyle/>
            <a:p>
              <a:endParaRPr lang="zh-CN" altLang="en-US"/>
            </a:p>
          </p:txBody>
        </p:sp>
        <p:sp>
          <p:nvSpPr>
            <p:cNvPr id="13355" name="Oval 11"/>
            <p:cNvSpPr>
              <a:spLocks noChangeArrowheads="1"/>
            </p:cNvSpPr>
            <p:nvPr/>
          </p:nvSpPr>
          <p:spPr bwMode="gray">
            <a:xfrm>
              <a:off x="565" y="1614"/>
              <a:ext cx="1183" cy="1183"/>
            </a:xfrm>
            <a:prstGeom prst="ellipse">
              <a:avLst/>
            </a:prstGeom>
            <a:gradFill rotWithShape="1">
              <a:gsLst>
                <a:gs pos="0">
                  <a:srgbClr val="8A531C"/>
                </a:gs>
                <a:gs pos="50000">
                  <a:srgbClr val="FF9933"/>
                </a:gs>
                <a:gs pos="100000">
                  <a:srgbClr val="8A531C"/>
                </a:gs>
              </a:gsLst>
              <a:lin ang="18900000" scaled="1"/>
            </a:gradFill>
            <a:ln w="38100" algn="ctr">
              <a:noFill/>
              <a:round/>
              <a:headEnd/>
              <a:tailEnd/>
            </a:ln>
          </p:spPr>
          <p:txBody>
            <a:bodyPr anchor="ctr">
              <a:spAutoFit/>
            </a:bodyPr>
            <a:lstStyle/>
            <a:p>
              <a:endParaRPr lang="zh-CN" altLang="en-US"/>
            </a:p>
          </p:txBody>
        </p:sp>
        <p:sp>
          <p:nvSpPr>
            <p:cNvPr id="13356" name="Oval 12"/>
            <p:cNvSpPr>
              <a:spLocks noChangeArrowheads="1"/>
            </p:cNvSpPr>
            <p:nvPr/>
          </p:nvSpPr>
          <p:spPr bwMode="gray">
            <a:xfrm>
              <a:off x="576" y="1632"/>
              <a:ext cx="1183" cy="1183"/>
            </a:xfrm>
            <a:prstGeom prst="ellipse">
              <a:avLst/>
            </a:prstGeom>
            <a:gradFill rotWithShape="1">
              <a:gsLst>
                <a:gs pos="0">
                  <a:srgbClr val="A26120"/>
                </a:gs>
                <a:gs pos="100000">
                  <a:srgbClr val="FF9933">
                    <a:alpha val="0"/>
                  </a:srgbClr>
                </a:gs>
              </a:gsLst>
              <a:lin ang="2700000" scaled="1"/>
            </a:gradFill>
            <a:ln w="38100" algn="ctr">
              <a:noFill/>
              <a:round/>
              <a:headEnd/>
              <a:tailEnd/>
            </a:ln>
          </p:spPr>
          <p:txBody>
            <a:bodyPr anchor="ctr">
              <a:spAutoFit/>
            </a:bodyPr>
            <a:lstStyle/>
            <a:p>
              <a:endParaRPr lang="zh-CN" altLang="en-US"/>
            </a:p>
          </p:txBody>
        </p:sp>
        <p:sp>
          <p:nvSpPr>
            <p:cNvPr id="13357" name="Oval 13"/>
            <p:cNvSpPr>
              <a:spLocks noChangeArrowheads="1"/>
            </p:cNvSpPr>
            <p:nvPr/>
          </p:nvSpPr>
          <p:spPr bwMode="gray">
            <a:xfrm>
              <a:off x="624" y="1673"/>
              <a:ext cx="1065" cy="1065"/>
            </a:xfrm>
            <a:prstGeom prst="ellipse">
              <a:avLst/>
            </a:prstGeom>
            <a:solidFill>
              <a:srgbClr val="333333"/>
            </a:solidFill>
            <a:ln w="38100" algn="ctr">
              <a:noFill/>
              <a:round/>
              <a:headEnd/>
              <a:tailEnd/>
            </a:ln>
          </p:spPr>
          <p:txBody>
            <a:bodyPr anchor="ctr">
              <a:spAutoFit/>
            </a:bodyPr>
            <a:lstStyle/>
            <a:p>
              <a:endParaRPr lang="zh-CN" altLang="en-US"/>
            </a:p>
          </p:txBody>
        </p:sp>
        <p:grpSp>
          <p:nvGrpSpPr>
            <p:cNvPr id="3" name="Group 14"/>
            <p:cNvGrpSpPr>
              <a:grpSpLocks/>
            </p:cNvGrpSpPr>
            <p:nvPr/>
          </p:nvGrpSpPr>
          <p:grpSpPr bwMode="auto">
            <a:xfrm>
              <a:off x="641" y="1685"/>
              <a:ext cx="1031" cy="1031"/>
              <a:chOff x="4166" y="1706"/>
              <a:chExt cx="1252" cy="1252"/>
            </a:xfrm>
          </p:grpSpPr>
          <p:sp>
            <p:nvSpPr>
              <p:cNvPr id="13360" name="Oval 15"/>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13361" name="Oval 16"/>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13362" name="Oval 17"/>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13363" name="Oval 18"/>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grpSp>
        <p:sp>
          <p:nvSpPr>
            <p:cNvPr id="13359" name="Text Box 19"/>
            <p:cNvSpPr txBox="1">
              <a:spLocks noChangeArrowheads="1"/>
            </p:cNvSpPr>
            <p:nvPr/>
          </p:nvSpPr>
          <p:spPr bwMode="gray">
            <a:xfrm>
              <a:off x="855" y="2065"/>
              <a:ext cx="504" cy="291"/>
            </a:xfrm>
            <a:prstGeom prst="rect">
              <a:avLst/>
            </a:prstGeom>
            <a:noFill/>
            <a:ln w="9525" algn="ctr">
              <a:noFill/>
              <a:miter lim="800000"/>
              <a:headEnd/>
              <a:tailEnd/>
            </a:ln>
          </p:spPr>
          <p:txBody>
            <a:bodyPr wrap="none">
              <a:spAutoFit/>
            </a:bodyPr>
            <a:lstStyle/>
            <a:p>
              <a:r>
                <a:rPr lang="zh-CN" altLang="en-US" sz="3600">
                  <a:solidFill>
                    <a:srgbClr val="000000"/>
                  </a:solidFill>
                </a:rPr>
                <a:t>感知</a:t>
              </a:r>
              <a:endParaRPr lang="en-US" altLang="zh-CN" sz="3600">
                <a:solidFill>
                  <a:srgbClr val="000000"/>
                </a:solidFill>
              </a:endParaRPr>
            </a:p>
          </p:txBody>
        </p:sp>
      </p:grpSp>
      <p:grpSp>
        <p:nvGrpSpPr>
          <p:cNvPr id="6" name="Group 20"/>
          <p:cNvGrpSpPr>
            <a:grpSpLocks/>
          </p:cNvGrpSpPr>
          <p:nvPr/>
        </p:nvGrpSpPr>
        <p:grpSpPr bwMode="auto">
          <a:xfrm>
            <a:off x="3395984" y="1611907"/>
            <a:ext cx="2160588" cy="2160588"/>
            <a:chOff x="2208" y="1536"/>
            <a:chExt cx="1361" cy="1361"/>
          </a:xfrm>
        </p:grpSpPr>
        <p:sp>
          <p:nvSpPr>
            <p:cNvPr id="13342" name="Oval 21"/>
            <p:cNvSpPr>
              <a:spLocks noChangeArrowheads="1"/>
            </p:cNvSpPr>
            <p:nvPr/>
          </p:nvSpPr>
          <p:spPr bwMode="gray">
            <a:xfrm>
              <a:off x="2208" y="1536"/>
              <a:ext cx="1361" cy="1361"/>
            </a:xfrm>
            <a:prstGeom prst="ellipse">
              <a:avLst/>
            </a:prstGeom>
            <a:gradFill rotWithShape="1">
              <a:gsLst>
                <a:gs pos="0">
                  <a:srgbClr val="FFFFFF"/>
                </a:gs>
                <a:gs pos="50000">
                  <a:srgbClr val="FF3399"/>
                </a:gs>
                <a:gs pos="100000">
                  <a:srgbClr val="FFFFFF"/>
                </a:gs>
              </a:gsLst>
              <a:lin ang="2700000" scaled="1"/>
            </a:gradFill>
            <a:ln w="38100" algn="ctr">
              <a:noFill/>
              <a:round/>
              <a:headEnd/>
              <a:tailEnd/>
            </a:ln>
          </p:spPr>
          <p:txBody>
            <a:bodyPr wrap="none" anchor="ctr">
              <a:spAutoFit/>
            </a:bodyPr>
            <a:lstStyle/>
            <a:p>
              <a:endParaRPr lang="zh-CN" altLang="en-US"/>
            </a:p>
          </p:txBody>
        </p:sp>
        <p:sp>
          <p:nvSpPr>
            <p:cNvPr id="13343" name="Oval 22"/>
            <p:cNvSpPr>
              <a:spLocks noChangeArrowheads="1"/>
            </p:cNvSpPr>
            <p:nvPr/>
          </p:nvSpPr>
          <p:spPr bwMode="gray">
            <a:xfrm>
              <a:off x="2208" y="1536"/>
              <a:ext cx="1361" cy="1361"/>
            </a:xfrm>
            <a:prstGeom prst="ellipse">
              <a:avLst/>
            </a:prstGeom>
            <a:gradFill rotWithShape="1">
              <a:gsLst>
                <a:gs pos="0">
                  <a:srgbClr val="FF3399">
                    <a:alpha val="32001"/>
                  </a:srgbClr>
                </a:gs>
                <a:gs pos="100000">
                  <a:srgbClr val="761847"/>
                </a:gs>
              </a:gsLst>
              <a:lin ang="2700000" scaled="1"/>
            </a:gradFill>
            <a:ln w="38100" algn="ctr">
              <a:noFill/>
              <a:round/>
              <a:headEnd/>
              <a:tailEnd/>
            </a:ln>
          </p:spPr>
          <p:txBody>
            <a:bodyPr wrap="none" anchor="ctr">
              <a:spAutoFit/>
            </a:bodyPr>
            <a:lstStyle/>
            <a:p>
              <a:endParaRPr lang="zh-CN" altLang="en-US"/>
            </a:p>
          </p:txBody>
        </p:sp>
        <p:sp>
          <p:nvSpPr>
            <p:cNvPr id="13344" name="Oval 23"/>
            <p:cNvSpPr>
              <a:spLocks noChangeArrowheads="1"/>
            </p:cNvSpPr>
            <p:nvPr/>
          </p:nvSpPr>
          <p:spPr bwMode="gray">
            <a:xfrm>
              <a:off x="2297" y="1625"/>
              <a:ext cx="1183" cy="1183"/>
            </a:xfrm>
            <a:prstGeom prst="ellipse">
              <a:avLst/>
            </a:prstGeom>
            <a:gradFill rotWithShape="1">
              <a:gsLst>
                <a:gs pos="0">
                  <a:srgbClr val="8A3753"/>
                </a:gs>
                <a:gs pos="50000">
                  <a:srgbClr val="FF6699"/>
                </a:gs>
                <a:gs pos="100000">
                  <a:srgbClr val="8A3753"/>
                </a:gs>
              </a:gsLst>
              <a:lin ang="18900000" scaled="1"/>
            </a:gradFill>
            <a:ln w="38100" algn="ctr">
              <a:noFill/>
              <a:round/>
              <a:headEnd/>
              <a:tailEnd/>
            </a:ln>
          </p:spPr>
          <p:txBody>
            <a:bodyPr anchor="ctr">
              <a:spAutoFit/>
            </a:bodyPr>
            <a:lstStyle/>
            <a:p>
              <a:endParaRPr lang="zh-CN" altLang="en-US"/>
            </a:p>
          </p:txBody>
        </p:sp>
        <p:sp>
          <p:nvSpPr>
            <p:cNvPr id="13345" name="Oval 24"/>
            <p:cNvSpPr>
              <a:spLocks noChangeArrowheads="1"/>
            </p:cNvSpPr>
            <p:nvPr/>
          </p:nvSpPr>
          <p:spPr bwMode="gray">
            <a:xfrm>
              <a:off x="2304" y="1623"/>
              <a:ext cx="1183" cy="1183"/>
            </a:xfrm>
            <a:prstGeom prst="ellipse">
              <a:avLst/>
            </a:prstGeom>
            <a:gradFill rotWithShape="1">
              <a:gsLst>
                <a:gs pos="0">
                  <a:srgbClr val="A22061"/>
                </a:gs>
                <a:gs pos="100000">
                  <a:srgbClr val="FF3399">
                    <a:alpha val="0"/>
                  </a:srgbClr>
                </a:gs>
              </a:gsLst>
              <a:lin ang="2700000" scaled="1"/>
            </a:gradFill>
            <a:ln w="38100" algn="ctr">
              <a:noFill/>
              <a:round/>
              <a:headEnd/>
              <a:tailEnd/>
            </a:ln>
          </p:spPr>
          <p:txBody>
            <a:bodyPr anchor="ctr">
              <a:spAutoFit/>
            </a:bodyPr>
            <a:lstStyle/>
            <a:p>
              <a:endParaRPr lang="zh-CN" altLang="en-US"/>
            </a:p>
          </p:txBody>
        </p:sp>
        <p:sp>
          <p:nvSpPr>
            <p:cNvPr id="13346" name="Oval 25"/>
            <p:cNvSpPr>
              <a:spLocks noChangeArrowheads="1"/>
            </p:cNvSpPr>
            <p:nvPr/>
          </p:nvSpPr>
          <p:spPr bwMode="gray">
            <a:xfrm>
              <a:off x="2356" y="1684"/>
              <a:ext cx="1065" cy="1065"/>
            </a:xfrm>
            <a:prstGeom prst="ellipse">
              <a:avLst/>
            </a:prstGeom>
            <a:solidFill>
              <a:srgbClr val="333333"/>
            </a:solidFill>
            <a:ln w="38100" algn="ctr">
              <a:noFill/>
              <a:round/>
              <a:headEnd/>
              <a:tailEnd/>
            </a:ln>
          </p:spPr>
          <p:txBody>
            <a:bodyPr anchor="ctr">
              <a:spAutoFit/>
            </a:bodyPr>
            <a:lstStyle/>
            <a:p>
              <a:endParaRPr lang="zh-CN" altLang="en-US"/>
            </a:p>
          </p:txBody>
        </p:sp>
        <p:grpSp>
          <p:nvGrpSpPr>
            <p:cNvPr id="7" name="Group 26"/>
            <p:cNvGrpSpPr>
              <a:grpSpLocks/>
            </p:cNvGrpSpPr>
            <p:nvPr/>
          </p:nvGrpSpPr>
          <p:grpSpPr bwMode="auto">
            <a:xfrm>
              <a:off x="2373" y="1696"/>
              <a:ext cx="1031" cy="1031"/>
              <a:chOff x="4166" y="1706"/>
              <a:chExt cx="1252" cy="1252"/>
            </a:xfrm>
          </p:grpSpPr>
          <p:sp>
            <p:nvSpPr>
              <p:cNvPr id="13349" name="Oval 27"/>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13350" name="Oval 28"/>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13351" name="Oval 29"/>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13352" name="Oval 30"/>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grpSp>
        <p:sp>
          <p:nvSpPr>
            <p:cNvPr id="13348" name="Text Box 31"/>
            <p:cNvSpPr txBox="1">
              <a:spLocks noChangeArrowheads="1"/>
            </p:cNvSpPr>
            <p:nvPr/>
          </p:nvSpPr>
          <p:spPr bwMode="gray">
            <a:xfrm>
              <a:off x="2565" y="2065"/>
              <a:ext cx="504" cy="291"/>
            </a:xfrm>
            <a:prstGeom prst="rect">
              <a:avLst/>
            </a:prstGeom>
            <a:noFill/>
            <a:ln w="9525" algn="ctr">
              <a:noFill/>
              <a:miter lim="800000"/>
              <a:headEnd/>
              <a:tailEnd/>
            </a:ln>
          </p:spPr>
          <p:txBody>
            <a:bodyPr wrap="none">
              <a:spAutoFit/>
            </a:bodyPr>
            <a:lstStyle/>
            <a:p>
              <a:r>
                <a:rPr lang="zh-CN" altLang="en-US" sz="3600">
                  <a:solidFill>
                    <a:srgbClr val="000000"/>
                  </a:solidFill>
                </a:rPr>
                <a:t>传输</a:t>
              </a:r>
              <a:endParaRPr lang="en-US" altLang="zh-CN" sz="3600">
                <a:solidFill>
                  <a:srgbClr val="000000"/>
                </a:solidFill>
              </a:endParaRPr>
            </a:p>
          </p:txBody>
        </p:sp>
      </p:grpSp>
      <p:grpSp>
        <p:nvGrpSpPr>
          <p:cNvPr id="8" name="Group 32"/>
          <p:cNvGrpSpPr>
            <a:grpSpLocks/>
          </p:cNvGrpSpPr>
          <p:nvPr/>
        </p:nvGrpSpPr>
        <p:grpSpPr bwMode="auto">
          <a:xfrm>
            <a:off x="6118547" y="1594445"/>
            <a:ext cx="2160587" cy="2160587"/>
            <a:chOff x="3923" y="1525"/>
            <a:chExt cx="1361" cy="1361"/>
          </a:xfrm>
        </p:grpSpPr>
        <p:sp>
          <p:nvSpPr>
            <p:cNvPr id="13331" name="Oval 33"/>
            <p:cNvSpPr>
              <a:spLocks noChangeArrowheads="1"/>
            </p:cNvSpPr>
            <p:nvPr/>
          </p:nvSpPr>
          <p:spPr bwMode="gray">
            <a:xfrm>
              <a:off x="3923" y="1525"/>
              <a:ext cx="1361" cy="1361"/>
            </a:xfrm>
            <a:prstGeom prst="ellipse">
              <a:avLst/>
            </a:prstGeom>
            <a:gradFill rotWithShape="1">
              <a:gsLst>
                <a:gs pos="0">
                  <a:srgbClr val="FFFFFF"/>
                </a:gs>
                <a:gs pos="50000">
                  <a:srgbClr val="0099CC"/>
                </a:gs>
                <a:gs pos="100000">
                  <a:srgbClr val="FFFFFF"/>
                </a:gs>
              </a:gsLst>
              <a:lin ang="2700000" scaled="1"/>
            </a:gradFill>
            <a:ln w="38100" algn="ctr">
              <a:noFill/>
              <a:round/>
              <a:headEnd/>
              <a:tailEnd/>
            </a:ln>
          </p:spPr>
          <p:txBody>
            <a:bodyPr wrap="none" anchor="ctr">
              <a:spAutoFit/>
            </a:bodyPr>
            <a:lstStyle/>
            <a:p>
              <a:endParaRPr lang="zh-CN" altLang="en-US"/>
            </a:p>
          </p:txBody>
        </p:sp>
        <p:sp>
          <p:nvSpPr>
            <p:cNvPr id="13332" name="Oval 34"/>
            <p:cNvSpPr>
              <a:spLocks noChangeArrowheads="1"/>
            </p:cNvSpPr>
            <p:nvPr/>
          </p:nvSpPr>
          <p:spPr bwMode="gray">
            <a:xfrm>
              <a:off x="3923" y="1525"/>
              <a:ext cx="1361" cy="1361"/>
            </a:xfrm>
            <a:prstGeom prst="ellipse">
              <a:avLst/>
            </a:prstGeom>
            <a:gradFill rotWithShape="1">
              <a:gsLst>
                <a:gs pos="0">
                  <a:srgbClr val="0099CC">
                    <a:alpha val="32001"/>
                  </a:srgbClr>
                </a:gs>
                <a:gs pos="100000">
                  <a:srgbClr val="000000">
                    <a:alpha val="89998"/>
                  </a:srgbClr>
                </a:gs>
              </a:gsLst>
              <a:lin ang="2700000" scaled="1"/>
            </a:gradFill>
            <a:ln w="38100" algn="ctr">
              <a:noFill/>
              <a:round/>
              <a:headEnd/>
              <a:tailEnd/>
            </a:ln>
          </p:spPr>
          <p:txBody>
            <a:bodyPr wrap="none" anchor="ctr">
              <a:spAutoFit/>
            </a:bodyPr>
            <a:lstStyle/>
            <a:p>
              <a:endParaRPr lang="zh-CN" altLang="en-US"/>
            </a:p>
          </p:txBody>
        </p:sp>
        <p:sp>
          <p:nvSpPr>
            <p:cNvPr id="13333" name="Oval 35"/>
            <p:cNvSpPr>
              <a:spLocks noChangeArrowheads="1"/>
            </p:cNvSpPr>
            <p:nvPr/>
          </p:nvSpPr>
          <p:spPr bwMode="gray">
            <a:xfrm>
              <a:off x="4012" y="1614"/>
              <a:ext cx="1183" cy="1183"/>
            </a:xfrm>
            <a:prstGeom prst="ellipse">
              <a:avLst/>
            </a:prstGeom>
            <a:gradFill rotWithShape="1">
              <a:gsLst>
                <a:gs pos="0">
                  <a:srgbClr val="00536E"/>
                </a:gs>
                <a:gs pos="50000">
                  <a:srgbClr val="0099CC"/>
                </a:gs>
                <a:gs pos="100000">
                  <a:srgbClr val="00536E"/>
                </a:gs>
              </a:gsLst>
              <a:lin ang="18900000" scaled="1"/>
            </a:gradFill>
            <a:ln w="38100" algn="ctr">
              <a:noFill/>
              <a:round/>
              <a:headEnd/>
              <a:tailEnd/>
            </a:ln>
          </p:spPr>
          <p:txBody>
            <a:bodyPr anchor="ctr">
              <a:spAutoFit/>
            </a:bodyPr>
            <a:lstStyle/>
            <a:p>
              <a:endParaRPr lang="zh-CN" altLang="en-US"/>
            </a:p>
          </p:txBody>
        </p:sp>
        <p:sp>
          <p:nvSpPr>
            <p:cNvPr id="13334" name="Oval 36"/>
            <p:cNvSpPr>
              <a:spLocks noChangeArrowheads="1"/>
            </p:cNvSpPr>
            <p:nvPr/>
          </p:nvSpPr>
          <p:spPr bwMode="gray">
            <a:xfrm>
              <a:off x="4013" y="1616"/>
              <a:ext cx="1183" cy="1183"/>
            </a:xfrm>
            <a:prstGeom prst="ellipse">
              <a:avLst/>
            </a:prstGeom>
            <a:gradFill rotWithShape="1">
              <a:gsLst>
                <a:gs pos="0">
                  <a:srgbClr val="006182"/>
                </a:gs>
                <a:gs pos="100000">
                  <a:srgbClr val="0099CC">
                    <a:alpha val="0"/>
                  </a:srgbClr>
                </a:gs>
              </a:gsLst>
              <a:lin ang="2700000" scaled="1"/>
            </a:gradFill>
            <a:ln w="38100" algn="ctr">
              <a:noFill/>
              <a:round/>
              <a:headEnd/>
              <a:tailEnd/>
            </a:ln>
          </p:spPr>
          <p:txBody>
            <a:bodyPr anchor="ctr">
              <a:spAutoFit/>
            </a:bodyPr>
            <a:lstStyle/>
            <a:p>
              <a:endParaRPr lang="zh-CN" altLang="en-US"/>
            </a:p>
          </p:txBody>
        </p:sp>
        <p:sp>
          <p:nvSpPr>
            <p:cNvPr id="13335" name="Oval 37"/>
            <p:cNvSpPr>
              <a:spLocks noChangeArrowheads="1"/>
            </p:cNvSpPr>
            <p:nvPr/>
          </p:nvSpPr>
          <p:spPr bwMode="gray">
            <a:xfrm>
              <a:off x="4076" y="1673"/>
              <a:ext cx="1065" cy="1065"/>
            </a:xfrm>
            <a:prstGeom prst="ellipse">
              <a:avLst/>
            </a:prstGeom>
            <a:solidFill>
              <a:srgbClr val="333333"/>
            </a:solidFill>
            <a:ln w="38100" algn="ctr">
              <a:noFill/>
              <a:round/>
              <a:headEnd/>
              <a:tailEnd/>
            </a:ln>
          </p:spPr>
          <p:txBody>
            <a:bodyPr anchor="ctr">
              <a:spAutoFit/>
            </a:bodyPr>
            <a:lstStyle/>
            <a:p>
              <a:endParaRPr lang="zh-CN" altLang="en-US"/>
            </a:p>
          </p:txBody>
        </p:sp>
        <p:grpSp>
          <p:nvGrpSpPr>
            <p:cNvPr id="9" name="Group 38"/>
            <p:cNvGrpSpPr>
              <a:grpSpLocks/>
            </p:cNvGrpSpPr>
            <p:nvPr/>
          </p:nvGrpSpPr>
          <p:grpSpPr bwMode="auto">
            <a:xfrm>
              <a:off x="4095" y="1685"/>
              <a:ext cx="1031" cy="1031"/>
              <a:chOff x="4166" y="1706"/>
              <a:chExt cx="1252" cy="1252"/>
            </a:xfrm>
          </p:grpSpPr>
          <p:sp>
            <p:nvSpPr>
              <p:cNvPr id="13338" name="Oval 39"/>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13339" name="Oval 40"/>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13340" name="Oval 41"/>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13341" name="Oval 42"/>
              <p:cNvSpPr>
                <a:spLocks noChangeArrowheads="1"/>
              </p:cNvSpPr>
              <p:nvPr/>
            </p:nvSpPr>
            <p:spPr bwMode="gray">
              <a:xfrm>
                <a:off x="4166" y="1785"/>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grpSp>
        <p:sp>
          <p:nvSpPr>
            <p:cNvPr id="13337" name="Text Box 43"/>
            <p:cNvSpPr txBox="1">
              <a:spLocks noChangeArrowheads="1"/>
            </p:cNvSpPr>
            <p:nvPr/>
          </p:nvSpPr>
          <p:spPr bwMode="gray">
            <a:xfrm>
              <a:off x="4275" y="2065"/>
              <a:ext cx="504" cy="291"/>
            </a:xfrm>
            <a:prstGeom prst="rect">
              <a:avLst/>
            </a:prstGeom>
            <a:noFill/>
            <a:ln w="9525" algn="ctr">
              <a:noFill/>
              <a:miter lim="800000"/>
              <a:headEnd/>
              <a:tailEnd/>
            </a:ln>
          </p:spPr>
          <p:txBody>
            <a:bodyPr wrap="none">
              <a:spAutoFit/>
            </a:bodyPr>
            <a:lstStyle/>
            <a:p>
              <a:r>
                <a:rPr lang="zh-CN" altLang="en-US" sz="3600">
                  <a:solidFill>
                    <a:srgbClr val="000000"/>
                  </a:solidFill>
                </a:rPr>
                <a:t>智能</a:t>
              </a:r>
              <a:endParaRPr lang="en-US" altLang="zh-CN" sz="3600">
                <a:solidFill>
                  <a:srgbClr val="000000"/>
                </a:solidFill>
              </a:endParaRPr>
            </a:p>
          </p:txBody>
        </p:sp>
      </p:grpSp>
      <p:sp>
        <p:nvSpPr>
          <p:cNvPr id="223" name="AutoShape 5"/>
          <p:cNvSpPr>
            <a:spLocks noChangeArrowheads="1"/>
          </p:cNvSpPr>
          <p:nvPr/>
        </p:nvSpPr>
        <p:spPr bwMode="auto">
          <a:xfrm>
            <a:off x="676597" y="4737695"/>
            <a:ext cx="2214562" cy="1428750"/>
          </a:xfrm>
          <a:prstGeom prst="roundRect">
            <a:avLst>
              <a:gd name="adj" fmla="val 50000"/>
            </a:avLst>
          </a:prstGeom>
          <a:noFill/>
          <a:ln w="38100" algn="ctr">
            <a:solidFill>
              <a:srgbClr val="777777"/>
            </a:solidFill>
            <a:round/>
            <a:headEnd/>
            <a:tailEnd/>
          </a:ln>
          <a:effectLst/>
        </p:spPr>
        <p:txBody>
          <a:bodyPr wrap="none" anchor="ctr"/>
          <a:lstStyle/>
          <a:p>
            <a:pPr>
              <a:defRPr/>
            </a:pPr>
            <a:endParaRPr lang="en-US" altLang="zh-CN" sz="1600" dirty="0">
              <a:solidFill>
                <a:srgbClr val="5F5F5F"/>
              </a:solidFill>
              <a:effectLst>
                <a:outerShdw blurRad="38100" dist="38100" dir="2700000" algn="tl">
                  <a:srgbClr val="C0C0C0"/>
                </a:outerShdw>
              </a:effectLst>
              <a:latin typeface="微软雅黑" pitchFamily="34" charset="-122"/>
            </a:endParaRPr>
          </a:p>
        </p:txBody>
      </p:sp>
      <p:sp>
        <p:nvSpPr>
          <p:cNvPr id="13326" name="AutoShape 5"/>
          <p:cNvSpPr>
            <a:spLocks noChangeArrowheads="1"/>
          </p:cNvSpPr>
          <p:nvPr/>
        </p:nvSpPr>
        <p:spPr bwMode="auto">
          <a:xfrm>
            <a:off x="3310259" y="4737695"/>
            <a:ext cx="2224088" cy="1571625"/>
          </a:xfrm>
          <a:prstGeom prst="roundRect">
            <a:avLst>
              <a:gd name="adj" fmla="val 45532"/>
            </a:avLst>
          </a:prstGeom>
          <a:noFill/>
          <a:ln w="38100" algn="ctr">
            <a:solidFill>
              <a:srgbClr val="777777"/>
            </a:solidFill>
            <a:round/>
            <a:headEnd/>
            <a:tailEnd/>
          </a:ln>
        </p:spPr>
        <p:txBody>
          <a:bodyPr wrap="none" anchor="ctr"/>
          <a:lstStyle/>
          <a:p>
            <a:pPr marL="742950" lvl="1" indent="-285750" algn="r"/>
            <a:endParaRPr lang="en-US" altLang="zh-CN" sz="1600">
              <a:latin typeface="微软雅黑" pitchFamily="34" charset="-122"/>
            </a:endParaRPr>
          </a:p>
        </p:txBody>
      </p:sp>
      <p:sp>
        <p:nvSpPr>
          <p:cNvPr id="13327" name="AutoShape 5"/>
          <p:cNvSpPr>
            <a:spLocks noChangeArrowheads="1"/>
          </p:cNvSpPr>
          <p:nvPr/>
        </p:nvSpPr>
        <p:spPr bwMode="auto">
          <a:xfrm>
            <a:off x="5820097" y="4737695"/>
            <a:ext cx="3000375" cy="1500187"/>
          </a:xfrm>
          <a:prstGeom prst="roundRect">
            <a:avLst>
              <a:gd name="adj" fmla="val 49208"/>
            </a:avLst>
          </a:prstGeom>
          <a:noFill/>
          <a:ln w="38100" algn="ctr">
            <a:solidFill>
              <a:srgbClr val="777777"/>
            </a:solidFill>
            <a:round/>
            <a:headEnd/>
            <a:tailEnd/>
          </a:ln>
        </p:spPr>
        <p:txBody>
          <a:bodyPr wrap="none" anchor="ctr"/>
          <a:lstStyle/>
          <a:p>
            <a:pPr marL="0" lvl="1"/>
            <a:endParaRPr lang="en-US" altLang="zh-CN" sz="1600">
              <a:latin typeface="微软雅黑" pitchFamily="34" charset="-122"/>
            </a:endParaRPr>
          </a:p>
        </p:txBody>
      </p:sp>
      <p:sp>
        <p:nvSpPr>
          <p:cNvPr id="13328" name="矩形 49"/>
          <p:cNvSpPr>
            <a:spLocks noChangeArrowheads="1"/>
          </p:cNvSpPr>
          <p:nvPr/>
        </p:nvSpPr>
        <p:spPr bwMode="auto">
          <a:xfrm>
            <a:off x="3310259" y="5179020"/>
            <a:ext cx="2232025" cy="584200"/>
          </a:xfrm>
          <a:prstGeom prst="rect">
            <a:avLst/>
          </a:prstGeom>
          <a:noFill/>
          <a:ln w="9525">
            <a:noFill/>
            <a:miter lim="800000"/>
            <a:headEnd/>
            <a:tailEnd/>
          </a:ln>
        </p:spPr>
        <p:txBody>
          <a:bodyPr>
            <a:spAutoFit/>
          </a:bodyPr>
          <a:lstStyle/>
          <a:p>
            <a:pPr marL="0" lvl="1" algn="ctr"/>
            <a:r>
              <a:rPr lang="zh-CN" altLang="en-US" sz="1600">
                <a:latin typeface="微软雅黑" pitchFamily="34" charset="-122"/>
              </a:rPr>
              <a:t>通过网络将感知的各种信息进行实时传送。</a:t>
            </a:r>
            <a:endParaRPr lang="en-US" altLang="zh-CN" sz="1600">
              <a:latin typeface="微软雅黑" pitchFamily="34" charset="-122"/>
            </a:endParaRPr>
          </a:p>
        </p:txBody>
      </p:sp>
      <p:sp>
        <p:nvSpPr>
          <p:cNvPr id="13329" name="矩形 50"/>
          <p:cNvSpPr>
            <a:spLocks noChangeArrowheads="1"/>
          </p:cNvSpPr>
          <p:nvPr/>
        </p:nvSpPr>
        <p:spPr bwMode="auto">
          <a:xfrm>
            <a:off x="5975672" y="4961532"/>
            <a:ext cx="2663825" cy="1077913"/>
          </a:xfrm>
          <a:prstGeom prst="rect">
            <a:avLst/>
          </a:prstGeom>
          <a:noFill/>
          <a:ln w="9525">
            <a:noFill/>
            <a:miter lim="800000"/>
            <a:headEnd/>
            <a:tailEnd/>
          </a:ln>
        </p:spPr>
        <p:txBody>
          <a:bodyPr>
            <a:spAutoFit/>
          </a:bodyPr>
          <a:lstStyle/>
          <a:p>
            <a:pPr marL="0" lvl="1" algn="ctr"/>
            <a:r>
              <a:rPr lang="zh-CN" altLang="en-US" sz="1600" dirty="0">
                <a:latin typeface="微软雅黑" pitchFamily="34" charset="-122"/>
              </a:rPr>
              <a:t>利用计算机技术，及时地对海量的数据进行信息控制，真正达到了人与物的沟通、物与物的沟通。</a:t>
            </a:r>
            <a:endParaRPr lang="en-US" altLang="zh-CN" sz="1600" dirty="0">
              <a:latin typeface="微软雅黑" pitchFamily="34" charset="-122"/>
            </a:endParaRPr>
          </a:p>
        </p:txBody>
      </p:sp>
      <p:sp>
        <p:nvSpPr>
          <p:cNvPr id="52" name="矩形 51"/>
          <p:cNvSpPr/>
          <p:nvPr/>
        </p:nvSpPr>
        <p:spPr>
          <a:xfrm>
            <a:off x="717872" y="4994870"/>
            <a:ext cx="2232025" cy="831850"/>
          </a:xfrm>
          <a:prstGeom prst="rect">
            <a:avLst/>
          </a:prstGeom>
        </p:spPr>
        <p:txBody>
          <a:bodyPr>
            <a:spAutoFit/>
          </a:bodyPr>
          <a:lstStyle/>
          <a:p>
            <a:pPr algn="ctr">
              <a:defRPr/>
            </a:pPr>
            <a:r>
              <a:rPr lang="zh-CN" altLang="en-US" sz="1600" dirty="0">
                <a:latin typeface="微软雅黑" pitchFamily="34" charset="-122"/>
              </a:rPr>
              <a:t>利用</a:t>
            </a:r>
            <a:r>
              <a:rPr lang="en-US" altLang="zh-CN" sz="1600" dirty="0">
                <a:latin typeface="微软雅黑" pitchFamily="34" charset="-122"/>
              </a:rPr>
              <a:t>RFID</a:t>
            </a:r>
            <a:r>
              <a:rPr lang="zh-CN" altLang="en-US" sz="1600" dirty="0">
                <a:latin typeface="微软雅黑" pitchFamily="34" charset="-122"/>
              </a:rPr>
              <a:t>、传感器、二维码等能够随时随地采集物体的动态信息。</a:t>
            </a:r>
            <a:endParaRPr lang="en-US" altLang="zh-CN" sz="1600" dirty="0">
              <a:solidFill>
                <a:srgbClr val="5F5F5F"/>
              </a:solidFill>
              <a:effectLst>
                <a:outerShdw blurRad="38100" dist="38100" dir="2700000" algn="tl">
                  <a:srgbClr val="C0C0C0"/>
                </a:outerShdw>
              </a:effectLst>
              <a:latin typeface="微软雅黑"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ChangeArrowheads="1"/>
          </p:cNvSpPr>
          <p:nvPr/>
        </p:nvSpPr>
        <p:spPr bwMode="auto">
          <a:xfrm>
            <a:off x="0" y="4725144"/>
            <a:ext cx="9144000" cy="163121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altLang="zh-CN" sz="2000" dirty="0" smtClean="0"/>
              <a:t>LTE EU</a:t>
            </a:r>
            <a:r>
              <a:rPr lang="zh-CN" altLang="zh-CN" sz="2000" dirty="0" smtClean="0"/>
              <a:t>开发模块是一款基于</a:t>
            </a:r>
            <a:r>
              <a:rPr lang="en-US" altLang="zh-CN" sz="2000" dirty="0" smtClean="0"/>
              <a:t>Mini PCI Express</a:t>
            </a:r>
            <a:r>
              <a:rPr lang="zh-CN" altLang="zh-CN" sz="2000" dirty="0" smtClean="0"/>
              <a:t>接口的多模无线上网模块，可以应用于但不限于笔记本内置上网卡、车载设备功能实现、数据传输功能实现等。</a:t>
            </a:r>
            <a:r>
              <a:rPr lang="en-US" altLang="zh-CN" sz="2000" dirty="0" smtClean="0"/>
              <a:t>EU</a:t>
            </a:r>
            <a:r>
              <a:rPr lang="zh-CN" altLang="zh-CN" sz="2000" dirty="0" smtClean="0"/>
              <a:t>支持</a:t>
            </a:r>
            <a:r>
              <a:rPr lang="en-US" altLang="zh-CN" sz="2000" dirty="0" smtClean="0"/>
              <a:t>TD-LTE/LTE FDD/TD-SCDMA</a:t>
            </a:r>
            <a:r>
              <a:rPr lang="zh-CN" altLang="zh-CN" sz="2000" dirty="0" smtClean="0"/>
              <a:t>，</a:t>
            </a:r>
            <a:r>
              <a:rPr lang="en-US" altLang="zh-CN" sz="2000" dirty="0" smtClean="0"/>
              <a:t>TD-LTE</a:t>
            </a:r>
            <a:r>
              <a:rPr lang="zh-CN" altLang="zh-CN" sz="2000" dirty="0" smtClean="0"/>
              <a:t>支持</a:t>
            </a:r>
            <a:r>
              <a:rPr lang="en-US" altLang="zh-CN" sz="2000" dirty="0" smtClean="0"/>
              <a:t>Band38</a:t>
            </a:r>
            <a:r>
              <a:rPr lang="zh-CN" altLang="zh-CN" sz="2000" dirty="0" smtClean="0"/>
              <a:t>，</a:t>
            </a:r>
            <a:r>
              <a:rPr lang="en-US" altLang="zh-CN" sz="2000" dirty="0" smtClean="0"/>
              <a:t>Band39</a:t>
            </a:r>
            <a:r>
              <a:rPr lang="zh-CN" altLang="zh-CN" sz="2000" dirty="0" smtClean="0"/>
              <a:t>，</a:t>
            </a:r>
            <a:r>
              <a:rPr lang="en-US" altLang="zh-CN" sz="2000" dirty="0" smtClean="0"/>
              <a:t>Band40</a:t>
            </a:r>
            <a:r>
              <a:rPr lang="zh-CN" altLang="zh-CN" sz="2000" dirty="0" smtClean="0"/>
              <a:t>，</a:t>
            </a:r>
            <a:r>
              <a:rPr lang="en-US" altLang="zh-CN" sz="2000" dirty="0" smtClean="0"/>
              <a:t>LTE FDD</a:t>
            </a:r>
            <a:r>
              <a:rPr lang="zh-CN" altLang="zh-CN" sz="2000" dirty="0" smtClean="0"/>
              <a:t>支持</a:t>
            </a:r>
            <a:r>
              <a:rPr lang="en-US" altLang="zh-CN" sz="2000" dirty="0" smtClean="0"/>
              <a:t>Band7</a:t>
            </a:r>
            <a:r>
              <a:rPr lang="zh-CN" altLang="zh-CN" sz="2000" dirty="0" smtClean="0"/>
              <a:t>，</a:t>
            </a:r>
            <a:r>
              <a:rPr lang="en-US" altLang="zh-CN" sz="2000" dirty="0" smtClean="0"/>
              <a:t>TD-SCDMA</a:t>
            </a:r>
            <a:r>
              <a:rPr lang="zh-CN" altLang="zh-CN" sz="2000" dirty="0" smtClean="0"/>
              <a:t>支持</a:t>
            </a:r>
            <a:r>
              <a:rPr lang="en-US" altLang="zh-CN" sz="2000" dirty="0" smtClean="0"/>
              <a:t>A</a:t>
            </a:r>
            <a:r>
              <a:rPr lang="zh-CN" altLang="zh-CN" sz="2000" dirty="0" smtClean="0"/>
              <a:t>，</a:t>
            </a:r>
            <a:r>
              <a:rPr lang="en-US" altLang="zh-CN" sz="2000" dirty="0" smtClean="0"/>
              <a:t>F</a:t>
            </a:r>
            <a:r>
              <a:rPr lang="zh-CN" altLang="zh-CN" sz="2000" dirty="0" smtClean="0"/>
              <a:t>频段模式。可以提供移动环境下的（</a:t>
            </a:r>
            <a:r>
              <a:rPr lang="en-US" altLang="zh-CN" sz="2000" dirty="0" smtClean="0"/>
              <a:t>TD-LTE,LTE FDD</a:t>
            </a:r>
            <a:r>
              <a:rPr lang="zh-CN" altLang="zh-CN" sz="2000" dirty="0" smtClean="0"/>
              <a:t>与</a:t>
            </a:r>
            <a:r>
              <a:rPr lang="en-US" altLang="zh-CN" sz="2000" dirty="0" smtClean="0"/>
              <a:t>TD-SCDMA</a:t>
            </a:r>
            <a:r>
              <a:rPr lang="zh-CN" altLang="zh-CN" sz="2000" dirty="0" smtClean="0"/>
              <a:t>网络）高速数据接入服务。</a:t>
            </a:r>
            <a:endParaRPr kumimoji="0" lang="zh-CN" altLang="en-US" sz="2000" b="0" i="0" u="none" strike="noStrike" cap="none" normalizeH="0" baseline="0" dirty="0" smtClean="0">
              <a:ln>
                <a:noFill/>
              </a:ln>
              <a:solidFill>
                <a:schemeClr val="tx1">
                  <a:lumMod val="95000"/>
                </a:schemeClr>
              </a:solidFill>
              <a:effectLst/>
              <a:latin typeface="Arial" pitchFamily="34" charset="0"/>
              <a:ea typeface="宋体" pitchFamily="2" charset="-122"/>
            </a:endParaRPr>
          </a:p>
        </p:txBody>
      </p:sp>
      <p:sp>
        <p:nvSpPr>
          <p:cNvPr id="4" name="矩形 3"/>
          <p:cNvSpPr/>
          <p:nvPr/>
        </p:nvSpPr>
        <p:spPr>
          <a:xfrm>
            <a:off x="2123728" y="548680"/>
            <a:ext cx="4912307" cy="707886"/>
          </a:xfrm>
          <a:prstGeom prst="rect">
            <a:avLst/>
          </a:prstGeom>
        </p:spPr>
        <p:txBody>
          <a:bodyPr wrap="none">
            <a:spAutoFit/>
          </a:bodyPr>
          <a:lstStyle/>
          <a:p>
            <a:r>
              <a:rPr lang="en-US" altLang="zh-CN" sz="4000" b="1" dirty="0" smtClean="0">
                <a:solidFill>
                  <a:schemeClr val="accent2">
                    <a:lumMod val="75000"/>
                  </a:schemeClr>
                </a:solidFill>
              </a:rPr>
              <a:t>LTE</a:t>
            </a:r>
            <a:r>
              <a:rPr lang="zh-CN" altLang="zh-CN" sz="4000" b="1" dirty="0" smtClean="0">
                <a:solidFill>
                  <a:schemeClr val="accent2">
                    <a:lumMod val="75000"/>
                  </a:schemeClr>
                </a:solidFill>
              </a:rPr>
              <a:t>数据采集</a:t>
            </a:r>
            <a:r>
              <a:rPr lang="zh-CN" altLang="zh-CN" sz="4000" b="1" dirty="0" smtClean="0">
                <a:solidFill>
                  <a:schemeClr val="accent2">
                    <a:lumMod val="75000"/>
                  </a:schemeClr>
                </a:solidFill>
              </a:rPr>
              <a:t>模块</a:t>
            </a:r>
            <a:r>
              <a:rPr lang="en-US" altLang="zh-CN" sz="4000" b="1" dirty="0" smtClean="0">
                <a:solidFill>
                  <a:schemeClr val="accent2">
                    <a:lumMod val="75000"/>
                  </a:schemeClr>
                </a:solidFill>
              </a:rPr>
              <a:t>EU</a:t>
            </a:r>
            <a:endParaRPr lang="zh-CN" altLang="en-US" sz="4000" b="1" dirty="0" smtClean="0">
              <a:solidFill>
                <a:schemeClr val="accent2">
                  <a:lumMod val="75000"/>
                </a:schemeClr>
              </a:solidFill>
            </a:endParaRPr>
          </a:p>
        </p:txBody>
      </p:sp>
      <p:pic>
        <p:nvPicPr>
          <p:cNvPr id="94210" name="图片 18" descr="http://img01.taobaocdn.com/bao/uploaded/i1/T1uDHhFnNeXXXXXXXX_!!0-item_pic.jpg_460x460.jpg"/>
          <p:cNvPicPr>
            <a:picLocks noChangeAspect="1" noChangeArrowheads="1"/>
          </p:cNvPicPr>
          <p:nvPr/>
        </p:nvPicPr>
        <p:blipFill>
          <a:blip r:embed="rId2" cstate="print"/>
          <a:srcRect/>
          <a:stretch>
            <a:fillRect/>
          </a:stretch>
        </p:blipFill>
        <p:spPr bwMode="auto">
          <a:xfrm>
            <a:off x="179512" y="1700808"/>
            <a:ext cx="2443772" cy="2376264"/>
          </a:xfrm>
          <a:prstGeom prst="rect">
            <a:avLst/>
          </a:prstGeom>
          <a:noFill/>
          <a:ln w="9525">
            <a:noFill/>
            <a:miter lim="800000"/>
            <a:headEnd/>
            <a:tailEnd/>
          </a:ln>
        </p:spPr>
      </p:pic>
      <p:graphicFrame>
        <p:nvGraphicFramePr>
          <p:cNvPr id="7" name="表格 6"/>
          <p:cNvGraphicFramePr>
            <a:graphicFrameLocks noGrp="1"/>
          </p:cNvGraphicFramePr>
          <p:nvPr/>
        </p:nvGraphicFramePr>
        <p:xfrm>
          <a:off x="2843808" y="1484784"/>
          <a:ext cx="6096000" cy="2880360"/>
        </p:xfrm>
        <a:graphic>
          <a:graphicData uri="http://schemas.openxmlformats.org/drawingml/2006/table">
            <a:tbl>
              <a:tblPr/>
              <a:tblGrid>
                <a:gridCol w="2448272"/>
                <a:gridCol w="3647728"/>
              </a:tblGrid>
              <a:tr h="0">
                <a:tc>
                  <a:txBody>
                    <a:bodyPr/>
                    <a:lstStyle/>
                    <a:p>
                      <a:pPr>
                        <a:lnSpc>
                          <a:spcPct val="150000"/>
                        </a:lnSpc>
                        <a:spcBef>
                          <a:spcPts val="600"/>
                        </a:spcBef>
                        <a:spcAft>
                          <a:spcPts val="600"/>
                        </a:spcAft>
                      </a:pPr>
                      <a:r>
                        <a:rPr lang="zh-CN" sz="1800" kern="100" dirty="0">
                          <a:solidFill>
                            <a:schemeClr val="tx1"/>
                          </a:solidFill>
                          <a:latin typeface="Times New Roman"/>
                          <a:ea typeface="宋体"/>
                          <a:cs typeface="HYa9gj"/>
                        </a:rPr>
                        <a:t>技术指标</a:t>
                      </a:r>
                      <a:endParaRPr lang="zh-CN" sz="1800" kern="100" dirty="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5B3D7"/>
                    </a:solidFill>
                  </a:tcPr>
                </a:tc>
                <a:tc>
                  <a:txBody>
                    <a:bodyPr/>
                    <a:lstStyle/>
                    <a:p>
                      <a:pPr>
                        <a:lnSpc>
                          <a:spcPct val="150000"/>
                        </a:lnSpc>
                        <a:spcBef>
                          <a:spcPts val="600"/>
                        </a:spcBef>
                        <a:spcAft>
                          <a:spcPts val="600"/>
                        </a:spcAft>
                      </a:pPr>
                      <a:r>
                        <a:rPr lang="zh-CN" sz="1800" kern="100">
                          <a:solidFill>
                            <a:schemeClr val="tx1"/>
                          </a:solidFill>
                          <a:latin typeface="Times New Roman"/>
                          <a:ea typeface="宋体"/>
                          <a:cs typeface="HYa9gj"/>
                        </a:rPr>
                        <a:t>描述</a:t>
                      </a:r>
                      <a:endParaRPr lang="zh-CN" sz="18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5B3D7"/>
                    </a:solidFill>
                  </a:tcPr>
                </a:tc>
              </a:tr>
              <a:tr h="0">
                <a:tc>
                  <a:txBody>
                    <a:bodyPr/>
                    <a:lstStyle/>
                    <a:p>
                      <a:pPr>
                        <a:spcAft>
                          <a:spcPts val="0"/>
                        </a:spcAft>
                      </a:pPr>
                      <a:r>
                        <a:rPr lang="zh-CN" sz="1800" kern="100" dirty="0">
                          <a:solidFill>
                            <a:schemeClr val="tx1"/>
                          </a:solidFill>
                          <a:latin typeface="Times New Roman"/>
                          <a:ea typeface="宋体"/>
                          <a:cs typeface="宋体"/>
                        </a:rPr>
                        <a:t>业务物理接 口</a:t>
                      </a:r>
                      <a:endParaRPr lang="zh-CN" sz="1800" kern="100" dirty="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kern="100">
                          <a:solidFill>
                            <a:schemeClr val="tx1"/>
                          </a:solidFill>
                          <a:latin typeface="宋体"/>
                          <a:ea typeface="宋体"/>
                          <a:cs typeface="宋体"/>
                        </a:rPr>
                        <a:t>1 UART/</a:t>
                      </a:r>
                      <a:r>
                        <a:rPr lang="zh-CN" sz="1800" kern="100">
                          <a:solidFill>
                            <a:schemeClr val="tx1"/>
                          </a:solidFill>
                          <a:latin typeface="Times New Roman"/>
                          <a:ea typeface="宋体"/>
                          <a:cs typeface="宋体"/>
                        </a:rPr>
                        <a:t>（</a:t>
                      </a:r>
                      <a:r>
                        <a:rPr lang="en-US" sz="1800" kern="100">
                          <a:solidFill>
                            <a:schemeClr val="tx1"/>
                          </a:solidFill>
                          <a:latin typeface="Times New Roman"/>
                          <a:ea typeface="宋体"/>
                          <a:cs typeface="宋体"/>
                        </a:rPr>
                        <a:t>RS232</a:t>
                      </a:r>
                      <a:r>
                        <a:rPr lang="zh-CN" sz="1800" kern="100">
                          <a:solidFill>
                            <a:schemeClr val="tx1"/>
                          </a:solidFill>
                          <a:latin typeface="Times New Roman"/>
                          <a:ea typeface="宋体"/>
                          <a:cs typeface="宋体"/>
                        </a:rPr>
                        <a:t>或</a:t>
                      </a:r>
                      <a:r>
                        <a:rPr lang="en-US" sz="1800" kern="100">
                          <a:solidFill>
                            <a:schemeClr val="tx1"/>
                          </a:solidFill>
                          <a:latin typeface="Times New Roman"/>
                          <a:ea typeface="宋体"/>
                          <a:cs typeface="宋体"/>
                        </a:rPr>
                        <a:t>RS485</a:t>
                      </a:r>
                      <a:r>
                        <a:rPr lang="zh-CN" sz="1800" kern="100">
                          <a:solidFill>
                            <a:schemeClr val="tx1"/>
                          </a:solidFill>
                          <a:latin typeface="Times New Roman"/>
                          <a:ea typeface="宋体"/>
                          <a:cs typeface="宋体"/>
                        </a:rPr>
                        <a:t>或</a:t>
                      </a:r>
                      <a:r>
                        <a:rPr lang="en-US" sz="1800" kern="100">
                          <a:solidFill>
                            <a:schemeClr val="tx1"/>
                          </a:solidFill>
                          <a:latin typeface="Times New Roman"/>
                          <a:ea typeface="宋体"/>
                          <a:cs typeface="宋体"/>
                        </a:rPr>
                        <a:t>3.3V LVCMOS</a:t>
                      </a:r>
                      <a:r>
                        <a:rPr lang="zh-CN" sz="1800" kern="100">
                          <a:solidFill>
                            <a:schemeClr val="tx1"/>
                          </a:solidFill>
                          <a:latin typeface="Times New Roman"/>
                          <a:ea typeface="宋体"/>
                          <a:cs typeface="宋体"/>
                        </a:rPr>
                        <a:t>）物理电平三选一</a:t>
                      </a:r>
                      <a:endParaRPr lang="zh-CN" sz="1800" kern="100">
                        <a:solidFill>
                          <a:schemeClr val="tx1"/>
                        </a:solidFill>
                        <a:latin typeface="Times New Roman"/>
                        <a:ea typeface="宋体"/>
                        <a:cs typeface="Times New Roman"/>
                      </a:endParaRPr>
                    </a:p>
                    <a:p>
                      <a:pPr>
                        <a:spcAft>
                          <a:spcPts val="0"/>
                        </a:spcAft>
                      </a:pPr>
                      <a:r>
                        <a:rPr lang="en-US" sz="1800" kern="100">
                          <a:solidFill>
                            <a:schemeClr val="tx1"/>
                          </a:solidFill>
                          <a:latin typeface="宋体"/>
                          <a:ea typeface="宋体"/>
                          <a:cs typeface="宋体"/>
                        </a:rPr>
                        <a:t>2 10M/100M</a:t>
                      </a:r>
                      <a:r>
                        <a:rPr lang="zh-CN" sz="1800" kern="100">
                          <a:solidFill>
                            <a:schemeClr val="tx1"/>
                          </a:solidFill>
                          <a:latin typeface="Times New Roman"/>
                          <a:ea typeface="宋体"/>
                          <a:cs typeface="宋体"/>
                        </a:rPr>
                        <a:t>自适应以太网</a:t>
                      </a:r>
                      <a:endParaRPr lang="zh-CN" sz="18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zh-CN" sz="1800" kern="100" dirty="0">
                          <a:solidFill>
                            <a:schemeClr val="tx1"/>
                          </a:solidFill>
                          <a:latin typeface="Times New Roman"/>
                          <a:ea typeface="宋体"/>
                          <a:cs typeface="宋体"/>
                        </a:rPr>
                        <a:t>业务接口协议类型</a:t>
                      </a:r>
                      <a:endParaRPr lang="zh-CN" sz="1800" kern="100" dirty="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kern="100" dirty="0">
                          <a:solidFill>
                            <a:schemeClr val="tx1"/>
                          </a:solidFill>
                          <a:latin typeface="宋体"/>
                          <a:ea typeface="宋体"/>
                          <a:cs typeface="宋体"/>
                        </a:rPr>
                        <a:t>1 PPPOE</a:t>
                      </a:r>
                      <a:r>
                        <a:rPr lang="zh-CN" sz="1800" kern="100" dirty="0">
                          <a:solidFill>
                            <a:schemeClr val="tx1"/>
                          </a:solidFill>
                          <a:latin typeface="Times New Roman"/>
                          <a:ea typeface="宋体"/>
                          <a:cs typeface="宋体"/>
                        </a:rPr>
                        <a:t>（以太网接口）</a:t>
                      </a:r>
                      <a:endParaRPr lang="zh-CN" sz="1800" kern="100" dirty="0">
                        <a:solidFill>
                          <a:schemeClr val="tx1"/>
                        </a:solidFill>
                        <a:latin typeface="Times New Roman"/>
                        <a:ea typeface="宋体"/>
                        <a:cs typeface="Times New Roman"/>
                      </a:endParaRPr>
                    </a:p>
                    <a:p>
                      <a:pPr>
                        <a:spcAft>
                          <a:spcPts val="0"/>
                        </a:spcAft>
                      </a:pPr>
                      <a:r>
                        <a:rPr lang="en-US" sz="1800" kern="100" dirty="0">
                          <a:solidFill>
                            <a:schemeClr val="tx1"/>
                          </a:solidFill>
                          <a:latin typeface="宋体"/>
                          <a:ea typeface="宋体"/>
                          <a:cs typeface="宋体"/>
                        </a:rPr>
                        <a:t>2 PPPOS</a:t>
                      </a:r>
                      <a:r>
                        <a:rPr lang="zh-CN" sz="1800" kern="100" dirty="0">
                          <a:solidFill>
                            <a:schemeClr val="tx1"/>
                          </a:solidFill>
                          <a:latin typeface="Times New Roman"/>
                          <a:ea typeface="宋体"/>
                          <a:cs typeface="宋体"/>
                        </a:rPr>
                        <a:t>（</a:t>
                      </a:r>
                      <a:r>
                        <a:rPr lang="en-US" sz="1800" kern="100" dirty="0">
                          <a:solidFill>
                            <a:schemeClr val="tx1"/>
                          </a:solidFill>
                          <a:latin typeface="Times New Roman"/>
                          <a:ea typeface="宋体"/>
                          <a:cs typeface="宋体"/>
                        </a:rPr>
                        <a:t>UART</a:t>
                      </a:r>
                      <a:r>
                        <a:rPr lang="zh-CN" sz="1800" kern="100" dirty="0">
                          <a:solidFill>
                            <a:schemeClr val="tx1"/>
                          </a:solidFill>
                          <a:latin typeface="Times New Roman"/>
                          <a:ea typeface="宋体"/>
                          <a:cs typeface="宋体"/>
                        </a:rPr>
                        <a:t>接口）</a:t>
                      </a:r>
                      <a:endParaRPr lang="zh-CN" sz="1800" kern="100" dirty="0">
                        <a:solidFill>
                          <a:schemeClr val="tx1"/>
                        </a:solidFill>
                        <a:latin typeface="Times New Roman"/>
                        <a:ea typeface="宋体"/>
                        <a:cs typeface="Times New Roman"/>
                      </a:endParaRPr>
                    </a:p>
                    <a:p>
                      <a:pPr>
                        <a:spcAft>
                          <a:spcPts val="0"/>
                        </a:spcAft>
                      </a:pPr>
                      <a:r>
                        <a:rPr lang="en-US" sz="1800" kern="100" dirty="0">
                          <a:solidFill>
                            <a:schemeClr val="tx1"/>
                          </a:solidFill>
                          <a:latin typeface="宋体"/>
                          <a:ea typeface="宋体"/>
                          <a:cs typeface="宋体"/>
                        </a:rPr>
                        <a:t>3 </a:t>
                      </a:r>
                      <a:r>
                        <a:rPr lang="zh-CN" sz="1800" kern="100" dirty="0">
                          <a:solidFill>
                            <a:schemeClr val="tx1"/>
                          </a:solidFill>
                          <a:latin typeface="Times New Roman"/>
                          <a:ea typeface="宋体"/>
                          <a:cs typeface="宋体"/>
                        </a:rPr>
                        <a:t>透明传输（均支持）</a:t>
                      </a:r>
                      <a:endParaRPr lang="zh-CN" sz="1800" kern="100" dirty="0">
                        <a:solidFill>
                          <a:schemeClr val="tx1"/>
                        </a:solidFill>
                        <a:latin typeface="Times New Roman"/>
                        <a:ea typeface="宋体"/>
                        <a:cs typeface="Times New Roman"/>
                      </a:endParaRPr>
                    </a:p>
                    <a:p>
                      <a:pPr>
                        <a:spcAft>
                          <a:spcPts val="0"/>
                        </a:spcAft>
                      </a:pPr>
                      <a:r>
                        <a:rPr lang="en-US" sz="1800" kern="100" dirty="0">
                          <a:solidFill>
                            <a:schemeClr val="tx1"/>
                          </a:solidFill>
                          <a:latin typeface="宋体"/>
                          <a:ea typeface="宋体"/>
                          <a:cs typeface="宋体"/>
                        </a:rPr>
                        <a:t>4 AT</a:t>
                      </a:r>
                      <a:r>
                        <a:rPr lang="zh-CN" sz="1800" kern="100" dirty="0">
                          <a:solidFill>
                            <a:schemeClr val="tx1"/>
                          </a:solidFill>
                          <a:latin typeface="Times New Roman"/>
                          <a:ea typeface="宋体"/>
                          <a:cs typeface="宋体"/>
                        </a:rPr>
                        <a:t>指令（</a:t>
                      </a:r>
                      <a:r>
                        <a:rPr lang="en-US" sz="1800" kern="100" dirty="0">
                          <a:solidFill>
                            <a:schemeClr val="tx1"/>
                          </a:solidFill>
                          <a:latin typeface="Times New Roman"/>
                          <a:ea typeface="宋体"/>
                          <a:cs typeface="宋体"/>
                        </a:rPr>
                        <a:t>UART</a:t>
                      </a:r>
                      <a:r>
                        <a:rPr lang="zh-CN" sz="1800" kern="100" dirty="0">
                          <a:solidFill>
                            <a:schemeClr val="tx1"/>
                          </a:solidFill>
                          <a:latin typeface="Times New Roman"/>
                          <a:ea typeface="宋体"/>
                          <a:cs typeface="宋体"/>
                        </a:rPr>
                        <a:t>接口）</a:t>
                      </a:r>
                      <a:endParaRPr lang="zh-CN" sz="1800" kern="100" dirty="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zh-CN" sz="1800" kern="100">
                          <a:solidFill>
                            <a:schemeClr val="tx1"/>
                          </a:solidFill>
                          <a:latin typeface="Times New Roman"/>
                          <a:ea typeface="宋体"/>
                          <a:cs typeface="宋体"/>
                        </a:rPr>
                        <a:t>下行峰值速率</a:t>
                      </a:r>
                      <a:endParaRPr lang="zh-CN" sz="18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kern="100" dirty="0">
                          <a:solidFill>
                            <a:schemeClr val="tx1"/>
                          </a:solidFill>
                          <a:latin typeface="SimSun"/>
                          <a:ea typeface="宋体"/>
                          <a:cs typeface="SimSun"/>
                        </a:rPr>
                        <a:t>0.</a:t>
                      </a:r>
                      <a:r>
                        <a:rPr lang="en-US" sz="1800" kern="100" dirty="0">
                          <a:solidFill>
                            <a:schemeClr val="tx1"/>
                          </a:solidFill>
                          <a:latin typeface="宋体"/>
                          <a:ea typeface="宋体"/>
                          <a:cs typeface="宋体"/>
                        </a:rPr>
                        <a:t>71Mbps</a:t>
                      </a:r>
                      <a:endParaRPr lang="zh-CN" sz="1800" kern="100" dirty="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zh-CN" sz="1800" kern="100">
                          <a:solidFill>
                            <a:schemeClr val="tx1"/>
                          </a:solidFill>
                          <a:latin typeface="Times New Roman"/>
                          <a:ea typeface="宋体"/>
                          <a:cs typeface="宋体"/>
                        </a:rPr>
                        <a:t>上行峰值速率</a:t>
                      </a:r>
                      <a:endParaRPr lang="zh-CN" sz="1800" kern="10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kern="100" dirty="0">
                          <a:solidFill>
                            <a:schemeClr val="tx1"/>
                          </a:solidFill>
                          <a:latin typeface="宋体"/>
                          <a:ea typeface="宋体"/>
                          <a:cs typeface="宋体"/>
                        </a:rPr>
                        <a:t>1</a:t>
                      </a:r>
                      <a:r>
                        <a:rPr lang="en-US" sz="1800" kern="100" dirty="0">
                          <a:solidFill>
                            <a:schemeClr val="tx1"/>
                          </a:solidFill>
                          <a:latin typeface="SimSun"/>
                          <a:ea typeface="宋体"/>
                          <a:cs typeface="SimSun"/>
                        </a:rPr>
                        <a:t>.</a:t>
                      </a:r>
                      <a:r>
                        <a:rPr lang="en-US" sz="1800" kern="100" dirty="0">
                          <a:solidFill>
                            <a:schemeClr val="tx1"/>
                          </a:solidFill>
                          <a:latin typeface="宋体"/>
                          <a:ea typeface="宋体"/>
                          <a:cs typeface="宋体"/>
                        </a:rPr>
                        <a:t>76Mbps</a:t>
                      </a:r>
                      <a:endParaRPr lang="zh-CN" sz="1800" kern="100" dirty="0">
                        <a:solidFill>
                          <a:schemeClr val="tx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ChangeArrowheads="1"/>
          </p:cNvSpPr>
          <p:nvPr/>
        </p:nvSpPr>
        <p:spPr bwMode="auto">
          <a:xfrm>
            <a:off x="0" y="4730368"/>
            <a:ext cx="91440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zh-CN" altLang="zh-CN" sz="2000" dirty="0" smtClean="0"/>
              <a:t>*支持网络：LTE FDD &amp; TDD, DC-HSPA+ /HSPA/UMTS, EDGE/GPRS/GSM</a:t>
            </a:r>
          </a:p>
          <a:p>
            <a:r>
              <a:rPr lang="zh-CN" altLang="zh-CN" sz="2000" dirty="0" smtClean="0"/>
              <a:t>* LTE FDD B7 2600MHz、 LTE TDD Band 38/Band 40 2300/2600MHz、* HSPA+/UMTS 900/2100MHz、* GSM/GPRS/EDGE 850/900/1800/1900MHz；</a:t>
            </a:r>
          </a:p>
          <a:p>
            <a:r>
              <a:rPr lang="zh-CN" altLang="zh-CN" sz="2000" dirty="0" smtClean="0"/>
              <a:t>*支持数据率： LTE FDD DL/UL 100Mbps/50Mbps、 LTE TDD DL/UL 68Mbps/17Mbps、DC-HSPA+ DL/UL 42Mbps/5.76Mpbs；</a:t>
            </a:r>
          </a:p>
          <a:p>
            <a:r>
              <a:rPr lang="zh-CN" altLang="zh-CN" sz="2000" dirty="0" smtClean="0"/>
              <a:t>  *外设接口：1*RJ 45 、 1*RJ11 、1*USB ports；</a:t>
            </a:r>
            <a:endParaRPr kumimoji="0" lang="zh-CN" altLang="en-US" sz="2000" b="0" i="0" u="none" strike="noStrike" cap="none" normalizeH="0" baseline="0" dirty="0" smtClean="0">
              <a:ln>
                <a:noFill/>
              </a:ln>
              <a:solidFill>
                <a:schemeClr val="tx1">
                  <a:lumMod val="95000"/>
                </a:schemeClr>
              </a:solidFill>
              <a:effectLst/>
              <a:latin typeface="Arial" pitchFamily="34" charset="0"/>
              <a:ea typeface="宋体" pitchFamily="2" charset="-122"/>
            </a:endParaRPr>
          </a:p>
        </p:txBody>
      </p:sp>
      <p:sp>
        <p:nvSpPr>
          <p:cNvPr id="4" name="矩形 3"/>
          <p:cNvSpPr/>
          <p:nvPr/>
        </p:nvSpPr>
        <p:spPr>
          <a:xfrm>
            <a:off x="2123728" y="548680"/>
            <a:ext cx="4006803" cy="707886"/>
          </a:xfrm>
          <a:prstGeom prst="rect">
            <a:avLst/>
          </a:prstGeom>
        </p:spPr>
        <p:txBody>
          <a:bodyPr wrap="none">
            <a:spAutoFit/>
          </a:bodyPr>
          <a:lstStyle/>
          <a:p>
            <a:r>
              <a:rPr lang="en-US" altLang="zh-CN" sz="4000" b="1" dirty="0" smtClean="0">
                <a:solidFill>
                  <a:schemeClr val="accent2">
                    <a:lumMod val="75000"/>
                  </a:schemeClr>
                </a:solidFill>
              </a:rPr>
              <a:t>LTE</a:t>
            </a:r>
            <a:r>
              <a:rPr lang="zh-CN" altLang="en-US" sz="4000" b="1" dirty="0" smtClean="0">
                <a:solidFill>
                  <a:schemeClr val="accent2">
                    <a:lumMod val="75000"/>
                  </a:schemeClr>
                </a:solidFill>
              </a:rPr>
              <a:t>室内网关</a:t>
            </a:r>
            <a:r>
              <a:rPr lang="en-US" altLang="zh-CN" sz="4000" b="1" dirty="0" smtClean="0">
                <a:solidFill>
                  <a:schemeClr val="accent2">
                    <a:lumMod val="75000"/>
                  </a:schemeClr>
                </a:solidFill>
              </a:rPr>
              <a:t>AP</a:t>
            </a:r>
            <a:endParaRPr lang="zh-CN" altLang="en-US" sz="4000" b="1" dirty="0" smtClean="0">
              <a:solidFill>
                <a:schemeClr val="accent2">
                  <a:lumMod val="75000"/>
                </a:schemeClr>
              </a:solidFill>
            </a:endParaRPr>
          </a:p>
        </p:txBody>
      </p:sp>
      <p:pic>
        <p:nvPicPr>
          <p:cNvPr id="95234" name="Picture 2"/>
          <p:cNvPicPr>
            <a:picLocks noChangeAspect="1" noChangeArrowheads="1"/>
          </p:cNvPicPr>
          <p:nvPr/>
        </p:nvPicPr>
        <p:blipFill>
          <a:blip r:embed="rId2" cstate="print"/>
          <a:srcRect/>
          <a:stretch>
            <a:fillRect/>
          </a:stretch>
        </p:blipFill>
        <p:spPr bwMode="auto">
          <a:xfrm>
            <a:off x="467544" y="1340768"/>
            <a:ext cx="8191500" cy="3381375"/>
          </a:xfrm>
          <a:prstGeom prst="rect">
            <a:avLst/>
          </a:prstGeom>
          <a:noFill/>
          <a:ln w="9525">
            <a:noFill/>
            <a:miter lim="800000"/>
            <a:headEnd/>
            <a:tailEnd/>
          </a:ln>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1"/>
          <p:cNvPicPr/>
          <p:nvPr/>
        </p:nvPicPr>
        <p:blipFill>
          <a:blip r:embed="rId2" cstate="print"/>
          <a:srcRect/>
          <a:stretch>
            <a:fillRect/>
          </a:stretch>
        </p:blipFill>
        <p:spPr bwMode="auto">
          <a:xfrm>
            <a:off x="5436096" y="1268760"/>
            <a:ext cx="3714800" cy="2862197"/>
          </a:xfrm>
          <a:prstGeom prst="rect">
            <a:avLst/>
          </a:prstGeom>
          <a:noFill/>
          <a:ln w="9525">
            <a:noFill/>
            <a:miter lim="800000"/>
            <a:headEnd/>
            <a:tailEnd/>
          </a:ln>
        </p:spPr>
      </p:pic>
      <p:sp>
        <p:nvSpPr>
          <p:cNvPr id="92" name="Title 1"/>
          <p:cNvSpPr txBox="1">
            <a:spLocks/>
          </p:cNvSpPr>
          <p:nvPr/>
        </p:nvSpPr>
        <p:spPr bwMode="gray">
          <a:xfrm>
            <a:off x="2141175" y="548680"/>
            <a:ext cx="5599177" cy="801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5pPr>
            <a:lvl6pPr marL="457200" algn="ctr" rtl="0" fontAlgn="base">
              <a:spcBef>
                <a:spcPct val="0"/>
              </a:spcBef>
              <a:spcAft>
                <a:spcPct val="0"/>
              </a:spcAft>
              <a:defRPr sz="3600" b="1">
                <a:solidFill>
                  <a:schemeClr val="bg1"/>
                </a:solidFill>
                <a:latin typeface="Arial" pitchFamily="34" charset="0"/>
              </a:defRPr>
            </a:lvl6pPr>
            <a:lvl7pPr marL="914400" algn="ctr" rtl="0" fontAlgn="base">
              <a:spcBef>
                <a:spcPct val="0"/>
              </a:spcBef>
              <a:spcAft>
                <a:spcPct val="0"/>
              </a:spcAft>
              <a:defRPr sz="3600" b="1">
                <a:solidFill>
                  <a:schemeClr val="bg1"/>
                </a:solidFill>
                <a:latin typeface="Arial" pitchFamily="34" charset="0"/>
              </a:defRPr>
            </a:lvl7pPr>
            <a:lvl8pPr marL="1371600" algn="ctr" rtl="0" fontAlgn="base">
              <a:spcBef>
                <a:spcPct val="0"/>
              </a:spcBef>
              <a:spcAft>
                <a:spcPct val="0"/>
              </a:spcAft>
              <a:defRPr sz="3600" b="1">
                <a:solidFill>
                  <a:schemeClr val="bg1"/>
                </a:solidFill>
                <a:latin typeface="Arial" pitchFamily="34" charset="0"/>
              </a:defRPr>
            </a:lvl8pPr>
            <a:lvl9pPr marL="1828800" algn="ctr" rtl="0" fontAlgn="base">
              <a:spcBef>
                <a:spcPct val="0"/>
              </a:spcBef>
              <a:spcAft>
                <a:spcPct val="0"/>
              </a:spcAft>
              <a:defRPr sz="3600" b="1">
                <a:solidFill>
                  <a:schemeClr val="bg1"/>
                </a:solidFill>
                <a:latin typeface="Arial" pitchFamily="34" charset="0"/>
              </a:defRPr>
            </a:lvl9pPr>
          </a:lstStyle>
          <a:p>
            <a:r>
              <a:rPr lang="zh-CN" altLang="en-US" sz="2800" dirty="0" smtClean="0"/>
              <a:t>物联网智能监测设备组成</a:t>
            </a:r>
            <a:endParaRPr lang="zh-CN" altLang="en-US" sz="2800" dirty="0"/>
          </a:p>
        </p:txBody>
      </p:sp>
      <p:pic>
        <p:nvPicPr>
          <p:cNvPr id="94" name="Picture 97" descr="Description: C:\Users\thinkpad\AppData\Local\Temp\Artisteer_16404\images\tmpEA8F.png"/>
          <p:cNvPicPr/>
          <p:nvPr/>
        </p:nvPicPr>
        <p:blipFill>
          <a:blip r:embed="rId3" cstate="print"/>
          <a:srcRect/>
          <a:stretch>
            <a:fillRect/>
          </a:stretch>
        </p:blipFill>
        <p:spPr bwMode="auto">
          <a:xfrm>
            <a:off x="-36512" y="1268760"/>
            <a:ext cx="5472608" cy="5595679"/>
          </a:xfrm>
          <a:prstGeom prst="rect">
            <a:avLst/>
          </a:prstGeom>
          <a:noFill/>
          <a:ln w="9525">
            <a:noFill/>
            <a:miter lim="800000"/>
            <a:headEnd/>
            <a:tailEnd/>
          </a:ln>
        </p:spPr>
      </p:pic>
      <p:pic>
        <p:nvPicPr>
          <p:cNvPr id="93" name="Picture 77" descr="Description: C:\Users\thinkpad\AppData\Local\Temp\Artisteer_16404\images\tmpF28F.png"/>
          <p:cNvPicPr/>
          <p:nvPr/>
        </p:nvPicPr>
        <p:blipFill>
          <a:blip r:embed="rId4" cstate="print"/>
          <a:srcRect/>
          <a:stretch>
            <a:fillRect/>
          </a:stretch>
        </p:blipFill>
        <p:spPr bwMode="auto">
          <a:xfrm>
            <a:off x="5423570" y="4114650"/>
            <a:ext cx="3735710" cy="2736304"/>
          </a:xfrm>
          <a:prstGeom prst="rect">
            <a:avLst/>
          </a:prstGeom>
          <a:noFill/>
          <a:ln w="9525">
            <a:noFill/>
            <a:miter lim="800000"/>
            <a:headEnd/>
            <a:tailEnd/>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cstate="print"/>
          <a:srcRect/>
          <a:stretch>
            <a:fillRect/>
          </a:stretch>
        </p:blipFill>
        <p:spPr bwMode="auto">
          <a:xfrm>
            <a:off x="5868144" y="1340769"/>
            <a:ext cx="3181764" cy="2448271"/>
          </a:xfrm>
          <a:prstGeom prst="rect">
            <a:avLst/>
          </a:prstGeom>
          <a:noFill/>
          <a:ln w="9525">
            <a:noFill/>
            <a:miter lim="800000"/>
            <a:headEnd/>
            <a:tailEnd/>
          </a:ln>
        </p:spPr>
      </p:pic>
      <p:pic>
        <p:nvPicPr>
          <p:cNvPr id="74755" name="图片 6"/>
          <p:cNvPicPr>
            <a:picLocks noChangeAspect="1" noChangeArrowheads="1"/>
          </p:cNvPicPr>
          <p:nvPr/>
        </p:nvPicPr>
        <p:blipFill>
          <a:blip r:embed="rId3" cstate="print"/>
          <a:srcRect t="1965"/>
          <a:stretch>
            <a:fillRect/>
          </a:stretch>
        </p:blipFill>
        <p:spPr bwMode="auto">
          <a:xfrm>
            <a:off x="2473141" y="2636912"/>
            <a:ext cx="4403115" cy="2808312"/>
          </a:xfrm>
          <a:prstGeom prst="rect">
            <a:avLst/>
          </a:prstGeom>
          <a:noFill/>
          <a:ln w="9525">
            <a:noFill/>
            <a:miter lim="800000"/>
            <a:headEnd/>
            <a:tailEnd/>
          </a:ln>
        </p:spPr>
      </p:pic>
      <p:sp>
        <p:nvSpPr>
          <p:cNvPr id="2" name="Title 1"/>
          <p:cNvSpPr txBox="1">
            <a:spLocks/>
          </p:cNvSpPr>
          <p:nvPr/>
        </p:nvSpPr>
        <p:spPr bwMode="gray">
          <a:xfrm>
            <a:off x="2141175" y="548680"/>
            <a:ext cx="5599177" cy="801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2pPr>
            <a:lvl3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3pPr>
            <a:lvl4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4pPr>
            <a:lvl5pPr algn="ctr" rtl="0" eaLnBrk="0" fontAlgn="base" hangingPunct="0">
              <a:spcBef>
                <a:spcPct val="0"/>
              </a:spcBef>
              <a:spcAft>
                <a:spcPct val="0"/>
              </a:spcAft>
              <a:defRPr sz="3600" b="1">
                <a:solidFill>
                  <a:schemeClr val="bg1"/>
                </a:solidFill>
                <a:latin typeface="微软雅黑" pitchFamily="34" charset="-122"/>
                <a:ea typeface="微软雅黑" pitchFamily="34" charset="-122"/>
              </a:defRPr>
            </a:lvl5pPr>
            <a:lvl6pPr marL="457200" algn="ctr" rtl="0" fontAlgn="base">
              <a:spcBef>
                <a:spcPct val="0"/>
              </a:spcBef>
              <a:spcAft>
                <a:spcPct val="0"/>
              </a:spcAft>
              <a:defRPr sz="3600" b="1">
                <a:solidFill>
                  <a:schemeClr val="bg1"/>
                </a:solidFill>
                <a:latin typeface="Arial" pitchFamily="34" charset="0"/>
              </a:defRPr>
            </a:lvl6pPr>
            <a:lvl7pPr marL="914400" algn="ctr" rtl="0" fontAlgn="base">
              <a:spcBef>
                <a:spcPct val="0"/>
              </a:spcBef>
              <a:spcAft>
                <a:spcPct val="0"/>
              </a:spcAft>
              <a:defRPr sz="3600" b="1">
                <a:solidFill>
                  <a:schemeClr val="bg1"/>
                </a:solidFill>
                <a:latin typeface="Arial" pitchFamily="34" charset="0"/>
              </a:defRPr>
            </a:lvl7pPr>
            <a:lvl8pPr marL="1371600" algn="ctr" rtl="0" fontAlgn="base">
              <a:spcBef>
                <a:spcPct val="0"/>
              </a:spcBef>
              <a:spcAft>
                <a:spcPct val="0"/>
              </a:spcAft>
              <a:defRPr sz="3600" b="1">
                <a:solidFill>
                  <a:schemeClr val="bg1"/>
                </a:solidFill>
                <a:latin typeface="Arial" pitchFamily="34" charset="0"/>
              </a:defRPr>
            </a:lvl8pPr>
            <a:lvl9pPr marL="1828800" algn="ctr" rtl="0" fontAlgn="base">
              <a:spcBef>
                <a:spcPct val="0"/>
              </a:spcBef>
              <a:spcAft>
                <a:spcPct val="0"/>
              </a:spcAft>
              <a:defRPr sz="3600" b="1">
                <a:solidFill>
                  <a:schemeClr val="bg1"/>
                </a:solidFill>
                <a:latin typeface="Arial" pitchFamily="34" charset="0"/>
              </a:defRPr>
            </a:lvl9pPr>
          </a:lstStyle>
          <a:p>
            <a:r>
              <a:rPr lang="zh-CN" altLang="en-US" sz="2800" dirty="0" smtClean="0"/>
              <a:t>物联网智能监控软件</a:t>
            </a:r>
            <a:endParaRPr lang="zh-CN" altLang="en-US" sz="2800" dirty="0"/>
          </a:p>
        </p:txBody>
      </p:sp>
      <p:pic>
        <p:nvPicPr>
          <p:cNvPr id="74757" name="图片 9"/>
          <p:cNvPicPr>
            <a:picLocks noChangeArrowheads="1"/>
          </p:cNvPicPr>
          <p:nvPr/>
        </p:nvPicPr>
        <p:blipFill>
          <a:blip r:embed="rId4" cstate="print"/>
          <a:srcRect t="-397" r="-96" b="-604"/>
          <a:stretch>
            <a:fillRect/>
          </a:stretch>
        </p:blipFill>
        <p:spPr bwMode="auto">
          <a:xfrm>
            <a:off x="0" y="4797152"/>
            <a:ext cx="3779912" cy="1988840"/>
          </a:xfrm>
          <a:prstGeom prst="rect">
            <a:avLst/>
          </a:prstGeom>
          <a:noFill/>
          <a:ln w="9525">
            <a:noFill/>
            <a:miter lim="800000"/>
            <a:headEnd/>
            <a:tailEnd/>
          </a:ln>
        </p:spPr>
      </p:pic>
      <p:pic>
        <p:nvPicPr>
          <p:cNvPr id="7" name="Picture 2"/>
          <p:cNvPicPr>
            <a:picLocks noChangeAspect="1" noChangeArrowheads="1"/>
          </p:cNvPicPr>
          <p:nvPr/>
        </p:nvPicPr>
        <p:blipFill>
          <a:blip r:embed="rId5" cstate="print">
            <a:extLst>
              <a:ext uri="{28A0092B-C50C-407E-A947-70E740481C1C}"/>
            </a:extLst>
          </a:blip>
          <a:srcRect/>
          <a:stretch>
            <a:fillRect/>
          </a:stretch>
        </p:blipFill>
        <p:spPr bwMode="auto">
          <a:xfrm>
            <a:off x="5776412" y="3894882"/>
            <a:ext cx="3367588" cy="2990502"/>
          </a:xfrm>
          <a:prstGeom prst="rect">
            <a:avLst/>
          </a:prstGeom>
          <a:ln>
            <a:noFill/>
          </a:ln>
          <a:effectLst>
            <a:softEdge rad="112500"/>
          </a:effectLst>
          <a:extLst>
            <a:ext uri="{909E8E84-426E-40DD-AFC4-6F175D3DCCD1}"/>
            <a:ext uri="{91240B29-F687-4F45-9708-019B960494DF}"/>
            <a:ext uri="{AF507438-7753-43E0-B8FC-AC1667EBCBE1}"/>
          </a:extLst>
        </p:spPr>
      </p:pic>
      <p:pic>
        <p:nvPicPr>
          <p:cNvPr id="8" name="Picture 2"/>
          <p:cNvPicPr>
            <a:picLocks noChangeAspect="1" noChangeArrowheads="1"/>
          </p:cNvPicPr>
          <p:nvPr/>
        </p:nvPicPr>
        <p:blipFill>
          <a:blip r:embed="rId6" cstate="print">
            <a:extLst>
              <a:ext uri="{28A0092B-C50C-407E-A947-70E740481C1C}"/>
            </a:extLst>
          </a:blip>
          <a:srcRect/>
          <a:stretch>
            <a:fillRect/>
          </a:stretch>
        </p:blipFill>
        <p:spPr bwMode="auto">
          <a:xfrm>
            <a:off x="-36513" y="1340768"/>
            <a:ext cx="3337959" cy="2448272"/>
          </a:xfrm>
          <a:prstGeom prst="rect">
            <a:avLst/>
          </a:prstGeom>
          <a:ln>
            <a:noFill/>
          </a:ln>
          <a:effectLst>
            <a:softEdge rad="112500"/>
          </a:effectLst>
          <a:extLst>
            <a:ext uri="{909E8E84-426E-40DD-AFC4-6F175D3DCCD1}"/>
            <a:ext uri="{91240B29-F687-4F45-9708-019B960494DF}"/>
            <a:ext uri="{AF507438-7753-43E0-B8FC-AC1667EBCBE1}"/>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24" descr="C:\Users\wangyi\Desktop\logo_真红.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5877272"/>
            <a:ext cx="749646" cy="5760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3808690" y="3081734"/>
            <a:ext cx="157607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75057" dist="38100" dir="5400000" sy="-20000" rotWithShape="0">
                    <a:prstClr val="black">
                      <a:alpha val="25000"/>
                    </a:prstClr>
                  </a:outerShdw>
                </a:effectLst>
              </a:rPr>
              <a:t>谢谢</a:t>
            </a:r>
            <a:endParaRPr lang="zh-CN" alt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75057" dist="38100" dir="5400000" sy="-20000" rotWithShape="0">
                  <a:prstClr val="black">
                    <a:alpha val="25000"/>
                  </a:prstClr>
                </a:outerShdw>
              </a:effectLst>
            </a:endParaRPr>
          </a:p>
        </p:txBody>
      </p:sp>
    </p:spTree>
    <p:extLst>
      <p:ext uri="{BB962C8B-B14F-4D97-AF65-F5344CB8AC3E}">
        <p14:creationId xmlns="" xmlns:p14="http://schemas.microsoft.com/office/powerpoint/2010/main" val="41548466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pPr algn="ctr"/>
            <a:r>
              <a:rPr lang="zh-CN" altLang="en-US" sz="4400" b="1" smtClean="0">
                <a:ea typeface="宋体" pitchFamily="2" charset="-122"/>
              </a:rPr>
              <a:t>物联网发展的战略意义</a:t>
            </a:r>
          </a:p>
        </p:txBody>
      </p:sp>
      <p:sp>
        <p:nvSpPr>
          <p:cNvPr id="4" name="日期占位符 3"/>
          <p:cNvSpPr>
            <a:spLocks noGrp="1"/>
          </p:cNvSpPr>
          <p:nvPr>
            <p:ph type="dt" sz="quarter" idx="4294967295"/>
          </p:nvPr>
        </p:nvSpPr>
        <p:spPr>
          <a:xfrm>
            <a:off x="0" y="1000125"/>
            <a:ext cx="2819400" cy="403225"/>
          </a:xfrm>
          <a:prstGeom prst="rect">
            <a:avLst/>
          </a:prstGeom>
        </p:spPr>
        <p:txBody>
          <a:bodyPr/>
          <a:lstStyle/>
          <a:p>
            <a:pPr>
              <a:defRPr/>
            </a:pPr>
            <a:r>
              <a:rPr lang="en-US" altLang="zh-CN" smtClean="0"/>
              <a:t> </a:t>
            </a:r>
            <a:endParaRPr lang="en-US" altLang="zh-CN"/>
          </a:p>
        </p:txBody>
      </p:sp>
      <p:sp>
        <p:nvSpPr>
          <p:cNvPr id="5" name="页脚占位符 4"/>
          <p:cNvSpPr>
            <a:spLocks noGrp="1"/>
          </p:cNvSpPr>
          <p:nvPr>
            <p:ph type="ftr" sz="quarter" idx="4294967295"/>
          </p:nvPr>
        </p:nvSpPr>
        <p:spPr>
          <a:xfrm>
            <a:off x="5943600" y="6486525"/>
            <a:ext cx="2895600" cy="298450"/>
          </a:xfrm>
          <a:prstGeom prst="rect">
            <a:avLst/>
          </a:prstGeom>
        </p:spPr>
        <p:txBody>
          <a:bodyPr/>
          <a:lstStyle/>
          <a:p>
            <a:pPr>
              <a:defRPr/>
            </a:pPr>
            <a:r>
              <a:rPr lang="en-US" altLang="zh-CN" dirty="0" smtClean="0"/>
              <a:t> </a:t>
            </a:r>
          </a:p>
          <a:p>
            <a:pPr>
              <a:defRPr/>
            </a:pPr>
            <a:endParaRPr lang="en-US" altLang="zh-CN" dirty="0"/>
          </a:p>
        </p:txBody>
      </p:sp>
      <p:pic>
        <p:nvPicPr>
          <p:cNvPr id="16390" name="Picture 3"/>
          <p:cNvPicPr>
            <a:picLocks noChangeAspect="1" noChangeArrowheads="1"/>
          </p:cNvPicPr>
          <p:nvPr/>
        </p:nvPicPr>
        <p:blipFill>
          <a:blip r:embed="rId2" cstate="print"/>
          <a:srcRect/>
          <a:stretch>
            <a:fillRect/>
          </a:stretch>
        </p:blipFill>
        <p:spPr bwMode="auto">
          <a:xfrm>
            <a:off x="779653" y="1484784"/>
            <a:ext cx="7608771" cy="4952276"/>
          </a:xfrm>
          <a:prstGeom prst="rect">
            <a:avLst/>
          </a:prstGeom>
          <a:noFill/>
          <a:ln w="9525">
            <a:noFill/>
            <a:miter lim="800000"/>
            <a:headEnd/>
            <a:tailEnd/>
          </a:ln>
        </p:spPr>
      </p:pic>
      <p:sp>
        <p:nvSpPr>
          <p:cNvPr id="7" name="矩形 6"/>
          <p:cNvSpPr/>
          <p:nvPr/>
        </p:nvSpPr>
        <p:spPr>
          <a:xfrm>
            <a:off x="971748" y="6443488"/>
            <a:ext cx="7632700" cy="369888"/>
          </a:xfrm>
          <a:prstGeom prst="rect">
            <a:avLst/>
          </a:prstGeom>
        </p:spPr>
        <p:txBody>
          <a:bodyPr>
            <a:spAutoFit/>
          </a:bodyPr>
          <a:lstStyle/>
          <a:p>
            <a:pPr defTabSz="914354" fontAlgn="auto">
              <a:spcBef>
                <a:spcPts val="0"/>
              </a:spcBef>
              <a:spcAft>
                <a:spcPts val="0"/>
              </a:spcAft>
              <a:defRPr/>
            </a:pPr>
            <a:r>
              <a:rPr lang="zh-CN" altLang="en-US" kern="0" dirty="0">
                <a:solidFill>
                  <a:schemeClr val="accent5">
                    <a:lumMod val="20000"/>
                    <a:lumOff val="80000"/>
                  </a:schemeClr>
                </a:solidFill>
                <a:ea typeface="黑体" pitchFamily="49" charset="-122"/>
                <a:cs typeface="Arial" pitchFamily="34" charset="0"/>
              </a:rPr>
              <a:t>互联网在信息获取的便捷性、实时性、准确性和全面性方面存在不足</a:t>
            </a:r>
            <a:endParaRPr lang="en-US" altLang="zh-CN" kern="0" dirty="0">
              <a:solidFill>
                <a:schemeClr val="accent5">
                  <a:lumMod val="20000"/>
                  <a:lumOff val="80000"/>
                </a:schemeClr>
              </a:solidFill>
              <a:ea typeface="黑体" pitchFamily="49" charset="-122"/>
              <a:cs typeface="Arial"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pPr algn="ctr"/>
            <a:r>
              <a:rPr lang="zh-CN" altLang="en-US" sz="4400" b="1" smtClean="0">
                <a:ea typeface="宋体" pitchFamily="2" charset="-122"/>
              </a:rPr>
              <a:t>物联网体系架构</a:t>
            </a:r>
          </a:p>
        </p:txBody>
      </p:sp>
      <p:sp>
        <p:nvSpPr>
          <p:cNvPr id="4" name="日期占位符 3"/>
          <p:cNvSpPr>
            <a:spLocks noGrp="1"/>
          </p:cNvSpPr>
          <p:nvPr>
            <p:ph type="dt" sz="quarter" idx="4294967295"/>
          </p:nvPr>
        </p:nvSpPr>
        <p:spPr>
          <a:xfrm>
            <a:off x="0" y="1000125"/>
            <a:ext cx="2819400" cy="403225"/>
          </a:xfrm>
          <a:prstGeom prst="rect">
            <a:avLst/>
          </a:prstGeom>
        </p:spPr>
        <p:txBody>
          <a:bodyPr/>
          <a:lstStyle/>
          <a:p>
            <a:pPr>
              <a:defRPr/>
            </a:pPr>
            <a:r>
              <a:rPr lang="en-US" altLang="zh-CN" smtClean="0"/>
              <a:t> </a:t>
            </a:r>
            <a:endParaRPr lang="en-US" altLang="zh-CN"/>
          </a:p>
        </p:txBody>
      </p:sp>
      <p:sp>
        <p:nvSpPr>
          <p:cNvPr id="5" name="页脚占位符 4"/>
          <p:cNvSpPr>
            <a:spLocks noGrp="1"/>
          </p:cNvSpPr>
          <p:nvPr>
            <p:ph type="ftr" sz="quarter" idx="4294967295"/>
          </p:nvPr>
        </p:nvSpPr>
        <p:spPr>
          <a:xfrm>
            <a:off x="5943600" y="6486525"/>
            <a:ext cx="2895600" cy="298450"/>
          </a:xfrm>
          <a:prstGeom prst="rect">
            <a:avLst/>
          </a:prstGeom>
        </p:spPr>
        <p:txBody>
          <a:bodyPr/>
          <a:lstStyle/>
          <a:p>
            <a:pPr>
              <a:defRPr/>
            </a:pPr>
            <a:r>
              <a:rPr lang="en-US" altLang="zh-CN" dirty="0" smtClean="0"/>
              <a:t> </a:t>
            </a:r>
            <a:endParaRPr lang="en-US" altLang="zh-CN" dirty="0"/>
          </a:p>
        </p:txBody>
      </p:sp>
      <p:sp>
        <p:nvSpPr>
          <p:cNvPr id="18437" name="内容占位符 6"/>
          <p:cNvSpPr>
            <a:spLocks noGrp="1"/>
          </p:cNvSpPr>
          <p:nvPr>
            <p:ph idx="1"/>
          </p:nvPr>
        </p:nvSpPr>
        <p:spPr/>
        <p:txBody>
          <a:bodyPr/>
          <a:lstStyle/>
          <a:p>
            <a:pPr>
              <a:buFont typeface="Wingdings" pitchFamily="2" charset="2"/>
              <a:buNone/>
            </a:pPr>
            <a:r>
              <a:rPr lang="en-US" altLang="zh-CN" smtClean="0">
                <a:ea typeface="宋体" pitchFamily="2" charset="-122"/>
              </a:rPr>
              <a:t> </a:t>
            </a:r>
            <a:endParaRPr lang="zh-CN" altLang="en-US" smtClean="0">
              <a:ea typeface="宋体" pitchFamily="2" charset="-122"/>
            </a:endParaRPr>
          </a:p>
        </p:txBody>
      </p:sp>
      <p:pic>
        <p:nvPicPr>
          <p:cNvPr id="18438" name="Picture 7" descr="H:\单\公司\产品\物联网\架构.jpg"/>
          <p:cNvPicPr>
            <a:picLocks noChangeAspect="1" noChangeArrowheads="1"/>
          </p:cNvPicPr>
          <p:nvPr/>
        </p:nvPicPr>
        <p:blipFill>
          <a:blip r:embed="rId2" cstate="print"/>
          <a:srcRect/>
          <a:stretch>
            <a:fillRect/>
          </a:stretch>
        </p:blipFill>
        <p:spPr bwMode="auto">
          <a:xfrm>
            <a:off x="857250" y="1501725"/>
            <a:ext cx="7315150" cy="52313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对物联网的特点需求</a:t>
            </a:r>
            <a:endParaRPr lang="zh-CN" altLang="en-US" dirty="0"/>
          </a:p>
        </p:txBody>
      </p:sp>
      <p:grpSp>
        <p:nvGrpSpPr>
          <p:cNvPr id="3" name="Group 3"/>
          <p:cNvGrpSpPr>
            <a:grpSpLocks/>
          </p:cNvGrpSpPr>
          <p:nvPr/>
        </p:nvGrpSpPr>
        <p:grpSpPr bwMode="auto">
          <a:xfrm>
            <a:off x="611560" y="1591840"/>
            <a:ext cx="7848871" cy="5077520"/>
            <a:chOff x="897" y="960"/>
            <a:chExt cx="4523" cy="3024"/>
          </a:xfrm>
        </p:grpSpPr>
        <p:sp>
          <p:nvSpPr>
            <p:cNvPr id="4" name="Oval 4"/>
            <p:cNvSpPr>
              <a:spLocks noChangeArrowheads="1"/>
            </p:cNvSpPr>
            <p:nvPr/>
          </p:nvSpPr>
          <p:spPr bwMode="blackWhite">
            <a:xfrm>
              <a:off x="2354" y="1875"/>
              <a:ext cx="1591" cy="1135"/>
            </a:xfrm>
            <a:prstGeom prst="ellipse">
              <a:avLst/>
            </a:prstGeom>
            <a:gradFill rotWithShape="0">
              <a:gsLst>
                <a:gs pos="0">
                  <a:schemeClr val="accent1"/>
                </a:gs>
                <a:gs pos="100000">
                  <a:schemeClr val="accent1">
                    <a:gamma/>
                    <a:shade val="36078"/>
                    <a:invGamma/>
                  </a:schemeClr>
                </a:gs>
              </a:gsLst>
              <a:path path="rect">
                <a:fillToRect r="100000" b="100000"/>
              </a:path>
            </a:gradFill>
            <a:ln w="28575">
              <a:solidFill>
                <a:schemeClr val="bg2"/>
              </a:solidFill>
              <a:round/>
              <a:headEnd/>
              <a:tailEnd/>
            </a:ln>
            <a:effectLst>
              <a:prstShdw prst="shdw17" dist="17961" dir="2700000">
                <a:schemeClr val="bg2">
                  <a:gamma/>
                  <a:shade val="60000"/>
                  <a:invGamma/>
                </a:schemeClr>
              </a:prstShdw>
            </a:effectLst>
          </p:spPr>
          <p:txBody>
            <a:bodyPr lIns="0" tIns="0" rIns="0" bIns="0" anchor="ctr"/>
            <a:lstStyle/>
            <a:p>
              <a:pPr algn="ctr" defTabSz="912813" eaLnBrk="0" hangingPunct="0">
                <a:buSzPct val="75000"/>
                <a:defRPr/>
              </a:pPr>
              <a:r>
                <a:rPr lang="zh-CN" altLang="en-US" sz="2800" b="1" dirty="0" smtClean="0">
                  <a:solidFill>
                    <a:schemeClr val="accent5">
                      <a:lumMod val="40000"/>
                      <a:lumOff val="60000"/>
                    </a:schemeClr>
                  </a:solidFill>
                  <a:latin typeface="隶书" pitchFamily="49" charset="-122"/>
                  <a:ea typeface="隶书" pitchFamily="49" charset="-122"/>
                </a:rPr>
                <a:t>物联网须具备技术优势点</a:t>
              </a:r>
              <a:endParaRPr lang="zh-CN" altLang="en-US" sz="2800" b="1" dirty="0">
                <a:solidFill>
                  <a:schemeClr val="accent5">
                    <a:lumMod val="40000"/>
                    <a:lumOff val="60000"/>
                  </a:schemeClr>
                </a:solidFill>
                <a:latin typeface="隶书" pitchFamily="49" charset="-122"/>
                <a:ea typeface="隶书" pitchFamily="49" charset="-122"/>
              </a:endParaRPr>
            </a:p>
          </p:txBody>
        </p:sp>
        <p:sp>
          <p:nvSpPr>
            <p:cNvPr id="5" name="AutoShape 5"/>
            <p:cNvSpPr>
              <a:spLocks noChangeArrowheads="1"/>
            </p:cNvSpPr>
            <p:nvPr/>
          </p:nvSpPr>
          <p:spPr bwMode="auto">
            <a:xfrm>
              <a:off x="3037" y="1636"/>
              <a:ext cx="274" cy="239"/>
            </a:xfrm>
            <a:prstGeom prst="downArrow">
              <a:avLst>
                <a:gd name="adj1" fmla="val 50000"/>
                <a:gd name="adj2" fmla="val 25000"/>
              </a:avLst>
            </a:prstGeom>
            <a:solidFill>
              <a:schemeClr val="accent5">
                <a:lumMod val="60000"/>
                <a:lumOff val="40000"/>
              </a:schemeClr>
            </a:solidFill>
            <a:ln w="28575" algn="ctr">
              <a:solidFill>
                <a:srgbClr val="336699"/>
              </a:solidFill>
              <a:miter lim="800000"/>
              <a:headEnd/>
              <a:tailEnd/>
            </a:ln>
          </p:spPr>
          <p:txBody>
            <a:bodyPr wrap="none" anchor="ctr"/>
            <a:lstStyle/>
            <a:p>
              <a:endParaRPr kumimoji="1" lang="zh-CN" altLang="en-US" sz="4400">
                <a:solidFill>
                  <a:srgbClr val="FFFF00"/>
                </a:solidFill>
                <a:latin typeface="黑体" pitchFamily="2" charset="-122"/>
                <a:ea typeface="黑体" pitchFamily="2" charset="-122"/>
              </a:endParaRPr>
            </a:p>
          </p:txBody>
        </p:sp>
        <p:sp>
          <p:nvSpPr>
            <p:cNvPr id="6" name="Oval 6"/>
            <p:cNvSpPr>
              <a:spLocks noChangeArrowheads="1"/>
            </p:cNvSpPr>
            <p:nvPr/>
          </p:nvSpPr>
          <p:spPr bwMode="blackWhite">
            <a:xfrm>
              <a:off x="1034" y="2790"/>
              <a:ext cx="1145" cy="710"/>
            </a:xfrm>
            <a:prstGeom prst="ellipse">
              <a:avLst/>
            </a:prstGeom>
            <a:gradFill rotWithShape="1">
              <a:gsLst>
                <a:gs pos="0">
                  <a:srgbClr val="FFFF00">
                    <a:gamma/>
                    <a:tint val="0"/>
                    <a:invGamma/>
                  </a:srgbClr>
                </a:gs>
                <a:gs pos="100000">
                  <a:srgbClr val="FFFF00"/>
                </a:gs>
              </a:gsLst>
              <a:path path="shape">
                <a:fillToRect l="50000" t="50000" r="50000" b="50000"/>
              </a:path>
            </a:gradFill>
            <a:ln w="28575">
              <a:solidFill>
                <a:schemeClr val="bg1"/>
              </a:solidFill>
              <a:round/>
              <a:headEnd/>
              <a:tailEnd/>
            </a:ln>
            <a:effectLst>
              <a:prstShdw prst="shdw17" dist="17961" dir="2700000">
                <a:schemeClr val="bg1">
                  <a:gamma/>
                  <a:shade val="60000"/>
                  <a:invGamma/>
                </a:schemeClr>
              </a:prstShdw>
            </a:effectLst>
          </p:spPr>
          <p:txBody>
            <a:bodyPr lIns="0" tIns="0" rIns="0" bIns="0" anchor="ctr"/>
            <a:lstStyle/>
            <a:p>
              <a:pPr algn="ctr" defTabSz="912813" eaLnBrk="0" hangingPunct="0">
                <a:buSzPct val="75000"/>
                <a:defRPr/>
              </a:pPr>
              <a:r>
                <a:rPr lang="zh-CN" altLang="en-US" sz="2000" b="1" dirty="0" smtClean="0">
                  <a:solidFill>
                    <a:srgbClr val="0070C0"/>
                  </a:solidFill>
                  <a:latin typeface="微软雅黑" pitchFamily="34" charset="-122"/>
                  <a:ea typeface="微软雅黑" pitchFamily="34" charset="-122"/>
                </a:rPr>
                <a:t>业务支持能力强</a:t>
              </a:r>
              <a:endParaRPr lang="en-US" altLang="zh-CN" sz="2000" b="1" dirty="0">
                <a:solidFill>
                  <a:srgbClr val="0070C0"/>
                </a:solidFill>
                <a:latin typeface="微软雅黑" pitchFamily="34" charset="-122"/>
                <a:ea typeface="微软雅黑" pitchFamily="34" charset="-122"/>
              </a:endParaRPr>
            </a:p>
          </p:txBody>
        </p:sp>
        <p:sp>
          <p:nvSpPr>
            <p:cNvPr id="7" name="AutoShape 7"/>
            <p:cNvSpPr>
              <a:spLocks noChangeArrowheads="1"/>
            </p:cNvSpPr>
            <p:nvPr/>
          </p:nvSpPr>
          <p:spPr bwMode="auto">
            <a:xfrm rot="2577182">
              <a:off x="3720" y="1796"/>
              <a:ext cx="273" cy="318"/>
            </a:xfrm>
            <a:prstGeom prst="downArrow">
              <a:avLst>
                <a:gd name="adj1" fmla="val 50000"/>
                <a:gd name="adj2" fmla="val 29121"/>
              </a:avLst>
            </a:prstGeom>
            <a:solidFill>
              <a:schemeClr val="accent5">
                <a:lumMod val="60000"/>
                <a:lumOff val="40000"/>
              </a:schemeClr>
            </a:solidFill>
            <a:ln w="28575" algn="ctr">
              <a:solidFill>
                <a:srgbClr val="336699"/>
              </a:solidFill>
              <a:miter lim="800000"/>
              <a:headEnd/>
              <a:tailEnd/>
            </a:ln>
          </p:spPr>
          <p:txBody>
            <a:bodyPr wrap="none" anchor="ctr"/>
            <a:lstStyle/>
            <a:p>
              <a:endParaRPr kumimoji="1" lang="zh-CN" altLang="en-US" sz="4400">
                <a:solidFill>
                  <a:srgbClr val="FFFF00"/>
                </a:solidFill>
                <a:latin typeface="黑体" pitchFamily="2" charset="-122"/>
                <a:ea typeface="黑体" pitchFamily="2" charset="-122"/>
              </a:endParaRPr>
            </a:p>
          </p:txBody>
        </p:sp>
        <p:sp>
          <p:nvSpPr>
            <p:cNvPr id="8" name="AutoShape 8"/>
            <p:cNvSpPr>
              <a:spLocks noChangeArrowheads="1"/>
            </p:cNvSpPr>
            <p:nvPr/>
          </p:nvSpPr>
          <p:spPr bwMode="auto">
            <a:xfrm rot="-2502534">
              <a:off x="2354" y="1750"/>
              <a:ext cx="273" cy="318"/>
            </a:xfrm>
            <a:prstGeom prst="downArrow">
              <a:avLst>
                <a:gd name="adj1" fmla="val 50000"/>
                <a:gd name="adj2" fmla="val 29121"/>
              </a:avLst>
            </a:prstGeom>
            <a:solidFill>
              <a:schemeClr val="accent5">
                <a:lumMod val="60000"/>
                <a:lumOff val="40000"/>
              </a:schemeClr>
            </a:solidFill>
            <a:ln w="28575" algn="ctr">
              <a:solidFill>
                <a:srgbClr val="336699"/>
              </a:solidFill>
              <a:miter lim="800000"/>
              <a:headEnd/>
              <a:tailEnd/>
            </a:ln>
          </p:spPr>
          <p:txBody>
            <a:bodyPr wrap="none" anchor="ctr"/>
            <a:lstStyle/>
            <a:p>
              <a:endParaRPr kumimoji="1" lang="zh-CN" altLang="en-US" sz="4400" dirty="0">
                <a:solidFill>
                  <a:schemeClr val="accent5">
                    <a:lumMod val="40000"/>
                    <a:lumOff val="60000"/>
                  </a:schemeClr>
                </a:solidFill>
                <a:latin typeface="黑体" pitchFamily="2" charset="-122"/>
                <a:ea typeface="黑体" pitchFamily="2" charset="-122"/>
              </a:endParaRPr>
            </a:p>
          </p:txBody>
        </p:sp>
        <p:sp>
          <p:nvSpPr>
            <p:cNvPr id="9" name="AutoShape 9"/>
            <p:cNvSpPr>
              <a:spLocks noChangeArrowheads="1"/>
            </p:cNvSpPr>
            <p:nvPr/>
          </p:nvSpPr>
          <p:spPr bwMode="auto">
            <a:xfrm rot="-5400000">
              <a:off x="2075" y="2193"/>
              <a:ext cx="239" cy="319"/>
            </a:xfrm>
            <a:prstGeom prst="downArrow">
              <a:avLst>
                <a:gd name="adj1" fmla="val 50000"/>
                <a:gd name="adj2" fmla="val 33368"/>
              </a:avLst>
            </a:prstGeom>
            <a:solidFill>
              <a:schemeClr val="accent5">
                <a:lumMod val="60000"/>
                <a:lumOff val="40000"/>
              </a:schemeClr>
            </a:solidFill>
            <a:ln w="28575" algn="ctr">
              <a:solidFill>
                <a:srgbClr val="336699"/>
              </a:solidFill>
              <a:miter lim="800000"/>
              <a:headEnd/>
              <a:tailEnd/>
            </a:ln>
          </p:spPr>
          <p:txBody>
            <a:bodyPr rot="10800000" wrap="none" anchor="ctr"/>
            <a:lstStyle/>
            <a:p>
              <a:endParaRPr kumimoji="1" lang="zh-CN" altLang="en-US" sz="4400">
                <a:solidFill>
                  <a:srgbClr val="FFFF00"/>
                </a:solidFill>
                <a:latin typeface="黑体" pitchFamily="2" charset="-122"/>
                <a:ea typeface="黑体" pitchFamily="2" charset="-122"/>
              </a:endParaRPr>
            </a:p>
          </p:txBody>
        </p:sp>
        <p:sp>
          <p:nvSpPr>
            <p:cNvPr id="10" name="AutoShape 10"/>
            <p:cNvSpPr>
              <a:spLocks noChangeArrowheads="1"/>
            </p:cNvSpPr>
            <p:nvPr/>
          </p:nvSpPr>
          <p:spPr bwMode="auto">
            <a:xfrm rot="-7760735">
              <a:off x="2148" y="2603"/>
              <a:ext cx="238" cy="445"/>
            </a:xfrm>
            <a:prstGeom prst="downArrow">
              <a:avLst>
                <a:gd name="adj1" fmla="val 50000"/>
                <a:gd name="adj2" fmla="val 46744"/>
              </a:avLst>
            </a:prstGeom>
            <a:solidFill>
              <a:schemeClr val="accent5">
                <a:lumMod val="60000"/>
                <a:lumOff val="40000"/>
              </a:schemeClr>
            </a:solidFill>
            <a:ln w="28575" algn="ctr">
              <a:solidFill>
                <a:srgbClr val="336699"/>
              </a:solidFill>
              <a:miter lim="800000"/>
              <a:headEnd/>
              <a:tailEnd/>
            </a:ln>
          </p:spPr>
          <p:txBody>
            <a:bodyPr rot="10800000" wrap="none" anchor="ctr"/>
            <a:lstStyle/>
            <a:p>
              <a:endParaRPr kumimoji="1" lang="zh-CN" altLang="en-US" sz="4400">
                <a:solidFill>
                  <a:srgbClr val="FFFF00"/>
                </a:solidFill>
                <a:latin typeface="黑体" pitchFamily="2" charset="-122"/>
                <a:ea typeface="黑体" pitchFamily="2" charset="-122"/>
              </a:endParaRPr>
            </a:p>
          </p:txBody>
        </p:sp>
        <p:sp>
          <p:nvSpPr>
            <p:cNvPr id="11" name="AutoShape 11"/>
            <p:cNvSpPr>
              <a:spLocks noChangeArrowheads="1"/>
            </p:cNvSpPr>
            <p:nvPr/>
          </p:nvSpPr>
          <p:spPr bwMode="auto">
            <a:xfrm rot="-9950503">
              <a:off x="2635" y="2963"/>
              <a:ext cx="273" cy="318"/>
            </a:xfrm>
            <a:prstGeom prst="downArrow">
              <a:avLst>
                <a:gd name="adj1" fmla="val 50000"/>
                <a:gd name="adj2" fmla="val 29121"/>
              </a:avLst>
            </a:prstGeom>
            <a:solidFill>
              <a:schemeClr val="accent5">
                <a:lumMod val="60000"/>
                <a:lumOff val="40000"/>
              </a:schemeClr>
            </a:solidFill>
            <a:ln w="28575" algn="ctr">
              <a:solidFill>
                <a:srgbClr val="336699"/>
              </a:solidFill>
              <a:miter lim="800000"/>
              <a:headEnd/>
              <a:tailEnd/>
            </a:ln>
          </p:spPr>
          <p:txBody>
            <a:bodyPr rot="10800000" wrap="none" anchor="ctr"/>
            <a:lstStyle/>
            <a:p>
              <a:endParaRPr kumimoji="1" lang="zh-CN" altLang="en-US" sz="4400">
                <a:solidFill>
                  <a:srgbClr val="FFFF00"/>
                </a:solidFill>
                <a:latin typeface="黑体" pitchFamily="2" charset="-122"/>
                <a:ea typeface="黑体" pitchFamily="2" charset="-122"/>
              </a:endParaRPr>
            </a:p>
          </p:txBody>
        </p:sp>
        <p:sp>
          <p:nvSpPr>
            <p:cNvPr id="12" name="AutoShape 12"/>
            <p:cNvSpPr>
              <a:spLocks noChangeArrowheads="1"/>
            </p:cNvSpPr>
            <p:nvPr/>
          </p:nvSpPr>
          <p:spPr bwMode="auto">
            <a:xfrm rot="9742370">
              <a:off x="3447" y="2945"/>
              <a:ext cx="273" cy="319"/>
            </a:xfrm>
            <a:prstGeom prst="downArrow">
              <a:avLst>
                <a:gd name="adj1" fmla="val 50000"/>
                <a:gd name="adj2" fmla="val 29212"/>
              </a:avLst>
            </a:prstGeom>
            <a:solidFill>
              <a:schemeClr val="accent5">
                <a:lumMod val="60000"/>
                <a:lumOff val="40000"/>
              </a:schemeClr>
            </a:solidFill>
            <a:ln w="28575" algn="ctr">
              <a:solidFill>
                <a:srgbClr val="336699"/>
              </a:solidFill>
              <a:miter lim="800000"/>
              <a:headEnd/>
              <a:tailEnd/>
            </a:ln>
          </p:spPr>
          <p:txBody>
            <a:bodyPr rot="10800000" wrap="none" anchor="ctr"/>
            <a:lstStyle/>
            <a:p>
              <a:endParaRPr kumimoji="1" lang="zh-CN" altLang="en-US" sz="4400">
                <a:solidFill>
                  <a:srgbClr val="FFFF00"/>
                </a:solidFill>
                <a:latin typeface="黑体" pitchFamily="2" charset="-122"/>
                <a:ea typeface="黑体" pitchFamily="2" charset="-122"/>
              </a:endParaRPr>
            </a:p>
          </p:txBody>
        </p:sp>
        <p:sp>
          <p:nvSpPr>
            <p:cNvPr id="13" name="AutoShape 13"/>
            <p:cNvSpPr>
              <a:spLocks noChangeArrowheads="1"/>
            </p:cNvSpPr>
            <p:nvPr/>
          </p:nvSpPr>
          <p:spPr bwMode="auto">
            <a:xfrm rot="7147180">
              <a:off x="3852" y="2665"/>
              <a:ext cx="238" cy="409"/>
            </a:xfrm>
            <a:prstGeom prst="downArrow">
              <a:avLst>
                <a:gd name="adj1" fmla="val 50000"/>
                <a:gd name="adj2" fmla="val 42962"/>
              </a:avLst>
            </a:prstGeom>
            <a:solidFill>
              <a:schemeClr val="accent5">
                <a:lumMod val="60000"/>
                <a:lumOff val="40000"/>
              </a:schemeClr>
            </a:solidFill>
            <a:ln w="28575" algn="ctr">
              <a:solidFill>
                <a:srgbClr val="336699"/>
              </a:solidFill>
              <a:miter lim="800000"/>
              <a:headEnd/>
              <a:tailEnd/>
            </a:ln>
          </p:spPr>
          <p:txBody>
            <a:bodyPr wrap="none" anchor="ctr"/>
            <a:lstStyle/>
            <a:p>
              <a:endParaRPr kumimoji="1" lang="zh-CN" altLang="en-US" sz="4400">
                <a:solidFill>
                  <a:srgbClr val="FFFF00"/>
                </a:solidFill>
                <a:latin typeface="黑体" pitchFamily="2" charset="-122"/>
                <a:ea typeface="黑体" pitchFamily="2" charset="-122"/>
              </a:endParaRPr>
            </a:p>
          </p:txBody>
        </p:sp>
        <p:sp>
          <p:nvSpPr>
            <p:cNvPr id="14" name="AutoShape 14"/>
            <p:cNvSpPr>
              <a:spLocks noChangeArrowheads="1"/>
            </p:cNvSpPr>
            <p:nvPr/>
          </p:nvSpPr>
          <p:spPr bwMode="auto">
            <a:xfrm rot="5400000">
              <a:off x="3987" y="2193"/>
              <a:ext cx="239" cy="320"/>
            </a:xfrm>
            <a:prstGeom prst="downArrow">
              <a:avLst>
                <a:gd name="adj1" fmla="val 50000"/>
                <a:gd name="adj2" fmla="val 33473"/>
              </a:avLst>
            </a:prstGeom>
            <a:solidFill>
              <a:schemeClr val="accent5">
                <a:lumMod val="60000"/>
                <a:lumOff val="40000"/>
              </a:schemeClr>
            </a:solidFill>
            <a:ln w="28575" algn="ctr">
              <a:solidFill>
                <a:srgbClr val="336699"/>
              </a:solidFill>
              <a:miter lim="800000"/>
              <a:headEnd/>
              <a:tailEnd/>
            </a:ln>
          </p:spPr>
          <p:txBody>
            <a:bodyPr wrap="none" anchor="ctr"/>
            <a:lstStyle/>
            <a:p>
              <a:endParaRPr kumimoji="1" lang="zh-CN" altLang="en-US" sz="4400">
                <a:solidFill>
                  <a:srgbClr val="FFFF00"/>
                </a:solidFill>
                <a:latin typeface="黑体" pitchFamily="2" charset="-122"/>
                <a:ea typeface="黑体" pitchFamily="2" charset="-122"/>
              </a:endParaRPr>
            </a:p>
          </p:txBody>
        </p:sp>
        <p:sp>
          <p:nvSpPr>
            <p:cNvPr id="15" name="Oval 15"/>
            <p:cNvSpPr>
              <a:spLocks noChangeArrowheads="1"/>
            </p:cNvSpPr>
            <p:nvPr/>
          </p:nvSpPr>
          <p:spPr bwMode="blackWhite">
            <a:xfrm>
              <a:off x="897" y="1995"/>
              <a:ext cx="1138" cy="709"/>
            </a:xfrm>
            <a:prstGeom prst="ellipse">
              <a:avLst/>
            </a:prstGeom>
            <a:gradFill rotWithShape="1">
              <a:gsLst>
                <a:gs pos="0">
                  <a:srgbClr val="FF9933">
                    <a:gamma/>
                    <a:tint val="0"/>
                    <a:invGamma/>
                  </a:srgbClr>
                </a:gs>
                <a:gs pos="100000">
                  <a:srgbClr val="FF9933"/>
                </a:gs>
              </a:gsLst>
              <a:path path="shape">
                <a:fillToRect l="50000" t="50000" r="50000" b="50000"/>
              </a:path>
            </a:gradFill>
            <a:ln w="28575">
              <a:solidFill>
                <a:schemeClr val="bg1"/>
              </a:solidFill>
              <a:round/>
              <a:headEnd/>
              <a:tailEnd/>
            </a:ln>
            <a:effectLst>
              <a:prstShdw prst="shdw17" dist="17961" dir="2700000">
                <a:schemeClr val="bg1">
                  <a:gamma/>
                  <a:shade val="60000"/>
                  <a:invGamma/>
                </a:schemeClr>
              </a:prstShdw>
            </a:effectLst>
          </p:spPr>
          <p:txBody>
            <a:bodyPr lIns="0" tIns="0" rIns="0" bIns="0" anchor="ctr"/>
            <a:lstStyle/>
            <a:p>
              <a:pPr algn="ctr" defTabSz="912813" eaLnBrk="0" hangingPunct="0">
                <a:buSzPct val="75000"/>
                <a:defRPr/>
              </a:pPr>
              <a:r>
                <a:rPr lang="zh-CN" altLang="en-US" sz="2000" b="1" dirty="0">
                  <a:solidFill>
                    <a:srgbClr val="0070C0"/>
                  </a:solidFill>
                  <a:latin typeface="微软雅黑" pitchFamily="34" charset="-122"/>
                  <a:ea typeface="微软雅黑" pitchFamily="34" charset="-122"/>
                </a:rPr>
                <a:t>终端类型可</a:t>
              </a:r>
              <a:r>
                <a:rPr lang="zh-CN" altLang="en-US" sz="2000" b="1" dirty="0" smtClean="0">
                  <a:solidFill>
                    <a:srgbClr val="0070C0"/>
                  </a:solidFill>
                  <a:latin typeface="微软雅黑" pitchFamily="34" charset="-122"/>
                  <a:ea typeface="微软雅黑" pitchFamily="34" charset="-122"/>
                </a:rPr>
                <a:t>灵活支持</a:t>
              </a:r>
              <a:endParaRPr lang="en-US" altLang="zh-CN" sz="2000" b="1" dirty="0">
                <a:solidFill>
                  <a:srgbClr val="0070C0"/>
                </a:solidFill>
                <a:latin typeface="微软雅黑" pitchFamily="34" charset="-122"/>
                <a:ea typeface="微软雅黑" pitchFamily="34" charset="-122"/>
              </a:endParaRPr>
            </a:p>
          </p:txBody>
        </p:sp>
        <p:sp>
          <p:nvSpPr>
            <p:cNvPr id="16" name="Oval 16"/>
            <p:cNvSpPr>
              <a:spLocks noChangeArrowheads="1"/>
            </p:cNvSpPr>
            <p:nvPr/>
          </p:nvSpPr>
          <p:spPr bwMode="blackWhite">
            <a:xfrm>
              <a:off x="1398" y="1166"/>
              <a:ext cx="1138" cy="709"/>
            </a:xfrm>
            <a:prstGeom prst="ellipse">
              <a:avLst/>
            </a:prstGeom>
            <a:gradFill rotWithShape="1">
              <a:gsLst>
                <a:gs pos="0">
                  <a:srgbClr val="CC3300">
                    <a:gamma/>
                    <a:tint val="0"/>
                    <a:invGamma/>
                  </a:srgbClr>
                </a:gs>
                <a:gs pos="100000">
                  <a:srgbClr val="CC3300"/>
                </a:gs>
              </a:gsLst>
              <a:path path="shape">
                <a:fillToRect l="50000" t="50000" r="50000" b="50000"/>
              </a:path>
            </a:gradFill>
            <a:ln w="28575">
              <a:solidFill>
                <a:schemeClr val="bg1"/>
              </a:solidFill>
              <a:round/>
              <a:headEnd/>
              <a:tailEnd/>
            </a:ln>
            <a:effectLst>
              <a:prstShdw prst="shdw17" dist="17961" dir="2700000">
                <a:schemeClr val="bg1">
                  <a:gamma/>
                  <a:shade val="60000"/>
                  <a:invGamma/>
                </a:schemeClr>
              </a:prstShdw>
            </a:effectLst>
          </p:spPr>
          <p:txBody>
            <a:bodyPr lIns="0" tIns="0" rIns="0" bIns="0" anchor="ctr"/>
            <a:lstStyle/>
            <a:p>
              <a:pPr algn="ctr" defTabSz="912813" eaLnBrk="0" hangingPunct="0">
                <a:buSzPct val="75000"/>
                <a:defRPr/>
              </a:pPr>
              <a:r>
                <a:rPr lang="zh-CN" altLang="en-US" sz="2000" b="1" dirty="0">
                  <a:solidFill>
                    <a:srgbClr val="0070C0"/>
                  </a:solidFill>
                  <a:latin typeface="微软雅黑" pitchFamily="34" charset="-122"/>
                  <a:ea typeface="微软雅黑" pitchFamily="34" charset="-122"/>
                </a:rPr>
                <a:t>强大的</a:t>
              </a:r>
              <a:r>
                <a:rPr lang="zh-CN" altLang="en-US" sz="2000" b="1" dirty="0" smtClean="0">
                  <a:solidFill>
                    <a:srgbClr val="0070C0"/>
                  </a:solidFill>
                  <a:latin typeface="微软雅黑" pitchFamily="34" charset="-122"/>
                  <a:ea typeface="微软雅黑" pitchFamily="34" charset="-122"/>
                </a:rPr>
                <a:t>网络管理、智能控制</a:t>
              </a:r>
              <a:endParaRPr lang="en-US" altLang="zh-CN" sz="2000" b="1" dirty="0">
                <a:solidFill>
                  <a:srgbClr val="0070C0"/>
                </a:solidFill>
                <a:latin typeface="微软雅黑" pitchFamily="34" charset="-122"/>
                <a:ea typeface="微软雅黑" pitchFamily="34" charset="-122"/>
              </a:endParaRPr>
            </a:p>
          </p:txBody>
        </p:sp>
        <p:sp>
          <p:nvSpPr>
            <p:cNvPr id="17" name="Oval 17"/>
            <p:cNvSpPr>
              <a:spLocks noChangeArrowheads="1"/>
            </p:cNvSpPr>
            <p:nvPr/>
          </p:nvSpPr>
          <p:spPr bwMode="blackWhite">
            <a:xfrm>
              <a:off x="2582" y="960"/>
              <a:ext cx="1184" cy="670"/>
            </a:xfrm>
            <a:prstGeom prst="ellipse">
              <a:avLst/>
            </a:prstGeom>
            <a:gradFill rotWithShape="1">
              <a:gsLst>
                <a:gs pos="0">
                  <a:schemeClr val="folHlink">
                    <a:gamma/>
                    <a:tint val="0"/>
                    <a:invGamma/>
                  </a:schemeClr>
                </a:gs>
                <a:gs pos="100000">
                  <a:schemeClr val="folHlink"/>
                </a:gs>
              </a:gsLst>
              <a:path path="shape">
                <a:fillToRect l="50000" t="50000" r="50000" b="50000"/>
              </a:path>
            </a:gradFill>
            <a:ln w="28575">
              <a:solidFill>
                <a:schemeClr val="bg1"/>
              </a:solidFill>
              <a:round/>
              <a:headEnd/>
              <a:tailEnd/>
            </a:ln>
            <a:effectLst>
              <a:prstShdw prst="shdw17" dist="17961" dir="2700000">
                <a:schemeClr val="bg1">
                  <a:gamma/>
                  <a:shade val="60000"/>
                  <a:invGamma/>
                </a:schemeClr>
              </a:prstShdw>
            </a:effectLst>
          </p:spPr>
          <p:txBody>
            <a:bodyPr lIns="0" tIns="0" rIns="0" bIns="0" anchor="ctr"/>
            <a:lstStyle/>
            <a:p>
              <a:pPr algn="ctr" defTabSz="912813" eaLnBrk="0" hangingPunct="0">
                <a:lnSpc>
                  <a:spcPct val="120000"/>
                </a:lnSpc>
                <a:buSzPct val="75000"/>
                <a:defRPr/>
              </a:pPr>
              <a:r>
                <a:rPr lang="zh-CN" altLang="en-US" sz="2000" b="1" dirty="0">
                  <a:solidFill>
                    <a:srgbClr val="0070C0"/>
                  </a:solidFill>
                  <a:latin typeface="微软雅黑" pitchFamily="34" charset="-122"/>
                  <a:ea typeface="微软雅黑" pitchFamily="34" charset="-122"/>
                </a:rPr>
                <a:t>广覆盖</a:t>
              </a:r>
            </a:p>
          </p:txBody>
        </p:sp>
        <p:sp>
          <p:nvSpPr>
            <p:cNvPr id="18" name="Oval 18"/>
            <p:cNvSpPr>
              <a:spLocks noChangeArrowheads="1"/>
            </p:cNvSpPr>
            <p:nvPr/>
          </p:nvSpPr>
          <p:spPr bwMode="blackWhite">
            <a:xfrm>
              <a:off x="3812" y="1278"/>
              <a:ext cx="1145" cy="717"/>
            </a:xfrm>
            <a:prstGeom prst="ellipse">
              <a:avLst/>
            </a:prstGeom>
            <a:gradFill rotWithShape="1">
              <a:gsLst>
                <a:gs pos="0">
                  <a:srgbClr val="79D1D5">
                    <a:gamma/>
                    <a:tint val="0"/>
                    <a:invGamma/>
                  </a:srgbClr>
                </a:gs>
                <a:gs pos="100000">
                  <a:srgbClr val="79D1D5"/>
                </a:gs>
              </a:gsLst>
              <a:path path="shape">
                <a:fillToRect l="50000" t="50000" r="50000" b="50000"/>
              </a:path>
            </a:gradFill>
            <a:ln w="28575">
              <a:solidFill>
                <a:schemeClr val="bg1"/>
              </a:solidFill>
              <a:round/>
              <a:headEnd/>
              <a:tailEnd/>
            </a:ln>
            <a:effectLst>
              <a:prstShdw prst="shdw17" dist="17961" dir="2700000">
                <a:schemeClr val="bg1">
                  <a:gamma/>
                  <a:shade val="60000"/>
                  <a:invGamma/>
                </a:schemeClr>
              </a:prstShdw>
            </a:effectLst>
          </p:spPr>
          <p:txBody>
            <a:bodyPr lIns="0" tIns="0" rIns="0" bIns="0" anchor="ctr"/>
            <a:lstStyle/>
            <a:p>
              <a:pPr algn="ctr" defTabSz="912813" eaLnBrk="0" hangingPunct="0">
                <a:buSzPct val="75000"/>
                <a:defRPr/>
              </a:pPr>
              <a:r>
                <a:rPr lang="zh-CN" altLang="en-US" sz="2000" b="1" dirty="0">
                  <a:solidFill>
                    <a:srgbClr val="0070C0"/>
                  </a:solidFill>
                  <a:latin typeface="微软雅黑" pitchFamily="34" charset="-122"/>
                  <a:ea typeface="微软雅黑" pitchFamily="34" charset="-122"/>
                </a:rPr>
                <a:t>支持</a:t>
              </a:r>
              <a:endParaRPr lang="en-US" altLang="zh-CN" sz="2000" b="1" dirty="0">
                <a:solidFill>
                  <a:srgbClr val="0070C0"/>
                </a:solidFill>
                <a:latin typeface="微软雅黑" pitchFamily="34" charset="-122"/>
                <a:ea typeface="微软雅黑" pitchFamily="34" charset="-122"/>
              </a:endParaRPr>
            </a:p>
            <a:p>
              <a:pPr algn="ctr" defTabSz="912813" eaLnBrk="0" hangingPunct="0">
                <a:buSzPct val="75000"/>
                <a:defRPr/>
              </a:pPr>
              <a:r>
                <a:rPr lang="zh-CN" altLang="en-US" sz="2000" b="1" dirty="0">
                  <a:solidFill>
                    <a:srgbClr val="0070C0"/>
                  </a:solidFill>
                  <a:latin typeface="微软雅黑" pitchFamily="34" charset="-122"/>
                  <a:ea typeface="微软雅黑" pitchFamily="34" charset="-122"/>
                </a:rPr>
                <a:t>海量终端</a:t>
              </a:r>
            </a:p>
          </p:txBody>
        </p:sp>
        <p:sp>
          <p:nvSpPr>
            <p:cNvPr id="19" name="Oval 19"/>
            <p:cNvSpPr>
              <a:spLocks noChangeArrowheads="1"/>
            </p:cNvSpPr>
            <p:nvPr/>
          </p:nvSpPr>
          <p:spPr bwMode="blackWhite">
            <a:xfrm>
              <a:off x="4282" y="1995"/>
              <a:ext cx="1138" cy="709"/>
            </a:xfrm>
            <a:prstGeom prst="ellipse">
              <a:avLst/>
            </a:prstGeom>
            <a:gradFill rotWithShape="1">
              <a:gsLst>
                <a:gs pos="0">
                  <a:srgbClr val="9933FF">
                    <a:gamma/>
                    <a:tint val="0"/>
                    <a:invGamma/>
                  </a:srgbClr>
                </a:gs>
                <a:gs pos="100000">
                  <a:srgbClr val="9933FF"/>
                </a:gs>
              </a:gsLst>
              <a:path path="shape">
                <a:fillToRect l="50000" t="50000" r="50000" b="50000"/>
              </a:path>
            </a:gradFill>
            <a:ln w="28575">
              <a:solidFill>
                <a:schemeClr val="bg1"/>
              </a:solidFill>
              <a:round/>
              <a:headEnd/>
              <a:tailEnd/>
            </a:ln>
            <a:effectLst>
              <a:prstShdw prst="shdw17" dist="17961" dir="2700000">
                <a:schemeClr val="bg1">
                  <a:gamma/>
                  <a:shade val="60000"/>
                  <a:invGamma/>
                </a:schemeClr>
              </a:prstShdw>
            </a:effectLst>
          </p:spPr>
          <p:txBody>
            <a:bodyPr lIns="0" tIns="0" rIns="0" bIns="0" anchor="ctr"/>
            <a:lstStyle/>
            <a:p>
              <a:pPr algn="ctr" defTabSz="912813" eaLnBrk="0" hangingPunct="0">
                <a:buSzPct val="75000"/>
                <a:defRPr/>
              </a:pPr>
              <a:r>
                <a:rPr lang="zh-CN" altLang="en-US" sz="2000" b="1" dirty="0">
                  <a:solidFill>
                    <a:srgbClr val="0070C0"/>
                  </a:solidFill>
                  <a:latin typeface="微软雅黑" pitchFamily="34" charset="-122"/>
                  <a:ea typeface="微软雅黑" pitchFamily="34" charset="-122"/>
                </a:rPr>
                <a:t>高可靠性传输</a:t>
              </a:r>
              <a:endParaRPr lang="en-US" altLang="zh-CN" sz="2000" b="1" dirty="0">
                <a:solidFill>
                  <a:srgbClr val="0070C0"/>
                </a:solidFill>
                <a:latin typeface="微软雅黑" pitchFamily="34" charset="-122"/>
                <a:ea typeface="微软雅黑" pitchFamily="34" charset="-122"/>
              </a:endParaRPr>
            </a:p>
          </p:txBody>
        </p:sp>
        <p:sp>
          <p:nvSpPr>
            <p:cNvPr id="20" name="Oval 20"/>
            <p:cNvSpPr>
              <a:spLocks noChangeArrowheads="1"/>
            </p:cNvSpPr>
            <p:nvPr/>
          </p:nvSpPr>
          <p:spPr bwMode="blackWhite">
            <a:xfrm>
              <a:off x="4130" y="2751"/>
              <a:ext cx="1138" cy="709"/>
            </a:xfrm>
            <a:prstGeom prst="ellipse">
              <a:avLst/>
            </a:prstGeom>
            <a:gradFill rotWithShape="1">
              <a:gsLst>
                <a:gs pos="0">
                  <a:srgbClr val="A1A428">
                    <a:gamma/>
                    <a:tint val="0"/>
                    <a:invGamma/>
                  </a:srgbClr>
                </a:gs>
                <a:gs pos="100000">
                  <a:srgbClr val="A1A428"/>
                </a:gs>
              </a:gsLst>
              <a:path path="shape">
                <a:fillToRect l="50000" t="50000" r="50000" b="50000"/>
              </a:path>
            </a:gradFill>
            <a:ln w="28575">
              <a:solidFill>
                <a:schemeClr val="bg1"/>
              </a:solidFill>
              <a:round/>
              <a:headEnd/>
              <a:tailEnd/>
            </a:ln>
            <a:effectLst>
              <a:prstShdw prst="shdw17" dist="17961" dir="2700000">
                <a:schemeClr val="bg1">
                  <a:gamma/>
                  <a:shade val="60000"/>
                  <a:invGamma/>
                </a:schemeClr>
              </a:prstShdw>
            </a:effectLst>
          </p:spPr>
          <p:txBody>
            <a:bodyPr lIns="0" tIns="0" rIns="0" bIns="0" anchor="ctr"/>
            <a:lstStyle/>
            <a:p>
              <a:pPr algn="ctr" defTabSz="912813" eaLnBrk="0" hangingPunct="0">
                <a:lnSpc>
                  <a:spcPct val="120000"/>
                </a:lnSpc>
                <a:buSzPct val="75000"/>
                <a:defRPr/>
              </a:pPr>
              <a:r>
                <a:rPr lang="zh-CN" altLang="en-US" sz="2000" b="1" dirty="0" smtClean="0">
                  <a:solidFill>
                    <a:srgbClr val="0070C0"/>
                  </a:solidFill>
                  <a:latin typeface="微软雅黑" pitchFamily="34" charset="-122"/>
                  <a:ea typeface="微软雅黑" pitchFamily="34" charset="-122"/>
                </a:rPr>
                <a:t>融合性高</a:t>
              </a:r>
              <a:endParaRPr lang="zh-CN" altLang="en-US" sz="2000" b="1" dirty="0">
                <a:solidFill>
                  <a:srgbClr val="0070C0"/>
                </a:solidFill>
                <a:latin typeface="微软雅黑" pitchFamily="34" charset="-122"/>
                <a:ea typeface="微软雅黑" pitchFamily="34" charset="-122"/>
              </a:endParaRPr>
            </a:p>
          </p:txBody>
        </p:sp>
        <p:sp>
          <p:nvSpPr>
            <p:cNvPr id="21" name="Oval 21"/>
            <p:cNvSpPr>
              <a:spLocks noChangeArrowheads="1"/>
            </p:cNvSpPr>
            <p:nvPr/>
          </p:nvSpPr>
          <p:spPr bwMode="blackWhite">
            <a:xfrm>
              <a:off x="3265" y="3268"/>
              <a:ext cx="1145" cy="709"/>
            </a:xfrm>
            <a:prstGeom prst="ellipse">
              <a:avLst/>
            </a:prstGeom>
            <a:gradFill rotWithShape="1">
              <a:gsLst>
                <a:gs pos="0">
                  <a:srgbClr val="FFFF99">
                    <a:gamma/>
                    <a:tint val="0"/>
                    <a:invGamma/>
                  </a:srgbClr>
                </a:gs>
                <a:gs pos="100000">
                  <a:srgbClr val="FFFF99"/>
                </a:gs>
              </a:gsLst>
              <a:path path="shape">
                <a:fillToRect l="50000" t="50000" r="50000" b="50000"/>
              </a:path>
            </a:gradFill>
            <a:ln w="28575">
              <a:solidFill>
                <a:schemeClr val="bg1"/>
              </a:solidFill>
              <a:round/>
              <a:headEnd/>
              <a:tailEnd/>
            </a:ln>
            <a:effectLst>
              <a:prstShdw prst="shdw17" dist="17961" dir="2700000">
                <a:schemeClr val="bg1">
                  <a:gamma/>
                  <a:shade val="60000"/>
                  <a:invGamma/>
                </a:schemeClr>
              </a:prstShdw>
            </a:effectLst>
          </p:spPr>
          <p:txBody>
            <a:bodyPr lIns="0" tIns="0" rIns="0" bIns="0" anchor="ctr"/>
            <a:lstStyle/>
            <a:p>
              <a:pPr algn="ctr" defTabSz="912813" eaLnBrk="0" hangingPunct="0">
                <a:buSzPct val="75000"/>
                <a:defRPr/>
              </a:pPr>
              <a:r>
                <a:rPr lang="zh-CN" altLang="en-US" sz="2000" b="1" dirty="0">
                  <a:solidFill>
                    <a:srgbClr val="0070C0"/>
                  </a:solidFill>
                  <a:latin typeface="微软雅黑" pitchFamily="34" charset="-122"/>
                  <a:ea typeface="微软雅黑" pitchFamily="34" charset="-122"/>
                </a:rPr>
                <a:t>实时性强</a:t>
              </a:r>
              <a:endParaRPr lang="en-US" altLang="zh-CN" sz="2000" b="1" dirty="0">
                <a:solidFill>
                  <a:srgbClr val="0070C0"/>
                </a:solidFill>
                <a:latin typeface="微软雅黑" pitchFamily="34" charset="-122"/>
                <a:ea typeface="微软雅黑" pitchFamily="34" charset="-122"/>
              </a:endParaRPr>
            </a:p>
          </p:txBody>
        </p:sp>
        <p:sp>
          <p:nvSpPr>
            <p:cNvPr id="22" name="Oval 22"/>
            <p:cNvSpPr>
              <a:spLocks noChangeArrowheads="1"/>
            </p:cNvSpPr>
            <p:nvPr/>
          </p:nvSpPr>
          <p:spPr bwMode="blackWhite">
            <a:xfrm>
              <a:off x="2035" y="3274"/>
              <a:ext cx="1145" cy="710"/>
            </a:xfrm>
            <a:prstGeom prst="ellipse">
              <a:avLst/>
            </a:prstGeom>
            <a:gradFill rotWithShape="1">
              <a:gsLst>
                <a:gs pos="0">
                  <a:srgbClr val="00FF00">
                    <a:gamma/>
                    <a:tint val="0"/>
                    <a:invGamma/>
                  </a:srgbClr>
                </a:gs>
                <a:gs pos="100000">
                  <a:srgbClr val="00FF00"/>
                </a:gs>
              </a:gsLst>
              <a:path path="shape">
                <a:fillToRect l="50000" t="50000" r="50000" b="50000"/>
              </a:path>
            </a:gradFill>
            <a:ln w="28575">
              <a:solidFill>
                <a:schemeClr val="bg1"/>
              </a:solidFill>
              <a:round/>
              <a:headEnd/>
              <a:tailEnd/>
            </a:ln>
            <a:effectLst>
              <a:prstShdw prst="shdw17" dist="17961" dir="2700000">
                <a:schemeClr val="bg1">
                  <a:gamma/>
                  <a:shade val="60000"/>
                  <a:invGamma/>
                </a:schemeClr>
              </a:prstShdw>
            </a:effectLst>
          </p:spPr>
          <p:txBody>
            <a:bodyPr lIns="0" tIns="0" rIns="0" bIns="0" anchor="ctr"/>
            <a:lstStyle/>
            <a:p>
              <a:pPr algn="ctr" defTabSz="912813" eaLnBrk="0" hangingPunct="0">
                <a:buSzPct val="75000"/>
                <a:defRPr/>
              </a:pPr>
              <a:r>
                <a:rPr lang="zh-CN" altLang="en-US" sz="2000" b="1" dirty="0">
                  <a:solidFill>
                    <a:srgbClr val="0070C0"/>
                  </a:solidFill>
                  <a:latin typeface="微软雅黑" pitchFamily="34" charset="-122"/>
                  <a:ea typeface="微软雅黑" pitchFamily="34" charset="-122"/>
                </a:rPr>
                <a:t>高安全性</a:t>
              </a:r>
              <a:endParaRPr lang="en-US" altLang="zh-CN" sz="2000" b="1" dirty="0">
                <a:solidFill>
                  <a:srgbClr val="0070C0"/>
                </a:solidFill>
                <a:latin typeface="微软雅黑" pitchFamily="34" charset="-122"/>
                <a:ea typeface="微软雅黑" pitchFamily="34"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物联网的问题</a:t>
            </a:r>
            <a:endParaRPr lang="zh-CN" altLang="en-US" dirty="0"/>
          </a:p>
        </p:txBody>
      </p:sp>
      <p:sp>
        <p:nvSpPr>
          <p:cNvPr id="3" name="Rectangle 1"/>
          <p:cNvSpPr>
            <a:spLocks noChangeArrowheads="1"/>
          </p:cNvSpPr>
          <p:nvPr/>
        </p:nvSpPr>
        <p:spPr bwMode="auto">
          <a:xfrm>
            <a:off x="0" y="1751333"/>
            <a:ext cx="9144000" cy="46474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广域覆盖及安全问题</a:t>
            </a:r>
            <a:r>
              <a:rPr kumimoji="0" lang="zh-CN" sz="2400" b="1"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a:t>
            </a:r>
            <a:r>
              <a:rPr kumimoji="0" lang="en-US" altLang="zh-CN" sz="2000" b="0" i="0" u="none" strike="noStrike" cap="none" normalizeH="0" baseline="0" dirty="0" smtClean="0">
                <a:ln>
                  <a:noFill/>
                </a:ln>
                <a:solidFill>
                  <a:srgbClr val="FFFFFF"/>
                </a:solidFill>
                <a:effectLst/>
                <a:latin typeface="Calibri" pitchFamily="34" charset="0"/>
                <a:ea typeface="宋体" pitchFamily="2" charset="-122"/>
                <a:cs typeface="Times New Roman" pitchFamily="18" charset="0"/>
              </a:rPr>
              <a:t>RFID</a:t>
            </a:r>
            <a:r>
              <a:rPr kumimoji="0" lang="zh-CN" altLang="en-US" sz="2000" b="0" i="0" u="none" strike="noStrike" cap="none" normalizeH="0" baseline="0" dirty="0" smtClean="0">
                <a:ln>
                  <a:noFill/>
                </a:ln>
                <a:solidFill>
                  <a:srgbClr val="FFFFFF"/>
                </a:solidFill>
                <a:effectLst/>
                <a:latin typeface="Calibri" pitchFamily="34" charset="0"/>
                <a:ea typeface="宋体" pitchFamily="2" charset="-122"/>
                <a:cs typeface="Times New Roman" pitchFamily="18" charset="0"/>
              </a:rPr>
              <a:t>、无线传感网、红外、蓝牙、</a:t>
            </a:r>
            <a:r>
              <a:rPr kumimoji="0" lang="en-US" altLang="zh-CN" sz="2000" b="0" i="0" u="none" strike="noStrike" cap="none" normalizeH="0" baseline="0" dirty="0" err="1" smtClean="0">
                <a:ln>
                  <a:noFill/>
                </a:ln>
                <a:solidFill>
                  <a:srgbClr val="FFFFFF"/>
                </a:solidFill>
                <a:effectLst/>
                <a:latin typeface="Calibri" pitchFamily="34" charset="0"/>
                <a:ea typeface="宋体" pitchFamily="2" charset="-122"/>
                <a:cs typeface="Times New Roman" pitchFamily="18" charset="0"/>
              </a:rPr>
              <a:t>WiFi</a:t>
            </a:r>
            <a:r>
              <a:rPr kumimoji="0" lang="zh-CN" altLang="en-US" sz="2000" b="0" i="0" u="none" strike="noStrike" cap="none" normalizeH="0" baseline="0" dirty="0" smtClean="0">
                <a:ln>
                  <a:noFill/>
                </a:ln>
                <a:solidFill>
                  <a:srgbClr val="FFFFFF"/>
                </a:solidFill>
                <a:effectLst/>
                <a:latin typeface="Calibri" pitchFamily="34" charset="0"/>
                <a:ea typeface="宋体" pitchFamily="2" charset="-122"/>
                <a:cs typeface="Times New Roman" pitchFamily="18" charset="0"/>
              </a:rPr>
              <a:t>都是短程通信网络，应用环境比较复杂：建筑物内墙体遮挡多、拐角衰落点多、人员流动对通信造成影响；工厂分布不均匀、管理中心距离监测区域距离远、监测区域分散；以太网络不具备专网通信安全性（须再单独布线）、对多通信技术的</a:t>
            </a:r>
            <a:r>
              <a:rPr lang="zh-CN" altLang="en-US" sz="2000" dirty="0" smtClean="0">
                <a:solidFill>
                  <a:srgbClr val="FFFFFF"/>
                </a:solidFill>
                <a:latin typeface="Calibri" pitchFamily="34" charset="0"/>
                <a:ea typeface="宋体" pitchFamily="2" charset="-122"/>
                <a:cs typeface="Times New Roman" pitchFamily="18" charset="0"/>
              </a:rPr>
              <a:t>融合困难；</a:t>
            </a:r>
            <a:endParaRPr kumimoji="0" lang="zh-CN" altLang="en-US" sz="2000" b="0" i="0" u="none" strike="noStrike" cap="none" normalizeH="0" baseline="0" dirty="0" smtClean="0">
              <a:ln>
                <a:noFill/>
              </a:ln>
              <a:solidFill>
                <a:srgbClr val="FFFFFF"/>
              </a:solidFill>
              <a:effectLst/>
              <a:latin typeface="Arial" pitchFamily="34" charset="0"/>
              <a:ea typeface="宋体" pitchFamily="2" charset="-122"/>
            </a:endParaRPr>
          </a:p>
          <a:p>
            <a:pPr lvl="0" eaLnBrk="0" hangingPunct="0"/>
            <a:r>
              <a:rPr lang="zh-CN" altLang="en-US" sz="2400" b="1" dirty="0" smtClean="0">
                <a:solidFill>
                  <a:srgbClr val="FF0000"/>
                </a:solidFill>
                <a:latin typeface="Calibri" pitchFamily="34" charset="0"/>
                <a:ea typeface="宋体" pitchFamily="2" charset="-122"/>
                <a:cs typeface="Times New Roman" pitchFamily="18" charset="0"/>
              </a:rPr>
              <a:t>技术融合问题：</a:t>
            </a:r>
            <a:r>
              <a:rPr lang="en-US" altLang="zh-CN" sz="2000" dirty="0" smtClean="0">
                <a:solidFill>
                  <a:srgbClr val="FFFFFF"/>
                </a:solidFill>
                <a:latin typeface="Calibri" pitchFamily="34" charset="0"/>
                <a:ea typeface="宋体" pitchFamily="2" charset="-122"/>
                <a:cs typeface="Times New Roman" pitchFamily="18" charset="0"/>
              </a:rPr>
              <a:t> RFID</a:t>
            </a:r>
            <a:r>
              <a:rPr lang="zh-CN" altLang="en-US" sz="2000" dirty="0" smtClean="0">
                <a:solidFill>
                  <a:srgbClr val="FFFFFF"/>
                </a:solidFill>
                <a:latin typeface="Calibri" pitchFamily="34" charset="0"/>
                <a:ea typeface="宋体" pitchFamily="2" charset="-122"/>
                <a:cs typeface="Times New Roman" pitchFamily="18" charset="0"/>
              </a:rPr>
              <a:t>门禁、无线传感网、红外、</a:t>
            </a:r>
            <a:r>
              <a:rPr lang="en-US" altLang="zh-CN" sz="2000" dirty="0" err="1" smtClean="0">
                <a:solidFill>
                  <a:srgbClr val="FFFFFF"/>
                </a:solidFill>
                <a:latin typeface="Calibri" pitchFamily="34" charset="0"/>
                <a:ea typeface="宋体" pitchFamily="2" charset="-122"/>
                <a:cs typeface="Times New Roman" pitchFamily="18" charset="0"/>
              </a:rPr>
              <a:t>WiFi</a:t>
            </a:r>
            <a:r>
              <a:rPr lang="zh-CN" altLang="en-US" sz="2000" dirty="0" smtClean="0">
                <a:solidFill>
                  <a:srgbClr val="FFFFFF"/>
                </a:solidFill>
                <a:latin typeface="Calibri" pitchFamily="34" charset="0"/>
                <a:ea typeface="宋体" pitchFamily="2" charset="-122"/>
                <a:cs typeface="Times New Roman" pitchFamily="18" charset="0"/>
              </a:rPr>
              <a:t>、视频监控独立成应用系统，没有统一的数据输出技术和平台实现多技术融合和统一，应用系统无整体的、科学的统一架构；</a:t>
            </a:r>
            <a:endParaRPr lang="en-US" altLang="zh-CN" sz="2000" dirty="0" smtClean="0">
              <a:solidFill>
                <a:srgbClr val="FFFFFF"/>
              </a:solidFill>
              <a:latin typeface="Calibri" pitchFamily="34" charset="0"/>
              <a:ea typeface="宋体" pitchFamily="2" charset="-122"/>
              <a:cs typeface="Times New Roman" pitchFamily="18" charset="0"/>
            </a:endParaRPr>
          </a:p>
          <a:p>
            <a:pPr lvl="0" eaLnBrk="0" hangingPunct="0"/>
            <a:r>
              <a:rPr lang="zh-CN" altLang="en-US" sz="2400" b="1" dirty="0" smtClean="0">
                <a:solidFill>
                  <a:srgbClr val="FF0000"/>
                </a:solidFill>
                <a:latin typeface="Calibri" pitchFamily="34" charset="0"/>
                <a:ea typeface="宋体" pitchFamily="2" charset="-122"/>
                <a:cs typeface="Times New Roman" pitchFamily="18" charset="0"/>
              </a:rPr>
              <a:t>业务模式单一可扩展性差：</a:t>
            </a:r>
            <a:r>
              <a:rPr lang="zh-CN" altLang="en-US" sz="2000" dirty="0" smtClean="0">
                <a:solidFill>
                  <a:srgbClr val="FFFFFF"/>
                </a:solidFill>
                <a:latin typeface="Calibri" pitchFamily="34" charset="0"/>
                <a:ea typeface="宋体" pitchFamily="2" charset="-122"/>
                <a:cs typeface="Times New Roman" pitchFamily="18" charset="0"/>
              </a:rPr>
              <a:t>作为工业现场和现场人员监管的语音业务、数据采集和控制业务、视频安防业务（高清）分别由单独系统支持，重复建设、运营成本高和设备浪费严重，并且对新业务扩展可能必须重新建设独立运行系统，无法与原有系统共享数据和传输平台；</a:t>
            </a: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b="1" dirty="0" smtClean="0">
                <a:solidFill>
                  <a:srgbClr val="FF0000"/>
                </a:solidFill>
                <a:latin typeface="Calibri" pitchFamily="34" charset="0"/>
                <a:ea typeface="宋体" pitchFamily="2" charset="-122"/>
                <a:cs typeface="Times New Roman" pitchFamily="18" charset="0"/>
              </a:rPr>
              <a:t>人才培养和教学困难：</a:t>
            </a:r>
            <a:r>
              <a:rPr lang="zh-CN" altLang="en-US" sz="2000" dirty="0" smtClean="0">
                <a:solidFill>
                  <a:srgbClr val="FFFFFF"/>
                </a:solidFill>
                <a:latin typeface="Calibri" pitchFamily="34" charset="0"/>
                <a:ea typeface="宋体" pitchFamily="2" charset="-122"/>
                <a:cs typeface="Times New Roman" pitchFamily="18" charset="0"/>
              </a:rPr>
              <a:t>技术学科跨度大、系统应用倾向性强、实验起点高，与现有前修课程和实验脱节，面向就业岗位不明确（无特定物联网行业，需求分散、市场需求容量小）。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153" name="Rectangle 2"/>
          <p:cNvSpPr>
            <a:spLocks noGrp="1" noChangeArrowheads="1"/>
          </p:cNvSpPr>
          <p:nvPr>
            <p:ph type="title"/>
          </p:nvPr>
        </p:nvSpPr>
        <p:spPr/>
        <p:txBody>
          <a:bodyPr/>
          <a:lstStyle/>
          <a:p>
            <a:pPr eaLnBrk="1" hangingPunct="1"/>
            <a:r>
              <a:rPr lang="en-US" altLang="zh-CN" dirty="0" smtClean="0"/>
              <a:t>4G</a:t>
            </a:r>
            <a:r>
              <a:rPr lang="zh-CN" altLang="en-US" dirty="0" smtClean="0"/>
              <a:t> </a:t>
            </a:r>
            <a:r>
              <a:rPr lang="en-US" altLang="zh-CN" dirty="0" smtClean="0"/>
              <a:t>LTE</a:t>
            </a:r>
            <a:r>
              <a:rPr lang="zh-CN" altLang="en-US" dirty="0" smtClean="0"/>
              <a:t>技术是解决问题的关键</a:t>
            </a:r>
          </a:p>
        </p:txBody>
      </p:sp>
      <p:sp>
        <p:nvSpPr>
          <p:cNvPr id="1969154" name="Rectangle 3"/>
          <p:cNvSpPr>
            <a:spLocks noGrp="1" noChangeArrowheads="1"/>
          </p:cNvSpPr>
          <p:nvPr>
            <p:ph type="body" idx="1"/>
          </p:nvPr>
        </p:nvSpPr>
        <p:spPr>
          <a:xfrm>
            <a:off x="179512" y="1628800"/>
            <a:ext cx="8640960" cy="5040560"/>
          </a:xfrm>
        </p:spPr>
        <p:txBody>
          <a:bodyPr/>
          <a:lstStyle/>
          <a:p>
            <a:pPr eaLnBrk="1" hangingPunct="1"/>
            <a:r>
              <a:rPr lang="zh-CN" altLang="en-US" sz="3200" b="1" dirty="0" smtClean="0">
                <a:solidFill>
                  <a:srgbClr val="FFC000"/>
                </a:solidFill>
              </a:rPr>
              <a:t>融合：</a:t>
            </a:r>
            <a:r>
              <a:rPr lang="zh-CN" altLang="en-US" sz="2400" dirty="0" smtClean="0"/>
              <a:t>无线电新技术、新应用的快速涌现是本世纪的重要特征之一。移动、电视、互联网、语音、数据、智能控制服务的融合步伐在加快，许多新型服务采用无线方式。无线电频率资源对无线电通信技术和电信运营的基础性影响正在增强。在电信领域甚至出现无线取代有线（</a:t>
            </a:r>
            <a:r>
              <a:rPr lang="en-US" altLang="zh-CN" sz="2400" dirty="0" smtClean="0"/>
              <a:t>FMS)</a:t>
            </a:r>
            <a:r>
              <a:rPr lang="zh-CN" altLang="en-US" sz="2400" dirty="0" smtClean="0"/>
              <a:t>的现象。</a:t>
            </a:r>
          </a:p>
          <a:p>
            <a:pPr eaLnBrk="1" hangingPunct="1"/>
            <a:r>
              <a:rPr lang="zh-CN" altLang="en-US" sz="3200" b="1" dirty="0" smtClean="0">
                <a:solidFill>
                  <a:srgbClr val="FFC000"/>
                </a:solidFill>
              </a:rPr>
              <a:t>异构、泛在：</a:t>
            </a:r>
            <a:r>
              <a:rPr lang="zh-CN" altLang="en-US" sz="2400" dirty="0" smtClean="0"/>
              <a:t>无线电通信网络的发展趋势：接入方式多样化，网络一体化，应用综合化。无线电技术是构建未来泛在和异构的不可替代的技术。</a:t>
            </a:r>
          </a:p>
          <a:p>
            <a:pPr eaLnBrk="1" hangingPunct="1"/>
            <a:r>
              <a:rPr lang="zh-CN" altLang="en-US" sz="3200" b="1" dirty="0" smtClean="0">
                <a:solidFill>
                  <a:srgbClr val="FFC000"/>
                </a:solidFill>
              </a:rPr>
              <a:t>频谱效率：</a:t>
            </a:r>
            <a:r>
              <a:rPr lang="zh-CN" altLang="en-US" sz="2400" dirty="0" smtClean="0"/>
              <a:t>无线电技术、多天线、多载波、</a:t>
            </a:r>
            <a:r>
              <a:rPr lang="en-US" altLang="zh-CN" sz="2400" dirty="0" smtClean="0"/>
              <a:t>IP</a:t>
            </a:r>
            <a:r>
              <a:rPr lang="zh-CN" altLang="en-US" sz="2400" dirty="0" smtClean="0"/>
              <a:t>技术、电波传播研究</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7">
  <a:themeElements>
    <a:clrScheme name="17 1">
      <a:dk1>
        <a:srgbClr val="B2B2B2"/>
      </a:dk1>
      <a:lt1>
        <a:srgbClr val="FFFFFF"/>
      </a:lt1>
      <a:dk2>
        <a:srgbClr val="0F3C7D"/>
      </a:dk2>
      <a:lt2>
        <a:srgbClr val="83B7E7"/>
      </a:lt2>
      <a:accent1>
        <a:srgbClr val="5AB14B"/>
      </a:accent1>
      <a:accent2>
        <a:srgbClr val="2F7ADF"/>
      </a:accent2>
      <a:accent3>
        <a:srgbClr val="AAAFBF"/>
      </a:accent3>
      <a:accent4>
        <a:srgbClr val="DADADA"/>
      </a:accent4>
      <a:accent5>
        <a:srgbClr val="B5D5B1"/>
      </a:accent5>
      <a:accent6>
        <a:srgbClr val="2A6ECA"/>
      </a:accent6>
      <a:hlink>
        <a:srgbClr val="8A52C8"/>
      </a:hlink>
      <a:folHlink>
        <a:srgbClr val="DD8739"/>
      </a:folHlink>
    </a:clrScheme>
    <a:fontScheme name="1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White">
        <a:solidFill>
          <a:schemeClr val="tx1"/>
        </a:solidFill>
        <a:ln w="38100">
          <a:solidFill>
            <a:schemeClr val="tx2"/>
          </a:solidFill>
          <a:round/>
          <a:headEnd/>
          <a:tailEnd/>
        </a:ln>
      </a:spPr>
      <a:bodyPr wrap="none" anchor="ctr"/>
      <a:lstStyle>
        <a:defPPr algn="ctr" eaLnBrk="0" hangingPunct="0">
          <a:defRPr>
            <a:latin typeface="Verdana" pitchFamily="34" charset="0"/>
            <a:ea typeface="SimSun" pitchFamily="2" charset="-122"/>
          </a:defRPr>
        </a:defPPr>
      </a:lstStyle>
    </a:spDef>
  </a:objectDefaults>
  <a:extraClrSchemeLst>
    <a:extraClrScheme>
      <a:clrScheme name="17 1">
        <a:dk1>
          <a:srgbClr val="B2B2B2"/>
        </a:dk1>
        <a:lt1>
          <a:srgbClr val="FFFFFF"/>
        </a:lt1>
        <a:dk2>
          <a:srgbClr val="0F3C7D"/>
        </a:dk2>
        <a:lt2>
          <a:srgbClr val="83B7E7"/>
        </a:lt2>
        <a:accent1>
          <a:srgbClr val="5AB14B"/>
        </a:accent1>
        <a:accent2>
          <a:srgbClr val="2F7ADF"/>
        </a:accent2>
        <a:accent3>
          <a:srgbClr val="AAAFBF"/>
        </a:accent3>
        <a:accent4>
          <a:srgbClr val="DADADA"/>
        </a:accent4>
        <a:accent5>
          <a:srgbClr val="B5D5B1"/>
        </a:accent5>
        <a:accent6>
          <a:srgbClr val="2A6ECA"/>
        </a:accent6>
        <a:hlink>
          <a:srgbClr val="8A52C8"/>
        </a:hlink>
        <a:folHlink>
          <a:srgbClr val="DD8739"/>
        </a:folHlink>
      </a:clrScheme>
      <a:clrMap bg1="dk2" tx1="lt1" bg2="dk1" tx2="lt2" accent1="accent1" accent2="accent2" accent3="accent3" accent4="accent4" accent5="accent5" accent6="accent6" hlink="hlink" folHlink="folHlink"/>
    </a:extraClrScheme>
    <a:extraClrScheme>
      <a:clrScheme name="17 2">
        <a:dk1>
          <a:srgbClr val="969696"/>
        </a:dk1>
        <a:lt1>
          <a:srgbClr val="FFFFFF"/>
        </a:lt1>
        <a:dk2>
          <a:srgbClr val="3F1F53"/>
        </a:dk2>
        <a:lt2>
          <a:srgbClr val="9E9EF2"/>
        </a:lt2>
        <a:accent1>
          <a:srgbClr val="557FE7"/>
        </a:accent1>
        <a:accent2>
          <a:srgbClr val="84ACCA"/>
        </a:accent2>
        <a:accent3>
          <a:srgbClr val="AFABB3"/>
        </a:accent3>
        <a:accent4>
          <a:srgbClr val="DADADA"/>
        </a:accent4>
        <a:accent5>
          <a:srgbClr val="B4C0F1"/>
        </a:accent5>
        <a:accent6>
          <a:srgbClr val="779BB7"/>
        </a:accent6>
        <a:hlink>
          <a:srgbClr val="9351C9"/>
        </a:hlink>
        <a:folHlink>
          <a:srgbClr val="3EB2AC"/>
        </a:folHlink>
      </a:clrScheme>
      <a:clrMap bg1="dk2" tx1="lt1" bg2="dk1" tx2="lt2" accent1="accent1" accent2="accent2" accent3="accent3" accent4="accent4" accent5="accent5" accent6="accent6" hlink="hlink" folHlink="folHlink"/>
    </a:extraClrScheme>
    <a:extraClrScheme>
      <a:clrScheme name="17 3">
        <a:dk1>
          <a:srgbClr val="969696"/>
        </a:dk1>
        <a:lt1>
          <a:srgbClr val="FFFFFF"/>
        </a:lt1>
        <a:dk2>
          <a:srgbClr val="005E5C"/>
        </a:dk2>
        <a:lt2>
          <a:srgbClr val="98DC9B"/>
        </a:lt2>
        <a:accent1>
          <a:srgbClr val="238FD9"/>
        </a:accent1>
        <a:accent2>
          <a:srgbClr val="43A98E"/>
        </a:accent2>
        <a:accent3>
          <a:srgbClr val="AAB6B5"/>
        </a:accent3>
        <a:accent4>
          <a:srgbClr val="DADADA"/>
        </a:accent4>
        <a:accent5>
          <a:srgbClr val="ACC6E9"/>
        </a:accent5>
        <a:accent6>
          <a:srgbClr val="3C9980"/>
        </a:accent6>
        <a:hlink>
          <a:srgbClr val="D8A642"/>
        </a:hlink>
        <a:folHlink>
          <a:srgbClr val="B3703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17</Template>
  <TotalTime>11130</TotalTime>
  <Words>4372</Words>
  <Application>Microsoft Office PowerPoint</Application>
  <PresentationFormat>全屏显示(4:3)</PresentationFormat>
  <Paragraphs>828</Paragraphs>
  <Slides>44</Slides>
  <Notes>5</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44</vt:i4>
      </vt:variant>
    </vt:vector>
  </HeadingPairs>
  <TitlesOfParts>
    <vt:vector size="47" baseType="lpstr">
      <vt:lpstr>17</vt:lpstr>
      <vt:lpstr>图表</vt:lpstr>
      <vt:lpstr>Visio</vt:lpstr>
      <vt:lpstr>幻灯片 1</vt:lpstr>
      <vt:lpstr>幻灯片 2</vt:lpstr>
      <vt:lpstr>物联网概念</vt:lpstr>
      <vt:lpstr>物联网的特征</vt:lpstr>
      <vt:lpstr>物联网发展的战略意义</vt:lpstr>
      <vt:lpstr>物联网体系架构</vt:lpstr>
      <vt:lpstr>对物联网的特点需求</vt:lpstr>
      <vt:lpstr>物联网的问题</vt:lpstr>
      <vt:lpstr>4G LTE技术是解决问题的关键</vt:lpstr>
      <vt:lpstr>LTE技术优势：高速、高效、低时延</vt:lpstr>
      <vt:lpstr>LTE技术优势：简单、灵活和统一</vt:lpstr>
      <vt:lpstr>LTE技术优势：融合系统</vt:lpstr>
      <vt:lpstr>4G LTE技术是解决问题的关键</vt:lpstr>
      <vt:lpstr>幻灯片 14</vt:lpstr>
      <vt:lpstr>LTE宽带连接方案</vt:lpstr>
      <vt:lpstr>“马云们”的智能家居</vt:lpstr>
      <vt:lpstr>幻灯片 17</vt:lpstr>
      <vt:lpstr>建设目标</vt:lpstr>
      <vt:lpstr>幻灯片 19</vt:lpstr>
      <vt:lpstr>4G LTE功能组成</vt:lpstr>
      <vt:lpstr>4G LTE功能组成</vt:lpstr>
      <vt:lpstr>4G LTE 天线功能组成</vt:lpstr>
      <vt:lpstr>数字分布式天线（iDAS）系统（选配）</vt:lpstr>
      <vt:lpstr>物联网功能组成</vt:lpstr>
      <vt:lpstr>物联网功能组成</vt:lpstr>
      <vt:lpstr>物联网实训设备</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vector>
  </TitlesOfParts>
  <Company>JUJUMAO</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www.3lian.com</dc:title>
  <dc:creator>MC SYSTEM</dc:creator>
  <cp:lastModifiedBy>张良</cp:lastModifiedBy>
  <cp:revision>688</cp:revision>
  <dcterms:created xsi:type="dcterms:W3CDTF">2008-05-29T14:10:34Z</dcterms:created>
  <dcterms:modified xsi:type="dcterms:W3CDTF">2014-05-04T03:33:12Z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flag">
    <vt:lpwstr>1273033823</vt:lpwstr>
  </property>
</Properties>
</file>